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wmf" ContentType="image/x-wmf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386800" cy="302799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576920" y="708516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4084640" y="708516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7576920" y="1625832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4084640" y="16258320"/>
            <a:ext cx="619740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69200" y="1208160"/>
            <a:ext cx="19247760" cy="2343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932120" y="1625832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932120" y="7085160"/>
            <a:ext cx="9392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69200" y="16258320"/>
            <a:ext cx="19247760" cy="837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9200" y="1208160"/>
            <a:ext cx="19247760" cy="5056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69200" y="7085160"/>
            <a:ext cx="19247760" cy="17561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72400" y="4297680"/>
            <a:ext cx="9943200" cy="347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1805040" y="2011680"/>
            <a:ext cx="17853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DynamoDB vs     Spanner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541960" y="14586480"/>
            <a:ext cx="83858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760760" y="6676560"/>
            <a:ext cx="857124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1996560" y="13413600"/>
            <a:ext cx="178635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11989440" y="14635800"/>
            <a:ext cx="77036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594720" y="457200"/>
            <a:ext cx="63540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latin typeface="Arial"/>
                <a:ea typeface="ＭＳ Ｐゴシック"/>
              </a:rPr>
              <a:t>Enterprise Computing WS18/19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" name="Picture 14" descr=""/>
          <p:cNvPicPr/>
          <p:nvPr/>
        </p:nvPicPr>
        <p:blipFill>
          <a:blip r:embed="rId1"/>
          <a:srcRect l="14714" t="16600" r="14241" b="6174"/>
          <a:stretch/>
        </p:blipFill>
        <p:spPr>
          <a:xfrm>
            <a:off x="9052560" y="365760"/>
            <a:ext cx="3949920" cy="787320"/>
          </a:xfrm>
          <a:prstGeom prst="rect">
            <a:avLst/>
          </a:prstGeom>
          <a:ln>
            <a:noFill/>
          </a:ln>
        </p:spPr>
      </p:pic>
      <p:pic>
        <p:nvPicPr>
          <p:cNvPr id="46" name="Picture 7" descr=""/>
          <p:cNvPicPr/>
          <p:nvPr/>
        </p:nvPicPr>
        <p:blipFill>
          <a:blip r:embed="rId2"/>
          <a:stretch/>
        </p:blipFill>
        <p:spPr>
          <a:xfrm>
            <a:off x="17922240" y="182880"/>
            <a:ext cx="2986200" cy="16624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5760" y="9279720"/>
            <a:ext cx="9989280" cy="57164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10777320" y="9418320"/>
            <a:ext cx="10071000" cy="55778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49" name="" descr=""/>
          <p:cNvPicPr/>
          <p:nvPr/>
        </p:nvPicPr>
        <p:blipFill>
          <a:blip r:embed="rId5"/>
          <a:stretch/>
        </p:blipFill>
        <p:spPr>
          <a:xfrm>
            <a:off x="4846680" y="2011680"/>
            <a:ext cx="913320" cy="9133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6"/>
          <a:stretch/>
        </p:blipFill>
        <p:spPr>
          <a:xfrm>
            <a:off x="11521440" y="2011680"/>
            <a:ext cx="913320" cy="913320"/>
          </a:xfrm>
          <a:prstGeom prst="rect">
            <a:avLst/>
          </a:prstGeom>
          <a:ln>
            <a:noFill/>
          </a:ln>
        </p:spPr>
      </p:pic>
      <p:sp>
        <p:nvSpPr>
          <p:cNvPr id="51" name="CustomShape 8"/>
          <p:cNvSpPr/>
          <p:nvPr/>
        </p:nvSpPr>
        <p:spPr>
          <a:xfrm>
            <a:off x="2011680" y="3110040"/>
            <a:ext cx="17250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Cloud Service Benchmarking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846360" y="4297680"/>
            <a:ext cx="82062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Research Question(s):</a:t>
            </a:r>
            <a:endParaRPr b="0" lang="en-US" sz="4000" spc="-1" strike="noStrike" u="sng">
              <a:uFillTx/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914400" y="4997160"/>
            <a:ext cx="8961120" cy="20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Calibri"/>
                <a:ea typeface="DejaVu Sans"/>
              </a:rPr>
              <a:t>- What is AWS DynamoDB and Google Spanner’s write performance in terms of latency when both stores are introduced with update heavy workloads? </a:t>
            </a:r>
            <a:endParaRPr b="0" lang="en-US" sz="2400" spc="-1" strike="noStrike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1c1c1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1c1c1c"/>
                </a:solidFill>
                <a:latin typeface="Calibri"/>
                <a:ea typeface="DejaVu Sans"/>
              </a:rPr>
              <a:t>- How does the database record size affect the write latency of the two stores?  </a:t>
            </a:r>
            <a:endParaRPr b="0" lang="en-US" sz="24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822960" y="6493680"/>
            <a:ext cx="61027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2"/>
          <p:cNvSpPr/>
          <p:nvPr/>
        </p:nvSpPr>
        <p:spPr>
          <a:xfrm>
            <a:off x="10842480" y="4297680"/>
            <a:ext cx="10217520" cy="347400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3"/>
          <p:cNvSpPr/>
          <p:nvPr/>
        </p:nvSpPr>
        <p:spPr>
          <a:xfrm>
            <a:off x="11155680" y="4480560"/>
            <a:ext cx="8961120" cy="20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666666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15179040" y="4297680"/>
            <a:ext cx="20116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Authors:</a:t>
            </a:r>
            <a:endParaRPr b="1" lang="en-US" sz="280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822960" y="6493680"/>
            <a:ext cx="61027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6"/>
          <p:cNvSpPr/>
          <p:nvPr/>
        </p:nvSpPr>
        <p:spPr>
          <a:xfrm>
            <a:off x="11612880" y="4754880"/>
            <a:ext cx="8961120" cy="20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latin typeface="Calibri"/>
                <a:ea typeface="DejaVu Sans"/>
              </a:rPr>
              <a:t>(Group H)</a:t>
            </a: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DejaVu Sans"/>
              </a:rPr>
              <a:t>- Denis Rangelov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DejaVu Sans"/>
              </a:rPr>
              <a:t>Matr. Number: 374115</a:t>
            </a:r>
            <a:br/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DejaVu Sans"/>
              </a:rPr>
              <a:t>- Martin Dichev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DejaVu Sans"/>
              </a:rPr>
              <a:t>Matr. Number: 358768</a:t>
            </a:r>
            <a:br/>
            <a:endParaRPr b="0" lang="en-US" sz="2400" spc="-1" strike="noStrike">
              <a:solidFill>
                <a:srgbClr val="33333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0" name="CustomShape 17"/>
          <p:cNvSpPr/>
          <p:nvPr/>
        </p:nvSpPr>
        <p:spPr>
          <a:xfrm>
            <a:off x="5747400" y="8046720"/>
            <a:ext cx="989208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Experime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nts: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CustomShape 18"/>
          <p:cNvSpPr/>
          <p:nvPr/>
        </p:nvSpPr>
        <p:spPr>
          <a:xfrm>
            <a:off x="6241680" y="26609760"/>
            <a:ext cx="10217520" cy="3474000"/>
          </a:xfrm>
          <a:prstGeom prst="rect">
            <a:avLst/>
          </a:prstGeom>
          <a:solidFill>
            <a:srgbClr val="e0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Shape 19"/>
          <p:cNvSpPr txBox="1"/>
          <p:nvPr/>
        </p:nvSpPr>
        <p:spPr>
          <a:xfrm>
            <a:off x="1280160" y="15270480"/>
            <a:ext cx="813816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n-US" sz="2400" spc="-1" strike="noStrike">
                <a:latin typeface="Arial"/>
              </a:rPr>
              <a:t>Write latency (ms) line chart</a:t>
            </a:r>
            <a:br/>
            <a:r>
              <a:rPr b="0" i="1" lang="en-US" sz="2400" spc="-1" strike="noStrike">
                <a:latin typeface="Arial"/>
              </a:rPr>
              <a:t>(field size 100 bytes)</a:t>
            </a:r>
            <a:endParaRPr b="0" i="1" lang="en-US" sz="2400" spc="-1" strike="noStrike">
              <a:latin typeface="Arial"/>
            </a:endParaRPr>
          </a:p>
        </p:txBody>
      </p:sp>
      <p:sp>
        <p:nvSpPr>
          <p:cNvPr id="63" name="TextShape 20"/>
          <p:cNvSpPr txBox="1"/>
          <p:nvPr/>
        </p:nvSpPr>
        <p:spPr>
          <a:xfrm>
            <a:off x="11887200" y="15323400"/>
            <a:ext cx="813816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n-US" sz="2400" spc="-1" strike="noStrike">
                <a:latin typeface="Arial"/>
              </a:rPr>
              <a:t>Write latency (ms) box plot</a:t>
            </a:r>
            <a:br/>
            <a:r>
              <a:rPr b="0" i="1" lang="en-US" sz="2400" spc="-1" strike="noStrike">
                <a:latin typeface="Arial"/>
              </a:rPr>
              <a:t>(field size 100 bytes)</a:t>
            </a:r>
            <a:endParaRPr b="0" i="1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LibreOffice/6.0.7.3$Linux_X86_64 LibreOffice_project/00m0$Build-3</Application>
  <Words>51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2014-07-24T09:20:50Z</dcterms:created>
  <dc:creator/>
  <dc:description/>
  <dc:language>en-US</dc:language>
  <cp:lastModifiedBy/>
  <dcterms:modified xsi:type="dcterms:W3CDTF">2019-01-28T13:17:37Z</dcterms:modified>
  <cp:revision>68</cp:revision>
  <dc:subject/>
  <dc:title>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