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 id="2147483981" r:id="rId2"/>
  </p:sldMasterIdLst>
  <p:sldIdLst>
    <p:sldId id="256" r:id="rId3"/>
    <p:sldId id="257" r:id="rId4"/>
    <p:sldId id="273" r:id="rId5"/>
    <p:sldId id="275" r:id="rId6"/>
    <p:sldId id="276" r:id="rId7"/>
    <p:sldId id="277" r:id="rId8"/>
    <p:sldId id="279" r:id="rId9"/>
    <p:sldId id="278" r:id="rId10"/>
    <p:sldId id="282" r:id="rId11"/>
    <p:sldId id="286" r:id="rId12"/>
    <p:sldId id="280" r:id="rId13"/>
    <p:sldId id="281" r:id="rId14"/>
    <p:sldId id="283" r:id="rId15"/>
    <p:sldId id="284" r:id="rId16"/>
    <p:sldId id="285" r:id="rId17"/>
    <p:sldId id="287" r:id="rId18"/>
    <p:sldId id="289" r:id="rId19"/>
    <p:sldId id="290" r:id="rId20"/>
    <p:sldId id="29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6" d="100"/>
          <a:sy n="76" d="100"/>
        </p:scale>
        <p:origin x="67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C0177-3B9E-4A0A-9E0C-E232713B38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7DEDA2-409E-47AB-A7A8-AC6A9E8797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C6A9956-F186-4525-9157-DEC545330325}"/>
              </a:ext>
            </a:extLst>
          </p:cNvPr>
          <p:cNvSpPr>
            <a:spLocks noGrp="1"/>
          </p:cNvSpPr>
          <p:nvPr>
            <p:ph type="dt" sz="half" idx="10"/>
          </p:nvPr>
        </p:nvSpPr>
        <p:spPr/>
        <p:txBody>
          <a:bodyPr/>
          <a:lstStyle/>
          <a:p>
            <a:fld id="{8F72BA41-EC5B-4197-BCC8-0FD2E523CD7A}" type="datetimeFigureOut">
              <a:rPr lang="en-US" smtClean="0"/>
              <a:t>3/5/2022</a:t>
            </a:fld>
            <a:endParaRPr lang="en-US"/>
          </a:p>
        </p:txBody>
      </p:sp>
      <p:sp>
        <p:nvSpPr>
          <p:cNvPr id="5" name="Footer Placeholder 4">
            <a:extLst>
              <a:ext uri="{FF2B5EF4-FFF2-40B4-BE49-F238E27FC236}">
                <a16:creationId xmlns:a16="http://schemas.microsoft.com/office/drawing/2014/main" id="{A4BD301F-B336-477D-A632-A4892D0C3E9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2FE04ED-9FA9-4034-9033-B04BEE2BADE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671864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3A621-EEE0-4230-8CA1-FC7B77FFDA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F1910F-3951-430C-A784-9340A56CC3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005D96-21F9-4824-A26F-3A646F2200DF}"/>
              </a:ext>
            </a:extLst>
          </p:cNvPr>
          <p:cNvSpPr>
            <a:spLocks noGrp="1"/>
          </p:cNvSpPr>
          <p:nvPr>
            <p:ph type="dt" sz="half" idx="10"/>
          </p:nvPr>
        </p:nvSpPr>
        <p:spPr/>
        <p:txBody>
          <a:bodyPr/>
          <a:lstStyle/>
          <a:p>
            <a:fld id="{8F72BA41-EC5B-4197-BCC8-0FD2E523CD7A}" type="datetimeFigureOut">
              <a:rPr lang="en-US" smtClean="0"/>
              <a:t>3/5/2022</a:t>
            </a:fld>
            <a:endParaRPr lang="en-US"/>
          </a:p>
        </p:txBody>
      </p:sp>
      <p:sp>
        <p:nvSpPr>
          <p:cNvPr id="5" name="Footer Placeholder 4">
            <a:extLst>
              <a:ext uri="{FF2B5EF4-FFF2-40B4-BE49-F238E27FC236}">
                <a16:creationId xmlns:a16="http://schemas.microsoft.com/office/drawing/2014/main" id="{9FEB165E-4BD6-46FF-9B19-B3398F4557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6A8FA5-EF5F-4DCE-8965-706C8C948D4A}"/>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768777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F95DC0-62EA-415A-AEC5-6A36FEF06F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5B5F3E6-25FA-4959-9DC4-30A156139F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A7A0DF-948B-429C-A0A6-3844E9C64217}"/>
              </a:ext>
            </a:extLst>
          </p:cNvPr>
          <p:cNvSpPr>
            <a:spLocks noGrp="1"/>
          </p:cNvSpPr>
          <p:nvPr>
            <p:ph type="dt" sz="half" idx="10"/>
          </p:nvPr>
        </p:nvSpPr>
        <p:spPr/>
        <p:txBody>
          <a:bodyPr/>
          <a:lstStyle/>
          <a:p>
            <a:fld id="{8F72BA41-EC5B-4197-BCC8-0FD2E523CD7A}" type="datetimeFigureOut">
              <a:rPr lang="en-US" smtClean="0"/>
              <a:t>3/5/2022</a:t>
            </a:fld>
            <a:endParaRPr lang="en-US"/>
          </a:p>
        </p:txBody>
      </p:sp>
      <p:sp>
        <p:nvSpPr>
          <p:cNvPr id="5" name="Footer Placeholder 4">
            <a:extLst>
              <a:ext uri="{FF2B5EF4-FFF2-40B4-BE49-F238E27FC236}">
                <a16:creationId xmlns:a16="http://schemas.microsoft.com/office/drawing/2014/main" id="{503B7868-013B-40A9-8706-A6B0097283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CA558A-8FA5-4D12-971A-AED022EE0B1D}"/>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61926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7D2BE-CE1B-49D4-9457-8EBCEE6BFF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BB387B-20B3-4750-97DD-C8D1DCD9E3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B48576-6B2D-4255-82DE-2CF321BBCFB6}"/>
              </a:ext>
            </a:extLst>
          </p:cNvPr>
          <p:cNvSpPr>
            <a:spLocks noGrp="1"/>
          </p:cNvSpPr>
          <p:nvPr>
            <p:ph type="dt" sz="half" idx="10"/>
          </p:nvPr>
        </p:nvSpPr>
        <p:spPr/>
        <p:txBody>
          <a:bodyPr/>
          <a:lstStyle/>
          <a:p>
            <a:fld id="{8F72BA41-EC5B-4197-BCC8-0FD2E523CD7A}" type="datetimeFigureOut">
              <a:rPr lang="en-US" smtClean="0"/>
              <a:t>3/5/2022</a:t>
            </a:fld>
            <a:endParaRPr lang="en-US"/>
          </a:p>
        </p:txBody>
      </p:sp>
      <p:sp>
        <p:nvSpPr>
          <p:cNvPr id="5" name="Footer Placeholder 4">
            <a:extLst>
              <a:ext uri="{FF2B5EF4-FFF2-40B4-BE49-F238E27FC236}">
                <a16:creationId xmlns:a16="http://schemas.microsoft.com/office/drawing/2014/main" id="{21F78811-2D62-4596-89FE-0A6B2AD244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BD54B3-6269-48EF-A742-0B15B01EE33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449025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BAC84-4254-4F0F-AB83-F7ACD52E93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984C007-36E3-40D9-AD59-F800EE57D6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734B0B-F595-45A8-ABD3-EE438077188D}"/>
              </a:ext>
            </a:extLst>
          </p:cNvPr>
          <p:cNvSpPr>
            <a:spLocks noGrp="1"/>
          </p:cNvSpPr>
          <p:nvPr>
            <p:ph type="dt" sz="half" idx="10"/>
          </p:nvPr>
        </p:nvSpPr>
        <p:spPr/>
        <p:txBody>
          <a:bodyPr/>
          <a:lstStyle/>
          <a:p>
            <a:fld id="{8F72BA41-EC5B-4197-BCC8-0FD2E523CD7A}" type="datetimeFigureOut">
              <a:rPr lang="en-US" smtClean="0"/>
              <a:t>3/5/2022</a:t>
            </a:fld>
            <a:endParaRPr lang="en-US"/>
          </a:p>
        </p:txBody>
      </p:sp>
      <p:sp>
        <p:nvSpPr>
          <p:cNvPr id="5" name="Footer Placeholder 4">
            <a:extLst>
              <a:ext uri="{FF2B5EF4-FFF2-40B4-BE49-F238E27FC236}">
                <a16:creationId xmlns:a16="http://schemas.microsoft.com/office/drawing/2014/main" id="{114D36AC-4CE8-4144-9471-E85D7A381D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C97232-C967-4EED-B21A-FFE051CCF9A3}"/>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790376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3A340-389E-418C-96BF-E6BA28532B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16428D-3930-4C8F-B125-12B6E71EBD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9BD03C-1C75-4A9E-BBFD-AB6B0D0F15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AF2447C-E598-46F9-B997-C110121D59B0}"/>
              </a:ext>
            </a:extLst>
          </p:cNvPr>
          <p:cNvSpPr>
            <a:spLocks noGrp="1"/>
          </p:cNvSpPr>
          <p:nvPr>
            <p:ph type="dt" sz="half" idx="10"/>
          </p:nvPr>
        </p:nvSpPr>
        <p:spPr/>
        <p:txBody>
          <a:bodyPr/>
          <a:lstStyle/>
          <a:p>
            <a:fld id="{8F72BA41-EC5B-4197-BCC8-0FD2E523CD7A}" type="datetimeFigureOut">
              <a:rPr lang="en-US" smtClean="0"/>
              <a:t>3/5/2022</a:t>
            </a:fld>
            <a:endParaRPr lang="en-US"/>
          </a:p>
        </p:txBody>
      </p:sp>
      <p:sp>
        <p:nvSpPr>
          <p:cNvPr id="6" name="Footer Placeholder 5">
            <a:extLst>
              <a:ext uri="{FF2B5EF4-FFF2-40B4-BE49-F238E27FC236}">
                <a16:creationId xmlns:a16="http://schemas.microsoft.com/office/drawing/2014/main" id="{F584E126-EBED-47BD-BF3E-929C29D6F7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950859-FF82-4719-A068-39F635F2D59A}"/>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905666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85E12-EA6A-493C-AEC0-070A01EF4B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C845F83-31D0-4705-B75A-79458B95FC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E35F23-F627-4168-AB17-036E9950A8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73948E-5151-4BF0-B574-7FD650C96E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1DEC28-1880-4F36-BF34-8BDE237350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9737C2-9F9D-4341-A0F8-817F0A1C92FA}"/>
              </a:ext>
            </a:extLst>
          </p:cNvPr>
          <p:cNvSpPr>
            <a:spLocks noGrp="1"/>
          </p:cNvSpPr>
          <p:nvPr>
            <p:ph type="dt" sz="half" idx="10"/>
          </p:nvPr>
        </p:nvSpPr>
        <p:spPr/>
        <p:txBody>
          <a:bodyPr/>
          <a:lstStyle/>
          <a:p>
            <a:fld id="{8F72BA41-EC5B-4197-BCC8-0FD2E523CD7A}" type="datetimeFigureOut">
              <a:rPr lang="en-US" smtClean="0"/>
              <a:t>3/5/2022</a:t>
            </a:fld>
            <a:endParaRPr lang="en-US"/>
          </a:p>
        </p:txBody>
      </p:sp>
      <p:sp>
        <p:nvSpPr>
          <p:cNvPr id="8" name="Footer Placeholder 7">
            <a:extLst>
              <a:ext uri="{FF2B5EF4-FFF2-40B4-BE49-F238E27FC236}">
                <a16:creationId xmlns:a16="http://schemas.microsoft.com/office/drawing/2014/main" id="{2C228506-EDFB-4DD1-B4D5-1A53878904E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71D17B3-D21F-42A8-A99D-FECD64EB24F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052282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4A347-D941-44D7-94AB-7805D8797BB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C44D84C-611B-427D-B6E4-A8A46180F1F1}"/>
              </a:ext>
            </a:extLst>
          </p:cNvPr>
          <p:cNvSpPr>
            <a:spLocks noGrp="1"/>
          </p:cNvSpPr>
          <p:nvPr>
            <p:ph type="dt" sz="half" idx="10"/>
          </p:nvPr>
        </p:nvSpPr>
        <p:spPr/>
        <p:txBody>
          <a:bodyPr/>
          <a:lstStyle/>
          <a:p>
            <a:fld id="{8F72BA41-EC5B-4197-BCC8-0FD2E523CD7A}" type="datetimeFigureOut">
              <a:rPr lang="en-US" smtClean="0"/>
              <a:t>3/5/2022</a:t>
            </a:fld>
            <a:endParaRPr lang="en-US"/>
          </a:p>
        </p:txBody>
      </p:sp>
      <p:sp>
        <p:nvSpPr>
          <p:cNvPr id="4" name="Footer Placeholder 3">
            <a:extLst>
              <a:ext uri="{FF2B5EF4-FFF2-40B4-BE49-F238E27FC236}">
                <a16:creationId xmlns:a16="http://schemas.microsoft.com/office/drawing/2014/main" id="{2067184E-43E2-4AA9-A470-39078E4D90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B013DF-AE41-47B5-B098-8B880DD445C5}"/>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303635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5DF4C3-194D-4B6B-BB60-793C4CB367AA}"/>
              </a:ext>
            </a:extLst>
          </p:cNvPr>
          <p:cNvSpPr>
            <a:spLocks noGrp="1"/>
          </p:cNvSpPr>
          <p:nvPr>
            <p:ph type="dt" sz="half" idx="10"/>
          </p:nvPr>
        </p:nvSpPr>
        <p:spPr/>
        <p:txBody>
          <a:bodyPr/>
          <a:lstStyle/>
          <a:p>
            <a:fld id="{8F72BA41-EC5B-4197-BCC8-0FD2E523CD7A}" type="datetimeFigureOut">
              <a:rPr lang="en-US" smtClean="0"/>
              <a:t>3/5/2022</a:t>
            </a:fld>
            <a:endParaRPr lang="en-US"/>
          </a:p>
        </p:txBody>
      </p:sp>
      <p:sp>
        <p:nvSpPr>
          <p:cNvPr id="3" name="Footer Placeholder 2">
            <a:extLst>
              <a:ext uri="{FF2B5EF4-FFF2-40B4-BE49-F238E27FC236}">
                <a16:creationId xmlns:a16="http://schemas.microsoft.com/office/drawing/2014/main" id="{EDAC21F4-8EB5-4193-8F6C-748E8C5470F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8EF6FD-67FF-467C-99D4-7299864B46E2}"/>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862138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5461D-AAC9-40BD-B84D-3F99789671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321B62-EAA0-4CEC-AF94-43B12DCAD0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C712592-5586-4CBD-97D6-B6AFB9C562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9D690D-A33C-4B16-97ED-B5EA101643A7}"/>
              </a:ext>
            </a:extLst>
          </p:cNvPr>
          <p:cNvSpPr>
            <a:spLocks noGrp="1"/>
          </p:cNvSpPr>
          <p:nvPr>
            <p:ph type="dt" sz="half" idx="10"/>
          </p:nvPr>
        </p:nvSpPr>
        <p:spPr/>
        <p:txBody>
          <a:bodyPr/>
          <a:lstStyle/>
          <a:p>
            <a:fld id="{8F72BA41-EC5B-4197-BCC8-0FD2E523CD7A}" type="datetimeFigureOut">
              <a:rPr lang="en-US" smtClean="0"/>
              <a:t>3/5/2022</a:t>
            </a:fld>
            <a:endParaRPr lang="en-US"/>
          </a:p>
        </p:txBody>
      </p:sp>
      <p:sp>
        <p:nvSpPr>
          <p:cNvPr id="6" name="Footer Placeholder 5">
            <a:extLst>
              <a:ext uri="{FF2B5EF4-FFF2-40B4-BE49-F238E27FC236}">
                <a16:creationId xmlns:a16="http://schemas.microsoft.com/office/drawing/2014/main" id="{4F41C16D-B754-40EE-BF8D-D25A5199BC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2998D6-EA6D-4889-9861-30C87DA9BEF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024561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81624-312C-4395-B7EA-4EEDFAD9C2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DD0F3DD-A357-4641-A446-243AC6C33D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DC9FFF-EA30-4B2A-AFBA-F467A55F68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4B172-6DFA-4990-8B99-709B8A172DC4}"/>
              </a:ext>
            </a:extLst>
          </p:cNvPr>
          <p:cNvSpPr>
            <a:spLocks noGrp="1"/>
          </p:cNvSpPr>
          <p:nvPr>
            <p:ph type="dt" sz="half" idx="10"/>
          </p:nvPr>
        </p:nvSpPr>
        <p:spPr/>
        <p:txBody>
          <a:bodyPr/>
          <a:lstStyle/>
          <a:p>
            <a:fld id="{8F72BA41-EC5B-4197-BCC8-0FD2E523CD7A}" type="datetimeFigureOut">
              <a:rPr lang="en-US" smtClean="0"/>
              <a:t>3/5/2022</a:t>
            </a:fld>
            <a:endParaRPr lang="en-US"/>
          </a:p>
        </p:txBody>
      </p:sp>
      <p:sp>
        <p:nvSpPr>
          <p:cNvPr id="6" name="Footer Placeholder 5">
            <a:extLst>
              <a:ext uri="{FF2B5EF4-FFF2-40B4-BE49-F238E27FC236}">
                <a16:creationId xmlns:a16="http://schemas.microsoft.com/office/drawing/2014/main" id="{F633815D-7E42-4C55-9188-76D7CAB028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176CB0-CD77-46CC-BF9C-99CEAC90BF9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006953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ags" Target="../tags/tag1.xml"/><Relationship Id="rId7" Type="http://schemas.openxmlformats.org/officeDocument/2006/relationships/image" Target="../media/image2.png"/><Relationship Id="rId2" Type="http://schemas.openxmlformats.org/officeDocument/2006/relationships/vmlDrawing" Target="../drawings/vmlDrawing1.vml"/><Relationship Id="rId1" Type="http://schemas.openxmlformats.org/officeDocument/2006/relationships/theme" Target="../theme/theme2.x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FA57D3-B3F4-4378-AC8A-0014E28F79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7605BC7-BF6B-43AD-BC99-5D15E7A912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DF27FB-B687-4F94-9090-9FE5A68466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72BA41-EC5B-4197-BCC8-0FD2E523CD7A}" type="datetimeFigureOut">
              <a:rPr lang="en-US" smtClean="0"/>
              <a:pPr/>
              <a:t>3/5/2022</a:t>
            </a:fld>
            <a:endParaRPr lang="en-US" dirty="0"/>
          </a:p>
        </p:txBody>
      </p:sp>
      <p:sp>
        <p:nvSpPr>
          <p:cNvPr id="5" name="Footer Placeholder 4">
            <a:extLst>
              <a:ext uri="{FF2B5EF4-FFF2-40B4-BE49-F238E27FC236}">
                <a16:creationId xmlns:a16="http://schemas.microsoft.com/office/drawing/2014/main" id="{C9AE8C82-4BE1-4E93-B7BA-B942D5783E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580902E-9E22-4A67-972A-886CC1FD60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15108C-154A-4A5A-9C05-91A49A422BA7}" type="slidenum">
              <a:rPr lang="en-US" smtClean="0"/>
              <a:pPr/>
              <a:t>‹#›</a:t>
            </a:fld>
            <a:endParaRPr lang="en-US" dirty="0"/>
          </a:p>
        </p:txBody>
      </p:sp>
    </p:spTree>
    <p:extLst>
      <p:ext uri="{BB962C8B-B14F-4D97-AF65-F5344CB8AC3E}">
        <p14:creationId xmlns:p14="http://schemas.microsoft.com/office/powerpoint/2010/main" val="3547715487"/>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8F6381C0-9AF2-46D8-8456-5DFA0330587F}"/>
              </a:ext>
            </a:extLst>
          </p:cNvPr>
          <p:cNvGraphicFramePr>
            <a:graphicFrameLocks noChangeAspect="1"/>
          </p:cNvGraphicFramePr>
          <p:nvPr userDrawn="1">
            <p:custDataLst>
              <p:tags r:id="rId3"/>
            </p:custDataLst>
          </p:nvPr>
        </p:nvGraphicFramePr>
        <p:xfrm>
          <a:off x="2118" y="2118"/>
          <a:ext cx="2117" cy="2117"/>
        </p:xfrm>
        <a:graphic>
          <a:graphicData uri="http://schemas.openxmlformats.org/presentationml/2006/ole">
            <mc:AlternateContent xmlns:mc="http://schemas.openxmlformats.org/markup-compatibility/2006">
              <mc:Choice xmlns:v="urn:schemas-microsoft-com:vml" Requires="v">
                <p:oleObj spid="_x0000_s1044" name="think-cell Slide" r:id="rId5" imgW="360" imgH="360" progId="TCLayout.ActiveDocument.1">
                  <p:embed/>
                </p:oleObj>
              </mc:Choice>
              <mc:Fallback>
                <p:oleObj name="think-cell Slide" r:id="rId5" imgW="360" imgH="360" progId="TCLayout.ActiveDocument.1">
                  <p:embed/>
                  <p:pic>
                    <p:nvPicPr>
                      <p:cNvPr id="6" name="Object 5" hidden="1">
                        <a:extLst>
                          <a:ext uri="{FF2B5EF4-FFF2-40B4-BE49-F238E27FC236}">
                            <a16:creationId xmlns:a16="http://schemas.microsoft.com/office/drawing/2014/main" id="{8F6381C0-9AF2-46D8-8456-5DFA0330587F}"/>
                          </a:ext>
                        </a:extLst>
                      </p:cNvPr>
                      <p:cNvPicPr/>
                      <p:nvPr/>
                    </p:nvPicPr>
                    <p:blipFill>
                      <a:blip r:embed="rId6"/>
                      <a:stretch>
                        <a:fillRect/>
                      </a:stretch>
                    </p:blipFill>
                    <p:spPr>
                      <a:xfrm>
                        <a:off x="2118" y="2118"/>
                        <a:ext cx="2117" cy="2117"/>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1AB4C4B2-4F89-4CA8-8D42-2E7197F8B240}"/>
              </a:ext>
            </a:extLst>
          </p:cNvPr>
          <p:cNvSpPr/>
          <p:nvPr userDrawn="1">
            <p:custDataLst>
              <p:tags r:id="rId4"/>
            </p:custDataLst>
          </p:nvPr>
        </p:nvSpPr>
        <p:spPr>
          <a:xfrm>
            <a:off x="0" y="0"/>
            <a:ext cx="211667" cy="211667"/>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wrap="none" lIns="0" tIns="0" rIns="0" bIns="0" numCol="1" spcCol="0" rtlCol="0" anchor="ctr" anchorCtr="0">
            <a:noAutofit/>
          </a:bodyPr>
          <a:lstStyle/>
          <a:p>
            <a:pPr algn="ctr"/>
            <a:endParaRPr lang="en-US" sz="4267">
              <a:solidFill>
                <a:srgbClr val="FFFFFF"/>
              </a:solidFill>
              <a:latin typeface="Tele-GroteskUlt" pitchFamily="2" charset="0"/>
              <a:sym typeface="Tele-GroteskUlt" pitchFamily="2" charset="0"/>
            </a:endParaRPr>
          </a:p>
        </p:txBody>
      </p:sp>
      <p:sp>
        <p:nvSpPr>
          <p:cNvPr id="13" name="Slide Number Placeholder 5"/>
          <p:cNvSpPr txBox="1">
            <a:spLocks/>
          </p:cNvSpPr>
          <p:nvPr userDrawn="1"/>
        </p:nvSpPr>
        <p:spPr>
          <a:xfrm>
            <a:off x="90313" y="6584881"/>
            <a:ext cx="1038577" cy="202143"/>
          </a:xfrm>
          <a:prstGeom prst="rect">
            <a:avLst/>
          </a:prstGeom>
        </p:spPr>
        <p:txBody>
          <a:bodyPr vert="horz" lIns="91575" tIns="45787" rIns="91575" bIns="45787" rtlCol="0" anchor="ctr"/>
          <a:lstStyle>
            <a:defPPr>
              <a:defRPr lang="en-US"/>
            </a:defPPr>
            <a:lvl1pPr marL="0" algn="l" defTabSz="343403" rtl="0" eaLnBrk="1" latinLnBrk="0" hangingPunct="1">
              <a:defRPr sz="900" kern="1200">
                <a:solidFill>
                  <a:srgbClr val="FFFFFF"/>
                </a:solidFill>
                <a:latin typeface="Tele-GroteskHal" pitchFamily="2" charset="0"/>
                <a:ea typeface="+mn-ea"/>
                <a:cs typeface="+mn-cs"/>
              </a:defRPr>
            </a:lvl1pPr>
            <a:lvl2pPr marL="343403" algn="l" defTabSz="343403" rtl="0" eaLnBrk="1" latinLnBrk="0" hangingPunct="1">
              <a:defRPr sz="1400" kern="1200">
                <a:solidFill>
                  <a:schemeClr val="tx1"/>
                </a:solidFill>
                <a:latin typeface="+mn-lt"/>
                <a:ea typeface="+mn-ea"/>
                <a:cs typeface="+mn-cs"/>
              </a:defRPr>
            </a:lvl2pPr>
            <a:lvl3pPr marL="686806" algn="l" defTabSz="343403" rtl="0" eaLnBrk="1" latinLnBrk="0" hangingPunct="1">
              <a:defRPr sz="1400" kern="1200">
                <a:solidFill>
                  <a:schemeClr val="tx1"/>
                </a:solidFill>
                <a:latin typeface="+mn-lt"/>
                <a:ea typeface="+mn-ea"/>
                <a:cs typeface="+mn-cs"/>
              </a:defRPr>
            </a:lvl3pPr>
            <a:lvl4pPr marL="1030209" algn="l" defTabSz="343403" rtl="0" eaLnBrk="1" latinLnBrk="0" hangingPunct="1">
              <a:defRPr sz="1400" kern="1200">
                <a:solidFill>
                  <a:schemeClr val="tx1"/>
                </a:solidFill>
                <a:latin typeface="+mn-lt"/>
                <a:ea typeface="+mn-ea"/>
                <a:cs typeface="+mn-cs"/>
              </a:defRPr>
            </a:lvl4pPr>
            <a:lvl5pPr marL="1373612" algn="l" defTabSz="343403" rtl="0" eaLnBrk="1" latinLnBrk="0" hangingPunct="1">
              <a:defRPr sz="1400" kern="1200">
                <a:solidFill>
                  <a:schemeClr val="tx1"/>
                </a:solidFill>
                <a:latin typeface="+mn-lt"/>
                <a:ea typeface="+mn-ea"/>
                <a:cs typeface="+mn-cs"/>
              </a:defRPr>
            </a:lvl5pPr>
            <a:lvl6pPr marL="1717015" algn="l" defTabSz="343403" rtl="0" eaLnBrk="1" latinLnBrk="0" hangingPunct="1">
              <a:defRPr sz="1400" kern="1200">
                <a:solidFill>
                  <a:schemeClr val="tx1"/>
                </a:solidFill>
                <a:latin typeface="+mn-lt"/>
                <a:ea typeface="+mn-ea"/>
                <a:cs typeface="+mn-cs"/>
              </a:defRPr>
            </a:lvl6pPr>
            <a:lvl7pPr marL="2060418" algn="l" defTabSz="343403" rtl="0" eaLnBrk="1" latinLnBrk="0" hangingPunct="1">
              <a:defRPr sz="1400" kern="1200">
                <a:solidFill>
                  <a:schemeClr val="tx1"/>
                </a:solidFill>
                <a:latin typeface="+mn-lt"/>
                <a:ea typeface="+mn-ea"/>
                <a:cs typeface="+mn-cs"/>
              </a:defRPr>
            </a:lvl7pPr>
            <a:lvl8pPr marL="2403820" algn="l" defTabSz="343403" rtl="0" eaLnBrk="1" latinLnBrk="0" hangingPunct="1">
              <a:defRPr sz="1400" kern="1200">
                <a:solidFill>
                  <a:schemeClr val="tx1"/>
                </a:solidFill>
                <a:latin typeface="+mn-lt"/>
                <a:ea typeface="+mn-ea"/>
                <a:cs typeface="+mn-cs"/>
              </a:defRPr>
            </a:lvl8pPr>
            <a:lvl9pPr marL="2747223" algn="l" defTabSz="343403" rtl="0" eaLnBrk="1" latinLnBrk="0" hangingPunct="1">
              <a:defRPr sz="1400" kern="1200">
                <a:solidFill>
                  <a:schemeClr val="tx1"/>
                </a:solidFill>
                <a:latin typeface="+mn-lt"/>
                <a:ea typeface="+mn-ea"/>
                <a:cs typeface="+mn-cs"/>
              </a:defRPr>
            </a:lvl9pPr>
          </a:lstStyle>
          <a:p>
            <a:fld id="{1AF40C39-5108-E841-85F7-F0B9C0D30E8D}" type="slidenum">
              <a:rPr lang="en-US" sz="1200" smtClean="0"/>
              <a:pPr/>
              <a:t>‹#›</a:t>
            </a:fld>
            <a:endParaRPr lang="en-US" sz="1200"/>
          </a:p>
        </p:txBody>
      </p:sp>
      <p:sp>
        <p:nvSpPr>
          <p:cNvPr id="2" name="Title Placeholder 1"/>
          <p:cNvSpPr>
            <a:spLocks noGrp="1"/>
          </p:cNvSpPr>
          <p:nvPr>
            <p:ph type="title"/>
          </p:nvPr>
        </p:nvSpPr>
        <p:spPr>
          <a:xfrm>
            <a:off x="243840" y="195073"/>
            <a:ext cx="11216640" cy="737297"/>
          </a:xfrm>
          <a:prstGeom prst="rect">
            <a:avLst/>
          </a:prstGeom>
        </p:spPr>
        <p:txBody>
          <a:bodyPr vert="horz" lIns="68681" tIns="34340" rIns="68681" bIns="34340" rtlCol="0" anchor="ctr">
            <a:normAutofit/>
          </a:bodyPr>
          <a:lstStyle/>
          <a:p>
            <a:r>
              <a:rPr lang="en-US"/>
              <a:t>Title of Slide</a:t>
            </a:r>
          </a:p>
        </p:txBody>
      </p:sp>
      <p:sp>
        <p:nvSpPr>
          <p:cNvPr id="3" name="Text Placeholder 2"/>
          <p:cNvSpPr>
            <a:spLocks noGrp="1"/>
          </p:cNvSpPr>
          <p:nvPr>
            <p:ph type="body" idx="1"/>
          </p:nvPr>
        </p:nvSpPr>
        <p:spPr>
          <a:xfrm>
            <a:off x="243840" y="1170432"/>
            <a:ext cx="11692128" cy="5181600"/>
          </a:xfrm>
          <a:prstGeom prst="rect">
            <a:avLst/>
          </a:prstGeom>
        </p:spPr>
        <p:txBody>
          <a:bodyPr vert="horz" lIns="68681" tIns="34340" rIns="68681" bIns="34340" rtlCol="0">
            <a:normAutofit/>
          </a:bodyPr>
          <a:lstStyle/>
          <a:p>
            <a:pPr lvl="0"/>
            <a:r>
              <a:rPr lang="en-US"/>
              <a:t>Click to edit Master text styles</a:t>
            </a:r>
          </a:p>
          <a:p>
            <a:pPr lvl="1"/>
            <a:r>
              <a:rPr lang="en-US"/>
              <a:t>Second level</a:t>
            </a:r>
          </a:p>
          <a:p>
            <a:pPr lvl="2"/>
            <a:r>
              <a:rPr lang="en-US"/>
              <a:t>Third level</a:t>
            </a:r>
          </a:p>
          <a:p>
            <a:pPr lvl="3"/>
            <a:r>
              <a:rPr lang="en-US"/>
              <a:t>Forth level</a:t>
            </a:r>
          </a:p>
        </p:txBody>
      </p:sp>
      <p:sp>
        <p:nvSpPr>
          <p:cNvPr id="5" name="Footer Placeholder 4"/>
          <p:cNvSpPr>
            <a:spLocks noGrp="1"/>
          </p:cNvSpPr>
          <p:nvPr>
            <p:ph type="ftr" sz="quarter" idx="3"/>
          </p:nvPr>
        </p:nvSpPr>
        <p:spPr>
          <a:xfrm>
            <a:off x="4165600" y="6584881"/>
            <a:ext cx="3860800" cy="202143"/>
          </a:xfrm>
          <a:prstGeom prst="rect">
            <a:avLst/>
          </a:prstGeom>
        </p:spPr>
        <p:txBody>
          <a:bodyPr vert="horz" lIns="68681" tIns="34340" rIns="68681" bIns="34340" rtlCol="0" anchor="ctr"/>
          <a:lstStyle>
            <a:lvl1pPr algn="ctr">
              <a:defRPr sz="1200" b="0" i="0">
                <a:solidFill>
                  <a:schemeClr val="bg1"/>
                </a:solidFill>
                <a:latin typeface="Tele-GroteskHal" pitchFamily="2" charset="0"/>
                <a:cs typeface="Tele-GroteskHal" pitchFamily="2" charset="0"/>
              </a:defRPr>
            </a:lvl1pPr>
          </a:lstStyle>
          <a:p>
            <a:r>
              <a:rPr lang="en-US">
                <a:solidFill>
                  <a:srgbClr val="FFFFFF"/>
                </a:solidFill>
              </a:rPr>
              <a:t>T-Mobile Confidential</a:t>
            </a:r>
          </a:p>
        </p:txBody>
      </p:sp>
      <p:pic>
        <p:nvPicPr>
          <p:cNvPr id="7" name="Picture 6" descr="T-Mobile Standard RO White.png"/>
          <p:cNvPicPr>
            <a:picLocks noChangeAspect="1"/>
          </p:cNvPicPr>
          <p:nvPr userDrawn="1"/>
        </p:nvPicPr>
        <p:blipFill>
          <a:blip r:embed="rId7"/>
          <a:stretch>
            <a:fillRect/>
          </a:stretch>
        </p:blipFill>
        <p:spPr>
          <a:xfrm>
            <a:off x="11230324" y="6619746"/>
            <a:ext cx="780288" cy="126797"/>
          </a:xfrm>
          <a:prstGeom prst="rect">
            <a:avLst/>
          </a:prstGeom>
        </p:spPr>
      </p:pic>
    </p:spTree>
    <p:extLst>
      <p:ext uri="{BB962C8B-B14F-4D97-AF65-F5344CB8AC3E}">
        <p14:creationId xmlns:p14="http://schemas.microsoft.com/office/powerpoint/2010/main" val="484475010"/>
      </p:ext>
    </p:extLst>
  </p:cSld>
  <p:clrMap bg1="lt1" tx1="dk1" bg2="lt2" tx2="dk2" accent1="accent1" accent2="accent2" accent3="accent3" accent4="accent4" accent5="accent5" accent6="accent6" hlink="hlink" folHlink="folHlink"/>
  <p:hf sldNum="0" hdr="0" dt="0"/>
  <p:txStyles>
    <p:titleStyle>
      <a:lvl1pPr algn="l" defTabSz="457859" rtl="0" eaLnBrk="1" latinLnBrk="0" hangingPunct="1">
        <a:spcBef>
          <a:spcPct val="0"/>
        </a:spcBef>
        <a:buNone/>
        <a:defRPr sz="4267" b="0" i="0" kern="1200">
          <a:solidFill>
            <a:srgbClr val="E20074"/>
          </a:solidFill>
          <a:latin typeface="Tele-GroteskUlt" pitchFamily="2" charset="0"/>
          <a:ea typeface="+mj-ea"/>
          <a:cs typeface="Tele-GroteskUlt" pitchFamily="2" charset="0"/>
        </a:defRPr>
      </a:lvl1pPr>
    </p:titleStyle>
    <p:bodyStyle>
      <a:lvl1pPr marL="343394" indent="-343394" algn="l" defTabSz="457859" rtl="0" eaLnBrk="1" latinLnBrk="0" hangingPunct="1">
        <a:spcBef>
          <a:spcPct val="20000"/>
        </a:spcBef>
        <a:buClr>
          <a:schemeClr val="accent1"/>
        </a:buClr>
        <a:buFont typeface="Wingdings" panose="05000000000000000000" pitchFamily="2" charset="2"/>
        <a:buChar char="§"/>
        <a:defRPr sz="3200" b="0" i="0" kern="1200">
          <a:solidFill>
            <a:schemeClr val="tx1">
              <a:lumMod val="85000"/>
              <a:lumOff val="15000"/>
            </a:schemeClr>
          </a:solidFill>
          <a:latin typeface="+mj-lt"/>
          <a:ea typeface="+mn-ea"/>
          <a:cs typeface="Arial" pitchFamily="34" charset="0"/>
        </a:defRPr>
      </a:lvl1pPr>
      <a:lvl2pPr marL="744021" indent="-286162" algn="l" defTabSz="457859" rtl="0" eaLnBrk="1" latinLnBrk="0" hangingPunct="1">
        <a:spcBef>
          <a:spcPct val="20000"/>
        </a:spcBef>
        <a:buClr>
          <a:schemeClr val="accent1"/>
        </a:buClr>
        <a:buFont typeface="Wingdings" panose="05000000000000000000" pitchFamily="2" charset="2"/>
        <a:buChar char="§"/>
        <a:defRPr sz="2400" b="0" i="0" kern="1200">
          <a:solidFill>
            <a:schemeClr val="tx1">
              <a:lumMod val="85000"/>
              <a:lumOff val="15000"/>
            </a:schemeClr>
          </a:solidFill>
          <a:latin typeface="+mn-lt"/>
          <a:ea typeface="+mn-ea"/>
          <a:cs typeface="Arial" pitchFamily="34" charset="0"/>
        </a:defRPr>
      </a:lvl2pPr>
      <a:lvl3pPr marL="1144647" indent="-228929" algn="l" defTabSz="457859" rtl="0" eaLnBrk="1" latinLnBrk="0" hangingPunct="1">
        <a:spcBef>
          <a:spcPct val="20000"/>
        </a:spcBef>
        <a:buClr>
          <a:schemeClr val="accent1"/>
        </a:buClr>
        <a:buFont typeface="Wingdings" panose="05000000000000000000" pitchFamily="2" charset="2"/>
        <a:buChar char="§"/>
        <a:defRPr sz="2000" b="0" i="0" kern="1200">
          <a:solidFill>
            <a:schemeClr val="tx1">
              <a:lumMod val="85000"/>
              <a:lumOff val="15000"/>
            </a:schemeClr>
          </a:solidFill>
          <a:latin typeface="+mn-lt"/>
          <a:ea typeface="+mn-ea"/>
          <a:cs typeface="Arial" pitchFamily="34" charset="0"/>
        </a:defRPr>
      </a:lvl3pPr>
      <a:lvl4pPr marL="1602507" indent="-228929" algn="l" defTabSz="457859" rtl="0" eaLnBrk="1" latinLnBrk="0" hangingPunct="1">
        <a:spcBef>
          <a:spcPct val="20000"/>
        </a:spcBef>
        <a:buClr>
          <a:schemeClr val="accent1"/>
        </a:buClr>
        <a:buFont typeface="Wingdings" panose="05000000000000000000" pitchFamily="2" charset="2"/>
        <a:buChar char="§"/>
        <a:defRPr sz="1600" b="0" i="0" kern="1200">
          <a:solidFill>
            <a:schemeClr val="tx1">
              <a:lumMod val="85000"/>
              <a:lumOff val="15000"/>
            </a:schemeClr>
          </a:solidFill>
          <a:latin typeface="+mn-lt"/>
          <a:ea typeface="+mn-ea"/>
          <a:cs typeface="Arial" pitchFamily="34" charset="0"/>
        </a:defRPr>
      </a:lvl4pPr>
      <a:lvl5pPr marL="2060366" indent="-228929" algn="l" defTabSz="457859" rtl="0" eaLnBrk="1" latinLnBrk="0" hangingPunct="1">
        <a:spcBef>
          <a:spcPct val="20000"/>
        </a:spcBef>
        <a:buClr>
          <a:schemeClr val="accent1"/>
        </a:buClr>
        <a:buFont typeface="Wingdings" panose="05000000000000000000" pitchFamily="2" charset="2"/>
        <a:buChar char="§"/>
        <a:defRPr sz="1600" b="0" i="0" kern="1200">
          <a:solidFill>
            <a:schemeClr val="tx1">
              <a:lumMod val="75000"/>
              <a:lumOff val="25000"/>
            </a:schemeClr>
          </a:solidFill>
          <a:latin typeface="+mn-lt"/>
          <a:ea typeface="+mn-ea"/>
          <a:cs typeface="Arial" pitchFamily="34" charset="0"/>
        </a:defRPr>
      </a:lvl5pPr>
      <a:lvl6pPr marL="2518225" indent="-228929" algn="l" defTabSz="457859" rtl="0" eaLnBrk="1" latinLnBrk="0" hangingPunct="1">
        <a:spcBef>
          <a:spcPct val="20000"/>
        </a:spcBef>
        <a:buFont typeface="Arial"/>
        <a:buChar char="•"/>
        <a:defRPr sz="2000" kern="1200">
          <a:solidFill>
            <a:schemeClr val="tx1"/>
          </a:solidFill>
          <a:latin typeface="+mn-lt"/>
          <a:ea typeface="+mn-ea"/>
          <a:cs typeface="+mn-cs"/>
        </a:defRPr>
      </a:lvl6pPr>
      <a:lvl7pPr marL="2976084" indent="-228929" algn="l" defTabSz="457859" rtl="0" eaLnBrk="1" latinLnBrk="0" hangingPunct="1">
        <a:spcBef>
          <a:spcPct val="20000"/>
        </a:spcBef>
        <a:buFont typeface="Arial"/>
        <a:buChar char="•"/>
        <a:defRPr sz="2000" kern="1200">
          <a:solidFill>
            <a:schemeClr val="tx1"/>
          </a:solidFill>
          <a:latin typeface="+mn-lt"/>
          <a:ea typeface="+mn-ea"/>
          <a:cs typeface="+mn-cs"/>
        </a:defRPr>
      </a:lvl7pPr>
      <a:lvl8pPr marL="3433943" indent="-228929" algn="l" defTabSz="457859" rtl="0" eaLnBrk="1" latinLnBrk="0" hangingPunct="1">
        <a:spcBef>
          <a:spcPct val="20000"/>
        </a:spcBef>
        <a:buFont typeface="Arial"/>
        <a:buChar char="•"/>
        <a:defRPr sz="2000" kern="1200">
          <a:solidFill>
            <a:schemeClr val="tx1"/>
          </a:solidFill>
          <a:latin typeface="+mn-lt"/>
          <a:ea typeface="+mn-ea"/>
          <a:cs typeface="+mn-cs"/>
        </a:defRPr>
      </a:lvl8pPr>
      <a:lvl9pPr marL="3891803" indent="-228929" algn="l" defTabSz="45785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859" rtl="0" eaLnBrk="1" latinLnBrk="0" hangingPunct="1">
        <a:defRPr sz="1867" kern="1200">
          <a:solidFill>
            <a:schemeClr val="tx1"/>
          </a:solidFill>
          <a:latin typeface="+mn-lt"/>
          <a:ea typeface="+mn-ea"/>
          <a:cs typeface="+mn-cs"/>
        </a:defRPr>
      </a:lvl1pPr>
      <a:lvl2pPr marL="457859" algn="l" defTabSz="457859" rtl="0" eaLnBrk="1" latinLnBrk="0" hangingPunct="1">
        <a:defRPr sz="1867" kern="1200">
          <a:solidFill>
            <a:schemeClr val="tx1"/>
          </a:solidFill>
          <a:latin typeface="+mn-lt"/>
          <a:ea typeface="+mn-ea"/>
          <a:cs typeface="+mn-cs"/>
        </a:defRPr>
      </a:lvl2pPr>
      <a:lvl3pPr marL="915718" algn="l" defTabSz="457859" rtl="0" eaLnBrk="1" latinLnBrk="0" hangingPunct="1">
        <a:defRPr sz="1867" kern="1200">
          <a:solidFill>
            <a:schemeClr val="tx1"/>
          </a:solidFill>
          <a:latin typeface="+mn-lt"/>
          <a:ea typeface="+mn-ea"/>
          <a:cs typeface="+mn-cs"/>
        </a:defRPr>
      </a:lvl3pPr>
      <a:lvl4pPr marL="1373578" algn="l" defTabSz="457859" rtl="0" eaLnBrk="1" latinLnBrk="0" hangingPunct="1">
        <a:defRPr sz="1867" kern="1200">
          <a:solidFill>
            <a:schemeClr val="tx1"/>
          </a:solidFill>
          <a:latin typeface="+mn-lt"/>
          <a:ea typeface="+mn-ea"/>
          <a:cs typeface="+mn-cs"/>
        </a:defRPr>
      </a:lvl4pPr>
      <a:lvl5pPr marL="1831437" algn="l" defTabSz="457859" rtl="0" eaLnBrk="1" latinLnBrk="0" hangingPunct="1">
        <a:defRPr sz="1867" kern="1200">
          <a:solidFill>
            <a:schemeClr val="tx1"/>
          </a:solidFill>
          <a:latin typeface="+mn-lt"/>
          <a:ea typeface="+mn-ea"/>
          <a:cs typeface="+mn-cs"/>
        </a:defRPr>
      </a:lvl5pPr>
      <a:lvl6pPr marL="2289296" algn="l" defTabSz="457859" rtl="0" eaLnBrk="1" latinLnBrk="0" hangingPunct="1">
        <a:defRPr sz="1867" kern="1200">
          <a:solidFill>
            <a:schemeClr val="tx1"/>
          </a:solidFill>
          <a:latin typeface="+mn-lt"/>
          <a:ea typeface="+mn-ea"/>
          <a:cs typeface="+mn-cs"/>
        </a:defRPr>
      </a:lvl6pPr>
      <a:lvl7pPr marL="2747155" algn="l" defTabSz="457859" rtl="0" eaLnBrk="1" latinLnBrk="0" hangingPunct="1">
        <a:defRPr sz="1867" kern="1200">
          <a:solidFill>
            <a:schemeClr val="tx1"/>
          </a:solidFill>
          <a:latin typeface="+mn-lt"/>
          <a:ea typeface="+mn-ea"/>
          <a:cs typeface="+mn-cs"/>
        </a:defRPr>
      </a:lvl7pPr>
      <a:lvl8pPr marL="3205013" algn="l" defTabSz="457859" rtl="0" eaLnBrk="1" latinLnBrk="0" hangingPunct="1">
        <a:defRPr sz="1867" kern="1200">
          <a:solidFill>
            <a:schemeClr val="tx1"/>
          </a:solidFill>
          <a:latin typeface="+mn-lt"/>
          <a:ea typeface="+mn-ea"/>
          <a:cs typeface="+mn-cs"/>
        </a:defRPr>
      </a:lvl8pPr>
      <a:lvl9pPr marL="3662872" algn="l" defTabSz="457859" rtl="0" eaLnBrk="1" latinLnBrk="0" hangingPunct="1">
        <a:defRPr sz="186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4.sv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palashfendarkar/wa-fnusec-telcocustomerchur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5" name="Freeform 14">
            <a:extLst>
              <a:ext uri="{FF2B5EF4-FFF2-40B4-BE49-F238E27FC236}">
                <a16:creationId xmlns:a16="http://schemas.microsoft.com/office/drawing/2014/main" id="{6FC11E2E-9797-4FEA-90FD-894E32A20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48626"/>
            <a:ext cx="6738450" cy="1409374"/>
          </a:xfrm>
          <a:custGeom>
            <a:avLst/>
            <a:gdLst>
              <a:gd name="connsiteX0" fmla="*/ 0 w 6738450"/>
              <a:gd name="connsiteY0" fmla="*/ 0 h 1409374"/>
              <a:gd name="connsiteX1" fmla="*/ 6738450 w 6738450"/>
              <a:gd name="connsiteY1" fmla="*/ 0 h 1409374"/>
              <a:gd name="connsiteX2" fmla="*/ 6085725 w 6738450"/>
              <a:gd name="connsiteY2" fmla="*/ 1409374 h 1409374"/>
              <a:gd name="connsiteX3" fmla="*/ 1524000 w 6738450"/>
              <a:gd name="connsiteY3" fmla="*/ 1409374 h 1409374"/>
              <a:gd name="connsiteX4" fmla="*/ 1200418 w 6738450"/>
              <a:gd name="connsiteY4" fmla="*/ 1409374 h 1409374"/>
              <a:gd name="connsiteX5" fmla="*/ 0 w 6738450"/>
              <a:gd name="connsiteY5" fmla="*/ 1409374 h 1409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38450" h="1409374">
                <a:moveTo>
                  <a:pt x="0" y="0"/>
                </a:moveTo>
                <a:lnTo>
                  <a:pt x="6738450" y="0"/>
                </a:lnTo>
                <a:lnTo>
                  <a:pt x="6085725" y="1409374"/>
                </a:lnTo>
                <a:lnTo>
                  <a:pt x="1524000" y="1409374"/>
                </a:lnTo>
                <a:lnTo>
                  <a:pt x="1200418" y="1409374"/>
                </a:lnTo>
                <a:lnTo>
                  <a:pt x="0" y="1409374"/>
                </a:lnTo>
                <a:close/>
              </a:path>
            </a:pathLst>
          </a:custGeom>
          <a:solidFill>
            <a:schemeClr val="tx1">
              <a:lumMod val="50000"/>
              <a:lumOff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459" name="Freeform 33">
            <a:extLst>
              <a:ext uri="{FF2B5EF4-FFF2-40B4-BE49-F238E27FC236}">
                <a16:creationId xmlns:a16="http://schemas.microsoft.com/office/drawing/2014/main" id="{F8828EFD-56F8-4B00-9A0D-B623CC074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02096" y="3608996"/>
            <a:ext cx="4522796" cy="3249004"/>
          </a:xfrm>
          <a:custGeom>
            <a:avLst/>
            <a:gdLst>
              <a:gd name="connsiteX0" fmla="*/ 3018081 w 4522796"/>
              <a:gd name="connsiteY0" fmla="*/ 0 h 3249004"/>
              <a:gd name="connsiteX1" fmla="*/ 0 w 4522796"/>
              <a:gd name="connsiteY1" fmla="*/ 0 h 3249004"/>
              <a:gd name="connsiteX2" fmla="*/ 0 w 4522796"/>
              <a:gd name="connsiteY2" fmla="*/ 3249004 h 3249004"/>
              <a:gd name="connsiteX3" fmla="*/ 4522796 w 4522796"/>
              <a:gd name="connsiteY3" fmla="*/ 3249004 h 3249004"/>
            </a:gdLst>
            <a:ahLst/>
            <a:cxnLst>
              <a:cxn ang="0">
                <a:pos x="connsiteX0" y="connsiteY0"/>
              </a:cxn>
              <a:cxn ang="0">
                <a:pos x="connsiteX1" y="connsiteY1"/>
              </a:cxn>
              <a:cxn ang="0">
                <a:pos x="connsiteX2" y="connsiteY2"/>
              </a:cxn>
              <a:cxn ang="0">
                <a:pos x="connsiteX3" y="connsiteY3"/>
              </a:cxn>
            </a:cxnLst>
            <a:rect l="l" t="t" r="r" b="b"/>
            <a:pathLst>
              <a:path w="4522796" h="3249004">
                <a:moveTo>
                  <a:pt x="3018081" y="0"/>
                </a:moveTo>
                <a:lnTo>
                  <a:pt x="0" y="0"/>
                </a:lnTo>
                <a:lnTo>
                  <a:pt x="0" y="3249004"/>
                </a:lnTo>
                <a:lnTo>
                  <a:pt x="4522796" y="324900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2" name="Title 1">
            <a:extLst>
              <a:ext uri="{FF2B5EF4-FFF2-40B4-BE49-F238E27FC236}">
                <a16:creationId xmlns:a16="http://schemas.microsoft.com/office/drawing/2014/main" id="{54E2AAC5-9392-4F39-93E5-3A10A55E4E9D}"/>
              </a:ext>
            </a:extLst>
          </p:cNvPr>
          <p:cNvSpPr>
            <a:spLocks noGrp="1"/>
          </p:cNvSpPr>
          <p:nvPr>
            <p:ph type="ctrTitle"/>
          </p:nvPr>
        </p:nvSpPr>
        <p:spPr>
          <a:xfrm>
            <a:off x="1524000" y="3011117"/>
            <a:ext cx="6618051" cy="1355750"/>
          </a:xfrm>
        </p:spPr>
        <p:txBody>
          <a:bodyPr vert="horz" lIns="91440" tIns="45720" rIns="91440" bIns="45720" rtlCol="0">
            <a:normAutofit/>
          </a:bodyPr>
          <a:lstStyle/>
          <a:p>
            <a:pPr algn="l"/>
            <a:r>
              <a:rPr lang="en-US" sz="5000" kern="1200">
                <a:latin typeface="+mj-lt"/>
                <a:ea typeface="+mj-ea"/>
                <a:cs typeface="+mj-cs"/>
              </a:rPr>
              <a:t>Telecom Churn Analysis</a:t>
            </a:r>
          </a:p>
        </p:txBody>
      </p:sp>
      <p:sp>
        <p:nvSpPr>
          <p:cNvPr id="83" name="Subtitle 2">
            <a:extLst>
              <a:ext uri="{FF2B5EF4-FFF2-40B4-BE49-F238E27FC236}">
                <a16:creationId xmlns:a16="http://schemas.microsoft.com/office/drawing/2014/main" id="{2784A96F-3693-4A12-A34C-D15403E27275}"/>
              </a:ext>
            </a:extLst>
          </p:cNvPr>
          <p:cNvSpPr>
            <a:spLocks noGrp="1"/>
          </p:cNvSpPr>
          <p:nvPr>
            <p:ph type="subTitle" idx="1"/>
          </p:nvPr>
        </p:nvSpPr>
        <p:spPr>
          <a:xfrm>
            <a:off x="1524000" y="4373823"/>
            <a:ext cx="6618051" cy="911117"/>
          </a:xfrm>
        </p:spPr>
        <p:txBody>
          <a:bodyPr vert="horz" lIns="91440" tIns="45720" rIns="91440" bIns="45720" rtlCol="0">
            <a:normAutofit/>
          </a:bodyPr>
          <a:lstStyle/>
          <a:p>
            <a:pPr algn="l"/>
            <a:r>
              <a:rPr lang="en-US" sz="2000"/>
              <a:t>DSC 530</a:t>
            </a:r>
          </a:p>
          <a:p>
            <a:pPr algn="l"/>
            <a:r>
              <a:rPr lang="en-US" sz="2000"/>
              <a:t>Mohamed Idhrees Sanaulla</a:t>
            </a:r>
          </a:p>
        </p:txBody>
      </p:sp>
      <p:sp>
        <p:nvSpPr>
          <p:cNvPr id="460" name="Freeform 24">
            <a:extLst>
              <a:ext uri="{FF2B5EF4-FFF2-40B4-BE49-F238E27FC236}">
                <a16:creationId xmlns:a16="http://schemas.microsoft.com/office/drawing/2014/main" id="{3D4697C8-4A0D-4493-B526-7CC15E0EE5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20618" cy="2896258"/>
          </a:xfrm>
          <a:custGeom>
            <a:avLst/>
            <a:gdLst>
              <a:gd name="connsiteX0" fmla="*/ 0 w 5920618"/>
              <a:gd name="connsiteY0" fmla="*/ 0 h 2896258"/>
              <a:gd name="connsiteX1" fmla="*/ 3191370 w 5920618"/>
              <a:gd name="connsiteY1" fmla="*/ 0 h 2896258"/>
              <a:gd name="connsiteX2" fmla="*/ 3346315 w 5920618"/>
              <a:gd name="connsiteY2" fmla="*/ 0 h 2896258"/>
              <a:gd name="connsiteX3" fmla="*/ 5920618 w 5920618"/>
              <a:gd name="connsiteY3" fmla="*/ 0 h 2896258"/>
              <a:gd name="connsiteX4" fmla="*/ 4583705 w 5920618"/>
              <a:gd name="connsiteY4" fmla="*/ 2896258 h 2896258"/>
              <a:gd name="connsiteX5" fmla="*/ 3346315 w 5920618"/>
              <a:gd name="connsiteY5" fmla="*/ 2896258 h 2896258"/>
              <a:gd name="connsiteX6" fmla="*/ 1854457 w 5920618"/>
              <a:gd name="connsiteY6" fmla="*/ 2896258 h 2896258"/>
              <a:gd name="connsiteX7" fmla="*/ 0 w 5920618"/>
              <a:gd name="connsiteY7" fmla="*/ 2896258 h 2896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0618" h="2896258">
                <a:moveTo>
                  <a:pt x="0" y="0"/>
                </a:moveTo>
                <a:lnTo>
                  <a:pt x="3191370" y="0"/>
                </a:lnTo>
                <a:lnTo>
                  <a:pt x="3346315" y="0"/>
                </a:lnTo>
                <a:lnTo>
                  <a:pt x="5920618" y="0"/>
                </a:lnTo>
                <a:lnTo>
                  <a:pt x="4583705" y="2896258"/>
                </a:lnTo>
                <a:lnTo>
                  <a:pt x="3346315" y="2896258"/>
                </a:lnTo>
                <a:lnTo>
                  <a:pt x="1854457" y="2896258"/>
                </a:lnTo>
                <a:lnTo>
                  <a:pt x="0" y="289625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4" name="Graphic 83" descr="Smart Phone">
            <a:extLst>
              <a:ext uri="{FF2B5EF4-FFF2-40B4-BE49-F238E27FC236}">
                <a16:creationId xmlns:a16="http://schemas.microsoft.com/office/drawing/2014/main" id="{22CA0F9F-22C3-478E-B37F-F0F279FA739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72791" y="1184748"/>
            <a:ext cx="3079129" cy="3079129"/>
          </a:xfrm>
          <a:prstGeom prst="rect">
            <a:avLst/>
          </a:prstGeom>
        </p:spPr>
      </p:pic>
      <p:sp>
        <p:nvSpPr>
          <p:cNvPr id="90" name="Freeform 15">
            <a:extLst>
              <a:ext uri="{FF2B5EF4-FFF2-40B4-BE49-F238E27FC236}">
                <a16:creationId xmlns:a16="http://schemas.microsoft.com/office/drawing/2014/main" id="{A085B63A-2D2F-4B09-9BFB-E2080686C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5448626"/>
            <a:ext cx="5925190" cy="1409374"/>
          </a:xfrm>
          <a:custGeom>
            <a:avLst/>
            <a:gdLst>
              <a:gd name="connsiteX0" fmla="*/ 652725 w 5925190"/>
              <a:gd name="connsiteY0" fmla="*/ 0 h 1409374"/>
              <a:gd name="connsiteX1" fmla="*/ 5925190 w 5925190"/>
              <a:gd name="connsiteY1" fmla="*/ 0 h 1409374"/>
              <a:gd name="connsiteX2" fmla="*/ 5925190 w 5925190"/>
              <a:gd name="connsiteY2" fmla="*/ 1409374 h 1409374"/>
              <a:gd name="connsiteX3" fmla="*/ 0 w 5925190"/>
              <a:gd name="connsiteY3" fmla="*/ 1409374 h 1409374"/>
            </a:gdLst>
            <a:ahLst/>
            <a:cxnLst>
              <a:cxn ang="0">
                <a:pos x="connsiteX0" y="connsiteY0"/>
              </a:cxn>
              <a:cxn ang="0">
                <a:pos x="connsiteX1" y="connsiteY1"/>
              </a:cxn>
              <a:cxn ang="0">
                <a:pos x="connsiteX2" y="connsiteY2"/>
              </a:cxn>
              <a:cxn ang="0">
                <a:pos x="connsiteX3" y="connsiteY3"/>
              </a:cxn>
            </a:cxnLst>
            <a:rect l="l" t="t" r="r" b="b"/>
            <a:pathLst>
              <a:path w="5925190" h="1409374">
                <a:moveTo>
                  <a:pt x="652725" y="0"/>
                </a:moveTo>
                <a:lnTo>
                  <a:pt x="5925190" y="0"/>
                </a:lnTo>
                <a:lnTo>
                  <a:pt x="5925190" y="1409374"/>
                </a:lnTo>
                <a:lnTo>
                  <a:pt x="0" y="140937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285827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9919C-FC7F-49AF-8F05-DEA3D4CD1B7B}"/>
              </a:ext>
            </a:extLst>
          </p:cNvPr>
          <p:cNvSpPr>
            <a:spLocks noGrp="1"/>
          </p:cNvSpPr>
          <p:nvPr>
            <p:ph type="title"/>
          </p:nvPr>
        </p:nvSpPr>
        <p:spPr>
          <a:xfrm>
            <a:off x="1653363" y="365760"/>
            <a:ext cx="9367203" cy="701894"/>
          </a:xfrm>
        </p:spPr>
        <p:txBody>
          <a:bodyPr>
            <a:normAutofit/>
          </a:bodyPr>
          <a:lstStyle/>
          <a:p>
            <a:r>
              <a:rPr lang="en-US" kern="1200" dirty="0">
                <a:solidFill>
                  <a:schemeClr val="tx1"/>
                </a:solidFill>
                <a:latin typeface="+mj-lt"/>
                <a:ea typeface="+mj-ea"/>
                <a:cs typeface="+mj-cs"/>
              </a:rPr>
              <a:t>Explore Dataset and Variables</a:t>
            </a:r>
            <a:endParaRPr lang="en-US" dirty="0"/>
          </a:p>
        </p:txBody>
      </p:sp>
      <p:sp>
        <p:nvSpPr>
          <p:cNvPr id="172" name="Freeform: Shape 110">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3" name="Freeform: Shape 112">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4" name="Freeform: Shape 114">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TextBox 18">
            <a:extLst>
              <a:ext uri="{FF2B5EF4-FFF2-40B4-BE49-F238E27FC236}">
                <a16:creationId xmlns:a16="http://schemas.microsoft.com/office/drawing/2014/main" id="{4E92F6BD-766C-4497-A187-1B5EED325982}"/>
              </a:ext>
            </a:extLst>
          </p:cNvPr>
          <p:cNvSpPr txBox="1"/>
          <p:nvPr/>
        </p:nvSpPr>
        <p:spPr>
          <a:xfrm>
            <a:off x="1466850" y="1677906"/>
            <a:ext cx="9734550" cy="369332"/>
          </a:xfrm>
          <a:prstGeom prst="rect">
            <a:avLst/>
          </a:prstGeom>
          <a:noFill/>
        </p:spPr>
        <p:txBody>
          <a:bodyPr wrap="square" rtlCol="0">
            <a:spAutoFit/>
          </a:bodyPr>
          <a:lstStyle>
            <a:defPPr>
              <a:defRPr lang="en-US"/>
            </a:defPPr>
            <a:lvl1pPr algn="ctr"/>
          </a:lstStyle>
          <a:p>
            <a:r>
              <a:rPr lang="en-US" dirty="0"/>
              <a:t>Churn vs Monthly Charges vs Total Charges- Histogram</a:t>
            </a:r>
          </a:p>
        </p:txBody>
      </p:sp>
      <p:pic>
        <p:nvPicPr>
          <p:cNvPr id="5122" name="Picture 2">
            <a:extLst>
              <a:ext uri="{FF2B5EF4-FFF2-40B4-BE49-F238E27FC236}">
                <a16:creationId xmlns:a16="http://schemas.microsoft.com/office/drawing/2014/main" id="{D2E0163D-7104-4FA4-BFF1-D8B7ED7D23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4988" y="2047238"/>
            <a:ext cx="8582025" cy="5230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4342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9919C-FC7F-49AF-8F05-DEA3D4CD1B7B}"/>
              </a:ext>
            </a:extLst>
          </p:cNvPr>
          <p:cNvSpPr>
            <a:spLocks noGrp="1"/>
          </p:cNvSpPr>
          <p:nvPr>
            <p:ph type="title"/>
          </p:nvPr>
        </p:nvSpPr>
        <p:spPr>
          <a:xfrm>
            <a:off x="1653363" y="365760"/>
            <a:ext cx="9367203" cy="701894"/>
          </a:xfrm>
        </p:spPr>
        <p:txBody>
          <a:bodyPr>
            <a:normAutofit/>
          </a:bodyPr>
          <a:lstStyle/>
          <a:p>
            <a:r>
              <a:rPr lang="en-US" dirty="0"/>
              <a:t>Count, Mean, STD, MIN, Percentile, MAX</a:t>
            </a:r>
          </a:p>
        </p:txBody>
      </p:sp>
      <p:sp>
        <p:nvSpPr>
          <p:cNvPr id="172" name="Freeform: Shape 110">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3" name="Freeform: Shape 112">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4" name="Freeform: Shape 114">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Content Placeholder 6">
            <a:extLst>
              <a:ext uri="{FF2B5EF4-FFF2-40B4-BE49-F238E27FC236}">
                <a16:creationId xmlns:a16="http://schemas.microsoft.com/office/drawing/2014/main" id="{D3AD0775-E6F4-4826-8633-3C4929EC01F6}"/>
              </a:ext>
            </a:extLst>
          </p:cNvPr>
          <p:cNvPicPr>
            <a:picLocks noGrp="1" noChangeAspect="1"/>
          </p:cNvPicPr>
          <p:nvPr>
            <p:ph idx="1"/>
          </p:nvPr>
        </p:nvPicPr>
        <p:blipFill>
          <a:blip r:embed="rId2"/>
          <a:stretch>
            <a:fillRect/>
          </a:stretch>
        </p:blipFill>
        <p:spPr>
          <a:xfrm>
            <a:off x="6618417" y="2547257"/>
            <a:ext cx="4124325" cy="3480319"/>
          </a:xfrm>
        </p:spPr>
      </p:pic>
      <p:pic>
        <p:nvPicPr>
          <p:cNvPr id="5" name="Picture 4">
            <a:extLst>
              <a:ext uri="{FF2B5EF4-FFF2-40B4-BE49-F238E27FC236}">
                <a16:creationId xmlns:a16="http://schemas.microsoft.com/office/drawing/2014/main" id="{9D9E94E9-251F-4458-9937-C6DCF42B129E}"/>
              </a:ext>
            </a:extLst>
          </p:cNvPr>
          <p:cNvPicPr>
            <a:picLocks noChangeAspect="1"/>
          </p:cNvPicPr>
          <p:nvPr/>
        </p:nvPicPr>
        <p:blipFill>
          <a:blip r:embed="rId3"/>
          <a:stretch>
            <a:fillRect/>
          </a:stretch>
        </p:blipFill>
        <p:spPr>
          <a:xfrm>
            <a:off x="1449258" y="2534660"/>
            <a:ext cx="4735384" cy="3480319"/>
          </a:xfrm>
          <a:prstGeom prst="rect">
            <a:avLst/>
          </a:prstGeom>
        </p:spPr>
      </p:pic>
      <p:sp>
        <p:nvSpPr>
          <p:cNvPr id="14" name="TextBox 13">
            <a:extLst>
              <a:ext uri="{FF2B5EF4-FFF2-40B4-BE49-F238E27FC236}">
                <a16:creationId xmlns:a16="http://schemas.microsoft.com/office/drawing/2014/main" id="{858A0559-0027-4DCB-B1BE-6C54793CF0DD}"/>
              </a:ext>
            </a:extLst>
          </p:cNvPr>
          <p:cNvSpPr txBox="1"/>
          <p:nvPr/>
        </p:nvSpPr>
        <p:spPr>
          <a:xfrm>
            <a:off x="1324463" y="1739306"/>
            <a:ext cx="4941144" cy="369332"/>
          </a:xfrm>
          <a:prstGeom prst="rect">
            <a:avLst/>
          </a:prstGeom>
          <a:noFill/>
        </p:spPr>
        <p:txBody>
          <a:bodyPr wrap="square" rtlCol="0">
            <a:spAutoFit/>
          </a:bodyPr>
          <a:lstStyle/>
          <a:p>
            <a:pPr algn="ctr"/>
            <a:r>
              <a:rPr lang="en-US" dirty="0"/>
              <a:t>Uncleansed Data</a:t>
            </a:r>
          </a:p>
        </p:txBody>
      </p:sp>
      <p:sp>
        <p:nvSpPr>
          <p:cNvPr id="15" name="TextBox 14">
            <a:extLst>
              <a:ext uri="{FF2B5EF4-FFF2-40B4-BE49-F238E27FC236}">
                <a16:creationId xmlns:a16="http://schemas.microsoft.com/office/drawing/2014/main" id="{7110288F-DCF2-4D11-A68B-D29E4F60B2BA}"/>
              </a:ext>
            </a:extLst>
          </p:cNvPr>
          <p:cNvSpPr txBox="1"/>
          <p:nvPr/>
        </p:nvSpPr>
        <p:spPr>
          <a:xfrm>
            <a:off x="6618416" y="1716833"/>
            <a:ext cx="4124325" cy="369332"/>
          </a:xfrm>
          <a:prstGeom prst="rect">
            <a:avLst/>
          </a:prstGeom>
          <a:noFill/>
        </p:spPr>
        <p:txBody>
          <a:bodyPr wrap="square" rtlCol="0">
            <a:spAutoFit/>
          </a:bodyPr>
          <a:lstStyle/>
          <a:p>
            <a:pPr algn="ctr"/>
            <a:r>
              <a:rPr lang="en-US" dirty="0"/>
              <a:t>Cleansed Data</a:t>
            </a:r>
          </a:p>
        </p:txBody>
      </p:sp>
    </p:spTree>
    <p:extLst>
      <p:ext uri="{BB962C8B-B14F-4D97-AF65-F5344CB8AC3E}">
        <p14:creationId xmlns:p14="http://schemas.microsoft.com/office/powerpoint/2010/main" val="2812599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9919C-FC7F-49AF-8F05-DEA3D4CD1B7B}"/>
              </a:ext>
            </a:extLst>
          </p:cNvPr>
          <p:cNvSpPr>
            <a:spLocks noGrp="1"/>
          </p:cNvSpPr>
          <p:nvPr>
            <p:ph type="title"/>
          </p:nvPr>
        </p:nvSpPr>
        <p:spPr>
          <a:xfrm>
            <a:off x="1653363" y="365760"/>
            <a:ext cx="9367203" cy="701894"/>
          </a:xfrm>
        </p:spPr>
        <p:txBody>
          <a:bodyPr>
            <a:normAutofit/>
          </a:bodyPr>
          <a:lstStyle/>
          <a:p>
            <a:r>
              <a:rPr lang="en-US" dirty="0"/>
              <a:t>Covariance, Correlation and Spearman</a:t>
            </a:r>
          </a:p>
        </p:txBody>
      </p:sp>
      <p:sp>
        <p:nvSpPr>
          <p:cNvPr id="172" name="Freeform: Shape 110">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3" name="Freeform: Shape 112">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4" name="Freeform: Shape 114">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B28C971E-5EE7-451B-910F-8C15705C8309}"/>
              </a:ext>
            </a:extLst>
          </p:cNvPr>
          <p:cNvPicPr>
            <a:picLocks noChangeAspect="1"/>
          </p:cNvPicPr>
          <p:nvPr/>
        </p:nvPicPr>
        <p:blipFill>
          <a:blip r:embed="rId2"/>
          <a:stretch>
            <a:fillRect/>
          </a:stretch>
        </p:blipFill>
        <p:spPr>
          <a:xfrm>
            <a:off x="1764100" y="1691639"/>
            <a:ext cx="8918222" cy="3526711"/>
          </a:xfrm>
          <a:prstGeom prst="rect">
            <a:avLst/>
          </a:prstGeom>
        </p:spPr>
      </p:pic>
      <p:sp>
        <p:nvSpPr>
          <p:cNvPr id="18" name="TextBox 17">
            <a:extLst>
              <a:ext uri="{FF2B5EF4-FFF2-40B4-BE49-F238E27FC236}">
                <a16:creationId xmlns:a16="http://schemas.microsoft.com/office/drawing/2014/main" id="{66180F77-338C-4E5F-9DAD-A31B9F2CF318}"/>
              </a:ext>
            </a:extLst>
          </p:cNvPr>
          <p:cNvSpPr txBox="1"/>
          <p:nvPr/>
        </p:nvSpPr>
        <p:spPr>
          <a:xfrm>
            <a:off x="1764099" y="5218351"/>
            <a:ext cx="8918221" cy="615553"/>
          </a:xfrm>
          <a:prstGeom prst="rect">
            <a:avLst/>
          </a:prstGeom>
          <a:noFill/>
        </p:spPr>
        <p:txBody>
          <a:bodyPr wrap="square" rtlCol="0">
            <a:spAutoFit/>
          </a:bodyPr>
          <a:lstStyle/>
          <a:p>
            <a:r>
              <a:rPr lang="en-US" sz="1700" dirty="0"/>
              <a:t>Covariance and correlation tells positive relationship between </a:t>
            </a:r>
            <a:r>
              <a:rPr lang="en-US" sz="1700" dirty="0" err="1"/>
              <a:t>Chrun</a:t>
            </a:r>
            <a:r>
              <a:rPr lang="en-US" sz="1700" dirty="0"/>
              <a:t> and Monthly Charges, Spearman indicates the same as well!</a:t>
            </a:r>
          </a:p>
        </p:txBody>
      </p:sp>
    </p:spTree>
    <p:extLst>
      <p:ext uri="{BB962C8B-B14F-4D97-AF65-F5344CB8AC3E}">
        <p14:creationId xmlns:p14="http://schemas.microsoft.com/office/powerpoint/2010/main" val="887367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9919C-FC7F-49AF-8F05-DEA3D4CD1B7B}"/>
              </a:ext>
            </a:extLst>
          </p:cNvPr>
          <p:cNvSpPr>
            <a:spLocks noGrp="1"/>
          </p:cNvSpPr>
          <p:nvPr>
            <p:ph type="title"/>
          </p:nvPr>
        </p:nvSpPr>
        <p:spPr>
          <a:xfrm>
            <a:off x="1653363" y="365760"/>
            <a:ext cx="9367203" cy="701894"/>
          </a:xfrm>
        </p:spPr>
        <p:txBody>
          <a:bodyPr>
            <a:normAutofit/>
          </a:bodyPr>
          <a:lstStyle/>
          <a:p>
            <a:r>
              <a:rPr lang="en-US" dirty="0"/>
              <a:t>PMF</a:t>
            </a:r>
          </a:p>
        </p:txBody>
      </p:sp>
      <p:sp>
        <p:nvSpPr>
          <p:cNvPr id="172" name="Freeform: Shape 110">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3" name="Freeform: Shape 112">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4" name="Freeform: Shape 114">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Picture 7">
            <a:extLst>
              <a:ext uri="{FF2B5EF4-FFF2-40B4-BE49-F238E27FC236}">
                <a16:creationId xmlns:a16="http://schemas.microsoft.com/office/drawing/2014/main" id="{DD5224C9-BFF6-492C-B9A3-9C019849AC98}"/>
              </a:ext>
            </a:extLst>
          </p:cNvPr>
          <p:cNvPicPr>
            <a:picLocks noChangeAspect="1"/>
          </p:cNvPicPr>
          <p:nvPr/>
        </p:nvPicPr>
        <p:blipFill>
          <a:blip r:embed="rId2"/>
          <a:stretch>
            <a:fillRect/>
          </a:stretch>
        </p:blipFill>
        <p:spPr>
          <a:xfrm>
            <a:off x="1209675" y="1691638"/>
            <a:ext cx="9772650" cy="4566549"/>
          </a:xfrm>
          <a:prstGeom prst="rect">
            <a:avLst/>
          </a:prstGeom>
        </p:spPr>
      </p:pic>
    </p:spTree>
    <p:extLst>
      <p:ext uri="{BB962C8B-B14F-4D97-AF65-F5344CB8AC3E}">
        <p14:creationId xmlns:p14="http://schemas.microsoft.com/office/powerpoint/2010/main" val="3728563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9919C-FC7F-49AF-8F05-DEA3D4CD1B7B}"/>
              </a:ext>
            </a:extLst>
          </p:cNvPr>
          <p:cNvSpPr>
            <a:spLocks noGrp="1"/>
          </p:cNvSpPr>
          <p:nvPr>
            <p:ph type="title"/>
          </p:nvPr>
        </p:nvSpPr>
        <p:spPr>
          <a:xfrm>
            <a:off x="1653363" y="365760"/>
            <a:ext cx="9367203" cy="701894"/>
          </a:xfrm>
        </p:spPr>
        <p:txBody>
          <a:bodyPr>
            <a:normAutofit/>
          </a:bodyPr>
          <a:lstStyle/>
          <a:p>
            <a:r>
              <a:rPr lang="en-US" dirty="0"/>
              <a:t>CDF</a:t>
            </a:r>
          </a:p>
        </p:txBody>
      </p:sp>
      <p:sp>
        <p:nvSpPr>
          <p:cNvPr id="172" name="Freeform: Shape 110">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3" name="Freeform: Shape 112">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4" name="Freeform: Shape 114">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E252B965-7E23-448B-80F7-9EB5B9C38A52}"/>
              </a:ext>
            </a:extLst>
          </p:cNvPr>
          <p:cNvPicPr>
            <a:picLocks noChangeAspect="1"/>
          </p:cNvPicPr>
          <p:nvPr/>
        </p:nvPicPr>
        <p:blipFill>
          <a:blip r:embed="rId2"/>
          <a:stretch>
            <a:fillRect/>
          </a:stretch>
        </p:blipFill>
        <p:spPr>
          <a:xfrm>
            <a:off x="1764100" y="1691639"/>
            <a:ext cx="9584937" cy="4503888"/>
          </a:xfrm>
          <a:prstGeom prst="rect">
            <a:avLst/>
          </a:prstGeom>
        </p:spPr>
      </p:pic>
    </p:spTree>
    <p:extLst>
      <p:ext uri="{BB962C8B-B14F-4D97-AF65-F5344CB8AC3E}">
        <p14:creationId xmlns:p14="http://schemas.microsoft.com/office/powerpoint/2010/main" val="1678572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9919C-FC7F-49AF-8F05-DEA3D4CD1B7B}"/>
              </a:ext>
            </a:extLst>
          </p:cNvPr>
          <p:cNvSpPr>
            <a:spLocks noGrp="1"/>
          </p:cNvSpPr>
          <p:nvPr>
            <p:ph type="title"/>
          </p:nvPr>
        </p:nvSpPr>
        <p:spPr>
          <a:xfrm>
            <a:off x="1653363" y="365760"/>
            <a:ext cx="9367203" cy="701894"/>
          </a:xfrm>
        </p:spPr>
        <p:txBody>
          <a:bodyPr>
            <a:normAutofit/>
          </a:bodyPr>
          <a:lstStyle/>
          <a:p>
            <a:r>
              <a:rPr lang="en-US" dirty="0"/>
              <a:t>Normal Distribution</a:t>
            </a:r>
          </a:p>
        </p:txBody>
      </p:sp>
      <p:sp>
        <p:nvSpPr>
          <p:cNvPr id="172" name="Freeform: Shape 110">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3" name="Freeform: Shape 112">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4" name="Freeform: Shape 114">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D766BAE6-B3C2-4247-812F-E0604F3E7DAE}"/>
              </a:ext>
            </a:extLst>
          </p:cNvPr>
          <p:cNvPicPr>
            <a:picLocks noChangeAspect="1"/>
          </p:cNvPicPr>
          <p:nvPr/>
        </p:nvPicPr>
        <p:blipFill>
          <a:blip r:embed="rId2"/>
          <a:stretch>
            <a:fillRect/>
          </a:stretch>
        </p:blipFill>
        <p:spPr>
          <a:xfrm>
            <a:off x="1222310" y="1691638"/>
            <a:ext cx="9967528" cy="4606525"/>
          </a:xfrm>
          <a:prstGeom prst="rect">
            <a:avLst/>
          </a:prstGeom>
        </p:spPr>
      </p:pic>
    </p:spTree>
    <p:extLst>
      <p:ext uri="{BB962C8B-B14F-4D97-AF65-F5344CB8AC3E}">
        <p14:creationId xmlns:p14="http://schemas.microsoft.com/office/powerpoint/2010/main" val="2741079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9919C-FC7F-49AF-8F05-DEA3D4CD1B7B}"/>
              </a:ext>
            </a:extLst>
          </p:cNvPr>
          <p:cNvSpPr>
            <a:spLocks noGrp="1"/>
          </p:cNvSpPr>
          <p:nvPr>
            <p:ph type="title"/>
          </p:nvPr>
        </p:nvSpPr>
        <p:spPr>
          <a:xfrm>
            <a:off x="1653363" y="365760"/>
            <a:ext cx="9367203" cy="701894"/>
          </a:xfrm>
        </p:spPr>
        <p:txBody>
          <a:bodyPr>
            <a:normAutofit/>
          </a:bodyPr>
          <a:lstStyle/>
          <a:p>
            <a:r>
              <a:rPr lang="en-US" dirty="0"/>
              <a:t>Distribution</a:t>
            </a:r>
          </a:p>
        </p:txBody>
      </p:sp>
      <p:sp>
        <p:nvSpPr>
          <p:cNvPr id="172" name="Freeform: Shape 110">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3" name="Freeform: Shape 112">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4" name="Freeform: Shape 114">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 name="Picture 10">
            <a:extLst>
              <a:ext uri="{FF2B5EF4-FFF2-40B4-BE49-F238E27FC236}">
                <a16:creationId xmlns:a16="http://schemas.microsoft.com/office/drawing/2014/main" id="{BF0641E8-A52D-462B-B19A-BB75A1384E03}"/>
              </a:ext>
            </a:extLst>
          </p:cNvPr>
          <p:cNvPicPr>
            <a:picLocks noChangeAspect="1"/>
          </p:cNvPicPr>
          <p:nvPr/>
        </p:nvPicPr>
        <p:blipFill>
          <a:blip r:embed="rId2"/>
          <a:stretch>
            <a:fillRect/>
          </a:stretch>
        </p:blipFill>
        <p:spPr>
          <a:xfrm>
            <a:off x="1233486" y="2273417"/>
            <a:ext cx="9888602" cy="4584582"/>
          </a:xfrm>
          <a:prstGeom prst="rect">
            <a:avLst/>
          </a:prstGeom>
        </p:spPr>
      </p:pic>
      <p:sp>
        <p:nvSpPr>
          <p:cNvPr id="14" name="Content Placeholder 13">
            <a:extLst>
              <a:ext uri="{FF2B5EF4-FFF2-40B4-BE49-F238E27FC236}">
                <a16:creationId xmlns:a16="http://schemas.microsoft.com/office/drawing/2014/main" id="{48033603-6085-46E4-B37A-EA6FDFC12CCF}"/>
              </a:ext>
            </a:extLst>
          </p:cNvPr>
          <p:cNvSpPr txBox="1">
            <a:spLocks noGrp="1"/>
          </p:cNvSpPr>
          <p:nvPr>
            <p:ph idx="1"/>
          </p:nvPr>
        </p:nvSpPr>
        <p:spPr>
          <a:xfrm>
            <a:off x="1352938" y="1692275"/>
            <a:ext cx="10000861" cy="327782"/>
          </a:xfrm>
          <a:prstGeom prst="rect">
            <a:avLst/>
          </a:prstGeom>
          <a:noFill/>
        </p:spPr>
        <p:txBody>
          <a:bodyPr wrap="square" rtlCol="0">
            <a:spAutoFit/>
          </a:bodyPr>
          <a:lstStyle/>
          <a:p>
            <a:pPr marL="0" indent="0">
              <a:buNone/>
            </a:pPr>
            <a:r>
              <a:rPr lang="en-US" sz="1700" dirty="0"/>
              <a:t>Seaborn Plot proves the same what we derived PMF and CDF</a:t>
            </a:r>
          </a:p>
        </p:txBody>
      </p:sp>
    </p:spTree>
    <p:extLst>
      <p:ext uri="{BB962C8B-B14F-4D97-AF65-F5344CB8AC3E}">
        <p14:creationId xmlns:p14="http://schemas.microsoft.com/office/powerpoint/2010/main" val="553605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9919C-FC7F-49AF-8F05-DEA3D4CD1B7B}"/>
              </a:ext>
            </a:extLst>
          </p:cNvPr>
          <p:cNvSpPr>
            <a:spLocks noGrp="1"/>
          </p:cNvSpPr>
          <p:nvPr>
            <p:ph type="title"/>
          </p:nvPr>
        </p:nvSpPr>
        <p:spPr>
          <a:xfrm>
            <a:off x="1653363" y="365760"/>
            <a:ext cx="9367203" cy="1188720"/>
          </a:xfrm>
        </p:spPr>
        <p:txBody>
          <a:bodyPr>
            <a:normAutofit/>
          </a:bodyPr>
          <a:lstStyle/>
          <a:p>
            <a:r>
              <a:rPr lang="en-US" dirty="0"/>
              <a:t>Conclusions/Remarks</a:t>
            </a:r>
          </a:p>
        </p:txBody>
      </p:sp>
      <p:sp>
        <p:nvSpPr>
          <p:cNvPr id="172" name="Freeform: Shape 110">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3" name="Freeform: Shape 112">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4" name="Freeform: Shape 114">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AF940B87-3F1A-4111-BFEE-AB76302CAD41}"/>
              </a:ext>
            </a:extLst>
          </p:cNvPr>
          <p:cNvSpPr>
            <a:spLocks noGrp="1"/>
          </p:cNvSpPr>
          <p:nvPr>
            <p:ph idx="1"/>
          </p:nvPr>
        </p:nvSpPr>
        <p:spPr>
          <a:xfrm>
            <a:off x="1653363" y="2176272"/>
            <a:ext cx="9367204" cy="4041648"/>
          </a:xfrm>
        </p:spPr>
        <p:txBody>
          <a:bodyPr anchor="t">
            <a:normAutofit/>
          </a:bodyPr>
          <a:lstStyle/>
          <a:p>
            <a:pPr>
              <a:buFont typeface="Wingdings" panose="05000000000000000000" pitchFamily="2" charset="2"/>
              <a:buChar char="Ø"/>
            </a:pPr>
            <a:r>
              <a:rPr lang="en-US" sz="1700" dirty="0"/>
              <a:t>Churn is high when Monthly Charges are high, Telecom companies needs to respond and review with customer whenever they reach out to customer services for any charge related issues</a:t>
            </a:r>
            <a:br>
              <a:rPr lang="en-US" sz="1700" dirty="0"/>
            </a:br>
            <a:endParaRPr lang="en-US" sz="1700" dirty="0"/>
          </a:p>
          <a:p>
            <a:pPr>
              <a:buFont typeface="Wingdings" panose="05000000000000000000" pitchFamily="2" charset="2"/>
              <a:buChar char="Ø"/>
            </a:pPr>
            <a:r>
              <a:rPr lang="en-US" sz="1700" dirty="0"/>
              <a:t>higher Churn at lower </a:t>
            </a:r>
            <a:r>
              <a:rPr lang="en-US" sz="1700"/>
              <a:t>Total Charges</a:t>
            </a:r>
          </a:p>
          <a:p>
            <a:pPr marL="0" indent="0">
              <a:buNone/>
            </a:pPr>
            <a:endParaRPr lang="en-US" sz="1700" dirty="0"/>
          </a:p>
          <a:p>
            <a:pPr>
              <a:buFont typeface="Wingdings" panose="05000000000000000000" pitchFamily="2" charset="2"/>
              <a:buChar char="Ø"/>
            </a:pPr>
            <a:r>
              <a:rPr lang="en-US" sz="1700" dirty="0"/>
              <a:t>However, if we combine the insights of 3 parameters Tenure, Monthly Charges &amp; Total Charges then the picture is bit clear :- Higher Monthly Charge at lower tenure results into lower Total Charge. Hence, all these 3 factors viz Higher Monthly Charge, Lower tenure and Lower Total Charge are linked to High Churn</a:t>
            </a:r>
          </a:p>
        </p:txBody>
      </p:sp>
    </p:spTree>
    <p:extLst>
      <p:ext uri="{BB962C8B-B14F-4D97-AF65-F5344CB8AC3E}">
        <p14:creationId xmlns:p14="http://schemas.microsoft.com/office/powerpoint/2010/main" val="2025662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9919C-FC7F-49AF-8F05-DEA3D4CD1B7B}"/>
              </a:ext>
            </a:extLst>
          </p:cNvPr>
          <p:cNvSpPr>
            <a:spLocks noGrp="1"/>
          </p:cNvSpPr>
          <p:nvPr>
            <p:ph type="title"/>
          </p:nvPr>
        </p:nvSpPr>
        <p:spPr>
          <a:xfrm>
            <a:off x="1653363" y="365760"/>
            <a:ext cx="9367203" cy="701894"/>
          </a:xfrm>
        </p:spPr>
        <p:txBody>
          <a:bodyPr>
            <a:normAutofit/>
          </a:bodyPr>
          <a:lstStyle/>
          <a:p>
            <a:r>
              <a:rPr lang="en-US" dirty="0"/>
              <a:t>Logistic Regression</a:t>
            </a:r>
          </a:p>
        </p:txBody>
      </p:sp>
      <p:sp>
        <p:nvSpPr>
          <p:cNvPr id="172" name="Freeform: Shape 110">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3" name="Freeform: Shape 112">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4" name="Freeform: Shape 114">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a:extLst>
              <a:ext uri="{FF2B5EF4-FFF2-40B4-BE49-F238E27FC236}">
                <a16:creationId xmlns:a16="http://schemas.microsoft.com/office/drawing/2014/main" id="{4707C007-30EB-4BE9-A0D2-B6BA2012B8FA}"/>
              </a:ext>
            </a:extLst>
          </p:cNvPr>
          <p:cNvPicPr>
            <a:picLocks noChangeAspect="1"/>
          </p:cNvPicPr>
          <p:nvPr/>
        </p:nvPicPr>
        <p:blipFill>
          <a:blip r:embed="rId2"/>
          <a:stretch>
            <a:fillRect/>
          </a:stretch>
        </p:blipFill>
        <p:spPr>
          <a:xfrm>
            <a:off x="1661021" y="1691638"/>
            <a:ext cx="8857176" cy="5166361"/>
          </a:xfrm>
          <a:prstGeom prst="rect">
            <a:avLst/>
          </a:prstGeom>
        </p:spPr>
      </p:pic>
    </p:spTree>
    <p:extLst>
      <p:ext uri="{BB962C8B-B14F-4D97-AF65-F5344CB8AC3E}">
        <p14:creationId xmlns:p14="http://schemas.microsoft.com/office/powerpoint/2010/main" val="21704508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9919C-FC7F-49AF-8F05-DEA3D4CD1B7B}"/>
              </a:ext>
            </a:extLst>
          </p:cNvPr>
          <p:cNvSpPr>
            <a:spLocks noGrp="1"/>
          </p:cNvSpPr>
          <p:nvPr>
            <p:ph type="title"/>
          </p:nvPr>
        </p:nvSpPr>
        <p:spPr>
          <a:xfrm>
            <a:off x="1653363" y="365760"/>
            <a:ext cx="9367203" cy="701894"/>
          </a:xfrm>
        </p:spPr>
        <p:txBody>
          <a:bodyPr>
            <a:normAutofit/>
          </a:bodyPr>
          <a:lstStyle/>
          <a:p>
            <a:r>
              <a:rPr lang="en-US" dirty="0"/>
              <a:t>Logistic Regression - Evaluation</a:t>
            </a:r>
          </a:p>
        </p:txBody>
      </p:sp>
      <p:sp>
        <p:nvSpPr>
          <p:cNvPr id="172" name="Freeform: Shape 110">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3" name="Freeform: Shape 112">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4" name="Freeform: Shape 114">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218" name="Picture 2">
            <a:extLst>
              <a:ext uri="{FF2B5EF4-FFF2-40B4-BE49-F238E27FC236}">
                <a16:creationId xmlns:a16="http://schemas.microsoft.com/office/drawing/2014/main" id="{A23C9350-7F13-4689-B84D-AADFF15C6F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4100" y="1919288"/>
            <a:ext cx="8122850" cy="3019425"/>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a:extLst>
              <a:ext uri="{FF2B5EF4-FFF2-40B4-BE49-F238E27FC236}">
                <a16:creationId xmlns:a16="http://schemas.microsoft.com/office/drawing/2014/main" id="{6E251EA1-66BA-4B83-85E8-480A37E79961}"/>
              </a:ext>
            </a:extLst>
          </p:cNvPr>
          <p:cNvSpPr>
            <a:spLocks noGrp="1"/>
          </p:cNvSpPr>
          <p:nvPr>
            <p:ph idx="1"/>
          </p:nvPr>
        </p:nvSpPr>
        <p:spPr>
          <a:xfrm>
            <a:off x="1764099" y="5072140"/>
            <a:ext cx="9152717" cy="1145779"/>
          </a:xfrm>
        </p:spPr>
        <p:txBody>
          <a:bodyPr anchor="t">
            <a:normAutofit fontScale="92500" lnSpcReduction="10000"/>
          </a:bodyPr>
          <a:lstStyle/>
          <a:p>
            <a:pPr>
              <a:buFont typeface="Wingdings" panose="05000000000000000000" pitchFamily="2" charset="2"/>
              <a:buChar char="Ø"/>
            </a:pPr>
            <a:r>
              <a:rPr lang="en-US" sz="1700" dirty="0"/>
              <a:t>we've created a logistic regression and learned the computations happening at the back-end of a Logistic Regression. </a:t>
            </a:r>
          </a:p>
          <a:p>
            <a:pPr>
              <a:buFont typeface="Wingdings" panose="05000000000000000000" pitchFamily="2" charset="2"/>
              <a:buChar char="Ø"/>
            </a:pPr>
            <a:r>
              <a:rPr lang="en-US" sz="1700" dirty="0"/>
              <a:t>We transformed these equations and mathematical functions into python codes. </a:t>
            </a:r>
          </a:p>
          <a:p>
            <a:pPr>
              <a:buFont typeface="Wingdings" panose="05000000000000000000" pitchFamily="2" charset="2"/>
              <a:buChar char="Ø"/>
            </a:pPr>
            <a:r>
              <a:rPr lang="en-US" sz="1700" dirty="0"/>
              <a:t>We trained our logistic regression function as well</a:t>
            </a:r>
          </a:p>
        </p:txBody>
      </p:sp>
    </p:spTree>
    <p:extLst>
      <p:ext uri="{BB962C8B-B14F-4D97-AF65-F5344CB8AC3E}">
        <p14:creationId xmlns:p14="http://schemas.microsoft.com/office/powerpoint/2010/main" val="4108606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9919C-FC7F-49AF-8F05-DEA3D4CD1B7B}"/>
              </a:ext>
            </a:extLst>
          </p:cNvPr>
          <p:cNvSpPr>
            <a:spLocks noGrp="1"/>
          </p:cNvSpPr>
          <p:nvPr>
            <p:ph type="title"/>
          </p:nvPr>
        </p:nvSpPr>
        <p:spPr>
          <a:xfrm>
            <a:off x="1653363" y="365760"/>
            <a:ext cx="9367203" cy="1188720"/>
          </a:xfrm>
        </p:spPr>
        <p:txBody>
          <a:bodyPr>
            <a:normAutofit/>
          </a:bodyPr>
          <a:lstStyle/>
          <a:p>
            <a:r>
              <a:rPr lang="en-US"/>
              <a:t>Dataset &amp; Variables</a:t>
            </a:r>
          </a:p>
        </p:txBody>
      </p:sp>
      <p:sp>
        <p:nvSpPr>
          <p:cNvPr id="172" name="Freeform: Shape 110">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3" name="Freeform: Shape 112">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4" name="Freeform: Shape 114">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AF940B87-3F1A-4111-BFEE-AB76302CAD41}"/>
              </a:ext>
            </a:extLst>
          </p:cNvPr>
          <p:cNvSpPr>
            <a:spLocks noGrp="1"/>
          </p:cNvSpPr>
          <p:nvPr>
            <p:ph idx="1"/>
          </p:nvPr>
        </p:nvSpPr>
        <p:spPr>
          <a:xfrm>
            <a:off x="1653363" y="2176272"/>
            <a:ext cx="9367204" cy="4041648"/>
          </a:xfrm>
        </p:spPr>
        <p:txBody>
          <a:bodyPr anchor="t">
            <a:normAutofit/>
          </a:bodyPr>
          <a:lstStyle/>
          <a:p>
            <a:pPr marL="0" indent="0">
              <a:buNone/>
            </a:pPr>
            <a:r>
              <a:rPr lang="en-US" sz="1700" dirty="0"/>
              <a:t>Churn is a one of the biggest challenge in the telecom industry. We are going to analyze the data of company and find insights and stop customers from churning out to other telecom companies </a:t>
            </a:r>
          </a:p>
          <a:p>
            <a:pPr marL="0" indent="0">
              <a:buNone/>
            </a:pPr>
            <a:r>
              <a:rPr lang="en-US" sz="1700" dirty="0"/>
              <a:t>We have 21 different variables in our dataset but below variables are primary used to find the impact on churn</a:t>
            </a:r>
          </a:p>
          <a:p>
            <a:pPr lvl="1">
              <a:buFont typeface="Wingdings" panose="05000000000000000000" pitchFamily="2" charset="2"/>
              <a:buChar char="Ø"/>
            </a:pPr>
            <a:r>
              <a:rPr lang="en-US" sz="1700" dirty="0"/>
              <a:t>Churn </a:t>
            </a:r>
          </a:p>
          <a:p>
            <a:pPr lvl="1">
              <a:buFont typeface="Wingdings" panose="05000000000000000000" pitchFamily="2" charset="2"/>
              <a:buChar char="Ø"/>
            </a:pPr>
            <a:r>
              <a:rPr lang="en-US" sz="1700" dirty="0"/>
              <a:t>Monthly Charges</a:t>
            </a:r>
          </a:p>
          <a:p>
            <a:pPr lvl="1">
              <a:buFont typeface="Wingdings" panose="05000000000000000000" pitchFamily="2" charset="2"/>
              <a:buChar char="Ø"/>
            </a:pPr>
            <a:r>
              <a:rPr lang="en-US" sz="1700" dirty="0"/>
              <a:t>Total Charges</a:t>
            </a:r>
          </a:p>
          <a:p>
            <a:pPr lvl="1">
              <a:buFont typeface="Wingdings" panose="05000000000000000000" pitchFamily="2" charset="2"/>
              <a:buChar char="Ø"/>
            </a:pPr>
            <a:r>
              <a:rPr lang="en-US" sz="1700" dirty="0"/>
              <a:t>Tenure</a:t>
            </a:r>
          </a:p>
          <a:p>
            <a:pPr lvl="1">
              <a:buFont typeface="Wingdings" panose="05000000000000000000" pitchFamily="2" charset="2"/>
              <a:buChar char="Ø"/>
            </a:pPr>
            <a:r>
              <a:rPr lang="en-US" sz="1700" dirty="0"/>
              <a:t>Gender</a:t>
            </a:r>
          </a:p>
          <a:p>
            <a:pPr lvl="1">
              <a:buFont typeface="Wingdings" panose="05000000000000000000" pitchFamily="2" charset="2"/>
              <a:buChar char="Ø"/>
            </a:pPr>
            <a:r>
              <a:rPr lang="en-US" sz="1700" dirty="0"/>
              <a:t>Senior Citizen</a:t>
            </a:r>
          </a:p>
          <a:p>
            <a:pPr marL="0" indent="0">
              <a:buNone/>
            </a:pPr>
            <a:endParaRPr lang="en-US" sz="1700" dirty="0"/>
          </a:p>
          <a:p>
            <a:pPr algn="l"/>
            <a:r>
              <a:rPr lang="en-US" sz="1200" b="0" i="0" dirty="0">
                <a:effectLst/>
                <a:latin typeface="Segoe UI" panose="020B0502040204020203" pitchFamily="34" charset="0"/>
              </a:rPr>
              <a:t>Data set I will be using from Kaggle</a:t>
            </a:r>
            <a:r>
              <a:rPr lang="en-US" sz="1200" dirty="0">
                <a:latin typeface="Segoe UI" panose="020B0502040204020203" pitchFamily="34" charset="0"/>
              </a:rPr>
              <a:t>(</a:t>
            </a:r>
            <a:r>
              <a:rPr lang="en-US" sz="1200" dirty="0">
                <a:solidFill>
                  <a:schemeClr val="accent1"/>
                </a:solidFill>
                <a:latin typeface="Segoe UI" panose="020B0502040204020203" pitchFamily="34" charset="0"/>
                <a:hlinkClick r:id="rId2" tooltip="https://www.kaggle.com/palashfendarkar/wa-fnusec-telcocustomerchurn">
                  <a:extLst>
                    <a:ext uri="{A12FA001-AC4F-418D-AE19-62706E023703}">
                      <ahyp:hlinkClr xmlns:ahyp="http://schemas.microsoft.com/office/drawing/2018/hyperlinkcolor" val="tx"/>
                    </a:ext>
                  </a:extLst>
                </a:hlinkClick>
              </a:rPr>
              <a:t>https://www.kaggle.com/palashfendarkar/wa-fnusec-telcocustomerchurn</a:t>
            </a:r>
            <a:r>
              <a:rPr lang="en-US" sz="1200" dirty="0">
                <a:latin typeface="Segoe UI" panose="020B0502040204020203" pitchFamily="34" charset="0"/>
              </a:rPr>
              <a:t>)</a:t>
            </a:r>
            <a:br>
              <a:rPr lang="en-US" sz="1200" dirty="0">
                <a:latin typeface="Segoe UI" panose="020B0502040204020203" pitchFamily="34" charset="0"/>
              </a:rPr>
            </a:br>
            <a:endParaRPr lang="en-US" sz="1200" dirty="0">
              <a:latin typeface="Segoe UI" panose="020B0502040204020203" pitchFamily="34" charset="0"/>
            </a:endParaRPr>
          </a:p>
        </p:txBody>
      </p:sp>
    </p:spTree>
    <p:extLst>
      <p:ext uri="{BB962C8B-B14F-4D97-AF65-F5344CB8AC3E}">
        <p14:creationId xmlns:p14="http://schemas.microsoft.com/office/powerpoint/2010/main" val="994347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9919C-FC7F-49AF-8F05-DEA3D4CD1B7B}"/>
              </a:ext>
            </a:extLst>
          </p:cNvPr>
          <p:cNvSpPr>
            <a:spLocks noGrp="1"/>
          </p:cNvSpPr>
          <p:nvPr>
            <p:ph type="title"/>
          </p:nvPr>
        </p:nvSpPr>
        <p:spPr>
          <a:xfrm>
            <a:off x="1653363" y="365760"/>
            <a:ext cx="9367203" cy="1188720"/>
          </a:xfrm>
        </p:spPr>
        <p:txBody>
          <a:bodyPr>
            <a:normAutofit/>
          </a:bodyPr>
          <a:lstStyle/>
          <a:p>
            <a:r>
              <a:rPr lang="en-US" kern="1200" dirty="0">
                <a:solidFill>
                  <a:schemeClr val="tx1"/>
                </a:solidFill>
                <a:latin typeface="+mj-lt"/>
                <a:ea typeface="+mj-ea"/>
                <a:cs typeface="+mj-cs"/>
              </a:rPr>
              <a:t>Dataset &amp; Variables- Visualization</a:t>
            </a:r>
            <a:endParaRPr lang="en-US" dirty="0"/>
          </a:p>
        </p:txBody>
      </p:sp>
      <p:sp>
        <p:nvSpPr>
          <p:cNvPr id="172" name="Freeform: Shape 110">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3" name="Freeform: Shape 112">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4" name="Freeform: Shape 114">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AF940B87-3F1A-4111-BFEE-AB76302CAD41}"/>
              </a:ext>
            </a:extLst>
          </p:cNvPr>
          <p:cNvSpPr>
            <a:spLocks noGrp="1"/>
          </p:cNvSpPr>
          <p:nvPr>
            <p:ph idx="1"/>
          </p:nvPr>
        </p:nvSpPr>
        <p:spPr>
          <a:xfrm>
            <a:off x="1653363" y="2176272"/>
            <a:ext cx="9367204" cy="4041648"/>
          </a:xfrm>
        </p:spPr>
        <p:txBody>
          <a:bodyPr anchor="t">
            <a:normAutofit lnSpcReduction="10000"/>
          </a:bodyPr>
          <a:lstStyle/>
          <a:p>
            <a:pPr>
              <a:lnSpc>
                <a:spcPct val="150000"/>
              </a:lnSpc>
              <a:buFont typeface="Wingdings" panose="05000000000000000000" pitchFamily="2" charset="2"/>
              <a:buChar char="Ø"/>
            </a:pPr>
            <a:r>
              <a:rPr lang="en-US" sz="1700" dirty="0"/>
              <a:t>We are trying to understand how variables in a dataset relate to each other and how those relationships depend on other variables.</a:t>
            </a:r>
          </a:p>
          <a:p>
            <a:pPr>
              <a:lnSpc>
                <a:spcPct val="150000"/>
              </a:lnSpc>
              <a:buFont typeface="Wingdings" panose="05000000000000000000" pitchFamily="2" charset="2"/>
              <a:buChar char="Ø"/>
            </a:pPr>
            <a:r>
              <a:rPr lang="en-US" sz="1700" dirty="0"/>
              <a:t>I will be using scatter plots, Seaborn scatter plots and histogram to visualize the data</a:t>
            </a:r>
          </a:p>
          <a:p>
            <a:pPr>
              <a:lnSpc>
                <a:spcPct val="150000"/>
              </a:lnSpc>
              <a:buFont typeface="Wingdings" panose="05000000000000000000" pitchFamily="2" charset="2"/>
              <a:buChar char="Ø"/>
            </a:pPr>
            <a:r>
              <a:rPr lang="en-US" sz="1700" dirty="0"/>
              <a:t>Primary variable component that will be utilize for correlation is Churn with Monthly Charges and Total Charges</a:t>
            </a:r>
          </a:p>
          <a:p>
            <a:pPr>
              <a:lnSpc>
                <a:spcPct val="150000"/>
              </a:lnSpc>
              <a:buFont typeface="Wingdings" panose="05000000000000000000" pitchFamily="2" charset="2"/>
              <a:buChar char="Ø"/>
            </a:pPr>
            <a:r>
              <a:rPr lang="en-US" sz="1700" dirty="0"/>
              <a:t>Other variables were chosen from the data set to analyze if there are any correlation between them with “Churn”. </a:t>
            </a:r>
          </a:p>
          <a:p>
            <a:pPr>
              <a:lnSpc>
                <a:spcPct val="150000"/>
              </a:lnSpc>
              <a:buFont typeface="Wingdings" panose="05000000000000000000" pitchFamily="2" charset="2"/>
              <a:buChar char="Ø"/>
            </a:pPr>
            <a:r>
              <a:rPr lang="en-US" sz="1700" dirty="0"/>
              <a:t>The following variables are categorical; Tenure, Gender, Senior Citizen</a:t>
            </a:r>
          </a:p>
          <a:p>
            <a:pPr>
              <a:lnSpc>
                <a:spcPct val="150000"/>
              </a:lnSpc>
              <a:buFont typeface="Wingdings" panose="05000000000000000000" pitchFamily="2" charset="2"/>
              <a:buChar char="Ø"/>
            </a:pPr>
            <a:r>
              <a:rPr lang="en-US" sz="1700" dirty="0"/>
              <a:t>We also made a bin/group based on Tenure to further find the data impacts</a:t>
            </a:r>
          </a:p>
          <a:p>
            <a:pPr>
              <a:buFont typeface="Wingdings" panose="05000000000000000000" pitchFamily="2" charset="2"/>
              <a:buChar char="Ø"/>
            </a:pPr>
            <a:endParaRPr lang="en-US" sz="1700" dirty="0"/>
          </a:p>
        </p:txBody>
      </p:sp>
    </p:spTree>
    <p:extLst>
      <p:ext uri="{BB962C8B-B14F-4D97-AF65-F5344CB8AC3E}">
        <p14:creationId xmlns:p14="http://schemas.microsoft.com/office/powerpoint/2010/main" val="322238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9919C-FC7F-49AF-8F05-DEA3D4CD1B7B}"/>
              </a:ext>
            </a:extLst>
          </p:cNvPr>
          <p:cNvSpPr>
            <a:spLocks noGrp="1"/>
          </p:cNvSpPr>
          <p:nvPr>
            <p:ph type="title"/>
          </p:nvPr>
        </p:nvSpPr>
        <p:spPr>
          <a:xfrm>
            <a:off x="1653363" y="365760"/>
            <a:ext cx="9367203" cy="701894"/>
          </a:xfrm>
        </p:spPr>
        <p:txBody>
          <a:bodyPr>
            <a:normAutofit/>
          </a:bodyPr>
          <a:lstStyle/>
          <a:p>
            <a:r>
              <a:rPr lang="en-US" kern="1200" dirty="0">
                <a:solidFill>
                  <a:schemeClr val="tx1"/>
                </a:solidFill>
                <a:latin typeface="+mj-lt"/>
                <a:ea typeface="+mj-ea"/>
                <a:cs typeface="+mj-cs"/>
              </a:rPr>
              <a:t>Explore Dataset and Variables</a:t>
            </a:r>
            <a:endParaRPr lang="en-US" dirty="0"/>
          </a:p>
        </p:txBody>
      </p:sp>
      <p:sp>
        <p:nvSpPr>
          <p:cNvPr id="172" name="Freeform: Shape 110">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3" name="Freeform: Shape 112">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4" name="Freeform: Shape 114">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TextBox 6">
            <a:extLst>
              <a:ext uri="{FF2B5EF4-FFF2-40B4-BE49-F238E27FC236}">
                <a16:creationId xmlns:a16="http://schemas.microsoft.com/office/drawing/2014/main" id="{551B09FC-3935-41C3-9D11-DAA53B18B9CD}"/>
              </a:ext>
            </a:extLst>
          </p:cNvPr>
          <p:cNvSpPr txBox="1"/>
          <p:nvPr/>
        </p:nvSpPr>
        <p:spPr>
          <a:xfrm>
            <a:off x="2941982" y="1677906"/>
            <a:ext cx="5797813" cy="369332"/>
          </a:xfrm>
          <a:prstGeom prst="rect">
            <a:avLst/>
          </a:prstGeom>
          <a:noFill/>
        </p:spPr>
        <p:txBody>
          <a:bodyPr wrap="square" rtlCol="0">
            <a:spAutoFit/>
          </a:bodyPr>
          <a:lstStyle/>
          <a:p>
            <a:pPr algn="ctr"/>
            <a:r>
              <a:rPr lang="en-US" dirty="0"/>
              <a:t>Actual Churn and Non-Churn</a:t>
            </a:r>
          </a:p>
        </p:txBody>
      </p:sp>
      <p:sp>
        <p:nvSpPr>
          <p:cNvPr id="9" name="TextBox 8">
            <a:extLst>
              <a:ext uri="{FF2B5EF4-FFF2-40B4-BE49-F238E27FC236}">
                <a16:creationId xmlns:a16="http://schemas.microsoft.com/office/drawing/2014/main" id="{F4584037-8A60-4410-9259-4AD7CFCE61C9}"/>
              </a:ext>
            </a:extLst>
          </p:cNvPr>
          <p:cNvSpPr txBox="1"/>
          <p:nvPr/>
        </p:nvSpPr>
        <p:spPr>
          <a:xfrm>
            <a:off x="1992732" y="5218351"/>
            <a:ext cx="8454358" cy="923330"/>
          </a:xfrm>
          <a:prstGeom prst="rect">
            <a:avLst/>
          </a:prstGeom>
          <a:noFill/>
        </p:spPr>
        <p:txBody>
          <a:bodyPr wrap="square" rtlCol="0">
            <a:spAutoFit/>
          </a:bodyPr>
          <a:lstStyle/>
          <a:p>
            <a:r>
              <a:rPr lang="en-US" dirty="0"/>
              <a:t>Total: 7043 recodes,  Actual Churn 1869 and Non-Churn 5174. Data is highly imbalanced, ratio = 73:27, We will analyze the data with other features while taking the target values separately to get some insights</a:t>
            </a:r>
          </a:p>
        </p:txBody>
      </p:sp>
      <p:pic>
        <p:nvPicPr>
          <p:cNvPr id="2052" name="Picture 4">
            <a:extLst>
              <a:ext uri="{FF2B5EF4-FFF2-40B4-BE49-F238E27FC236}">
                <a16:creationId xmlns:a16="http://schemas.microsoft.com/office/drawing/2014/main" id="{A146BABB-5CA6-40B4-9B5C-5DC7F755278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99429" y="2060972"/>
            <a:ext cx="6440367" cy="3027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5748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9919C-FC7F-49AF-8F05-DEA3D4CD1B7B}"/>
              </a:ext>
            </a:extLst>
          </p:cNvPr>
          <p:cNvSpPr>
            <a:spLocks noGrp="1"/>
          </p:cNvSpPr>
          <p:nvPr>
            <p:ph type="title"/>
          </p:nvPr>
        </p:nvSpPr>
        <p:spPr>
          <a:xfrm>
            <a:off x="1653363" y="365760"/>
            <a:ext cx="9367203" cy="701894"/>
          </a:xfrm>
        </p:spPr>
        <p:txBody>
          <a:bodyPr>
            <a:normAutofit/>
          </a:bodyPr>
          <a:lstStyle/>
          <a:p>
            <a:r>
              <a:rPr lang="en-US" kern="1200" dirty="0">
                <a:solidFill>
                  <a:schemeClr val="tx1"/>
                </a:solidFill>
                <a:latin typeface="+mj-lt"/>
                <a:ea typeface="+mj-ea"/>
                <a:cs typeface="+mj-cs"/>
              </a:rPr>
              <a:t>Explore Dataset and Variables</a:t>
            </a:r>
            <a:endParaRPr lang="en-US" dirty="0"/>
          </a:p>
        </p:txBody>
      </p:sp>
      <p:sp>
        <p:nvSpPr>
          <p:cNvPr id="172" name="Freeform: Shape 110">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3" name="Freeform: Shape 112">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4" name="Freeform: Shape 114">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TextBox 8">
            <a:extLst>
              <a:ext uri="{FF2B5EF4-FFF2-40B4-BE49-F238E27FC236}">
                <a16:creationId xmlns:a16="http://schemas.microsoft.com/office/drawing/2014/main" id="{F4584037-8A60-4410-9259-4AD7CFCE61C9}"/>
              </a:ext>
            </a:extLst>
          </p:cNvPr>
          <p:cNvSpPr txBox="1"/>
          <p:nvPr/>
        </p:nvSpPr>
        <p:spPr>
          <a:xfrm>
            <a:off x="1992732" y="5218351"/>
            <a:ext cx="8454358" cy="615553"/>
          </a:xfrm>
          <a:prstGeom prst="rect">
            <a:avLst/>
          </a:prstGeom>
          <a:noFill/>
        </p:spPr>
        <p:txBody>
          <a:bodyPr wrap="square" rtlCol="0">
            <a:spAutoFit/>
          </a:bodyPr>
          <a:lstStyle/>
          <a:p>
            <a:r>
              <a:rPr lang="en-US" sz="1700" dirty="0"/>
              <a:t>No outliers, spread between Gender and Churn on Senior Citizen gender seems to have some relationship with Churn</a:t>
            </a:r>
          </a:p>
        </p:txBody>
      </p:sp>
      <p:pic>
        <p:nvPicPr>
          <p:cNvPr id="3074" name="Picture 2">
            <a:extLst>
              <a:ext uri="{FF2B5EF4-FFF2-40B4-BE49-F238E27FC236}">
                <a16:creationId xmlns:a16="http://schemas.microsoft.com/office/drawing/2014/main" id="{C0FDA0FF-31FC-4612-95C2-F2A28AACFC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9257" y="2278907"/>
            <a:ext cx="4381818" cy="301942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FC21860B-EB8F-4BE4-A67F-D7130098872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317936" y="2260662"/>
            <a:ext cx="4702629" cy="2957688"/>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F24FCA8B-BBF3-4AFD-94EB-CDDE0993DA44}"/>
              </a:ext>
            </a:extLst>
          </p:cNvPr>
          <p:cNvSpPr txBox="1"/>
          <p:nvPr/>
        </p:nvSpPr>
        <p:spPr>
          <a:xfrm>
            <a:off x="1576873" y="1724909"/>
            <a:ext cx="4167586" cy="369332"/>
          </a:xfrm>
          <a:prstGeom prst="rect">
            <a:avLst/>
          </a:prstGeom>
          <a:noFill/>
        </p:spPr>
        <p:txBody>
          <a:bodyPr wrap="square" rtlCol="0">
            <a:spAutoFit/>
          </a:bodyPr>
          <a:lstStyle/>
          <a:p>
            <a:pPr algn="ctr"/>
            <a:r>
              <a:rPr lang="en-US" dirty="0"/>
              <a:t>Churn vs Gender</a:t>
            </a:r>
          </a:p>
        </p:txBody>
      </p:sp>
      <p:sp>
        <p:nvSpPr>
          <p:cNvPr id="19" name="TextBox 18">
            <a:extLst>
              <a:ext uri="{FF2B5EF4-FFF2-40B4-BE49-F238E27FC236}">
                <a16:creationId xmlns:a16="http://schemas.microsoft.com/office/drawing/2014/main" id="{4E92F6BD-766C-4497-A187-1B5EED325982}"/>
              </a:ext>
            </a:extLst>
          </p:cNvPr>
          <p:cNvSpPr txBox="1"/>
          <p:nvPr/>
        </p:nvSpPr>
        <p:spPr>
          <a:xfrm>
            <a:off x="6410131" y="1677906"/>
            <a:ext cx="4525346" cy="369332"/>
          </a:xfrm>
          <a:prstGeom prst="rect">
            <a:avLst/>
          </a:prstGeom>
          <a:noFill/>
        </p:spPr>
        <p:txBody>
          <a:bodyPr wrap="square" rtlCol="0">
            <a:spAutoFit/>
          </a:bodyPr>
          <a:lstStyle>
            <a:defPPr>
              <a:defRPr lang="en-US"/>
            </a:defPPr>
            <a:lvl1pPr algn="ctr"/>
          </a:lstStyle>
          <a:p>
            <a:r>
              <a:rPr lang="en-US" dirty="0"/>
              <a:t>Churn vs Senior Citizen</a:t>
            </a:r>
          </a:p>
        </p:txBody>
      </p:sp>
    </p:spTree>
    <p:extLst>
      <p:ext uri="{BB962C8B-B14F-4D97-AF65-F5344CB8AC3E}">
        <p14:creationId xmlns:p14="http://schemas.microsoft.com/office/powerpoint/2010/main" val="3203621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9919C-FC7F-49AF-8F05-DEA3D4CD1B7B}"/>
              </a:ext>
            </a:extLst>
          </p:cNvPr>
          <p:cNvSpPr>
            <a:spLocks noGrp="1"/>
          </p:cNvSpPr>
          <p:nvPr>
            <p:ph type="title"/>
          </p:nvPr>
        </p:nvSpPr>
        <p:spPr>
          <a:xfrm>
            <a:off x="1653363" y="365760"/>
            <a:ext cx="9367203" cy="701894"/>
          </a:xfrm>
        </p:spPr>
        <p:txBody>
          <a:bodyPr>
            <a:normAutofit/>
          </a:bodyPr>
          <a:lstStyle/>
          <a:p>
            <a:r>
              <a:rPr lang="en-US" kern="1200" dirty="0">
                <a:solidFill>
                  <a:schemeClr val="tx1"/>
                </a:solidFill>
                <a:latin typeface="+mj-lt"/>
                <a:ea typeface="+mj-ea"/>
                <a:cs typeface="+mj-cs"/>
              </a:rPr>
              <a:t>Cleansing Data for Outlier</a:t>
            </a:r>
            <a:endParaRPr lang="en-US" dirty="0"/>
          </a:p>
        </p:txBody>
      </p:sp>
      <p:sp>
        <p:nvSpPr>
          <p:cNvPr id="172" name="Freeform: Shape 110">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3" name="Freeform: Shape 112">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4" name="Freeform: Shape 114">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7A9B3055-A077-4530-84B5-30111882F0A7}"/>
              </a:ext>
            </a:extLst>
          </p:cNvPr>
          <p:cNvPicPr>
            <a:picLocks noChangeAspect="1"/>
          </p:cNvPicPr>
          <p:nvPr/>
        </p:nvPicPr>
        <p:blipFill>
          <a:blip r:embed="rId2"/>
          <a:stretch>
            <a:fillRect/>
          </a:stretch>
        </p:blipFill>
        <p:spPr>
          <a:xfrm>
            <a:off x="1540747" y="2020057"/>
            <a:ext cx="9110505" cy="4837943"/>
          </a:xfrm>
          <a:prstGeom prst="rect">
            <a:avLst/>
          </a:prstGeom>
        </p:spPr>
      </p:pic>
      <p:sp>
        <p:nvSpPr>
          <p:cNvPr id="14" name="Content Placeholder 13">
            <a:extLst>
              <a:ext uri="{FF2B5EF4-FFF2-40B4-BE49-F238E27FC236}">
                <a16:creationId xmlns:a16="http://schemas.microsoft.com/office/drawing/2014/main" id="{B061E7F7-A813-4743-98DE-59978CEC2AA1}"/>
              </a:ext>
            </a:extLst>
          </p:cNvPr>
          <p:cNvSpPr txBox="1">
            <a:spLocks noGrp="1"/>
          </p:cNvSpPr>
          <p:nvPr>
            <p:ph idx="1"/>
          </p:nvPr>
        </p:nvSpPr>
        <p:spPr>
          <a:xfrm>
            <a:off x="1352938" y="1692275"/>
            <a:ext cx="10000861" cy="327782"/>
          </a:xfrm>
          <a:prstGeom prst="rect">
            <a:avLst/>
          </a:prstGeom>
          <a:noFill/>
        </p:spPr>
        <p:txBody>
          <a:bodyPr wrap="square" rtlCol="0">
            <a:spAutoFit/>
          </a:bodyPr>
          <a:lstStyle/>
          <a:p>
            <a:pPr marL="0" indent="0">
              <a:buNone/>
            </a:pPr>
            <a:r>
              <a:rPr lang="en-US" sz="1700" dirty="0"/>
              <a:t>We found outliers with Total Charges but seems to be missing values so it will be handled</a:t>
            </a:r>
          </a:p>
        </p:txBody>
      </p:sp>
    </p:spTree>
    <p:extLst>
      <p:ext uri="{BB962C8B-B14F-4D97-AF65-F5344CB8AC3E}">
        <p14:creationId xmlns:p14="http://schemas.microsoft.com/office/powerpoint/2010/main" val="1968409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9919C-FC7F-49AF-8F05-DEA3D4CD1B7B}"/>
              </a:ext>
            </a:extLst>
          </p:cNvPr>
          <p:cNvSpPr>
            <a:spLocks noGrp="1"/>
          </p:cNvSpPr>
          <p:nvPr>
            <p:ph type="title"/>
          </p:nvPr>
        </p:nvSpPr>
        <p:spPr>
          <a:xfrm>
            <a:off x="1653363" y="365760"/>
            <a:ext cx="9367203" cy="701894"/>
          </a:xfrm>
        </p:spPr>
        <p:txBody>
          <a:bodyPr>
            <a:normAutofit/>
          </a:bodyPr>
          <a:lstStyle/>
          <a:p>
            <a:r>
              <a:rPr lang="en-US" kern="1200" dirty="0">
                <a:solidFill>
                  <a:schemeClr val="tx1"/>
                </a:solidFill>
                <a:latin typeface="+mj-lt"/>
                <a:ea typeface="+mj-ea"/>
                <a:cs typeface="+mj-cs"/>
              </a:rPr>
              <a:t>Preparing Data</a:t>
            </a:r>
            <a:endParaRPr lang="en-US" dirty="0"/>
          </a:p>
        </p:txBody>
      </p:sp>
      <p:sp>
        <p:nvSpPr>
          <p:cNvPr id="172" name="Freeform: Shape 110">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3" name="Freeform: Shape 112">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4" name="Freeform: Shape 114">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Content Placeholder 13">
            <a:extLst>
              <a:ext uri="{FF2B5EF4-FFF2-40B4-BE49-F238E27FC236}">
                <a16:creationId xmlns:a16="http://schemas.microsoft.com/office/drawing/2014/main" id="{B061E7F7-A813-4743-98DE-59978CEC2AA1}"/>
              </a:ext>
            </a:extLst>
          </p:cNvPr>
          <p:cNvSpPr txBox="1">
            <a:spLocks noGrp="1"/>
          </p:cNvSpPr>
          <p:nvPr>
            <p:ph idx="1"/>
          </p:nvPr>
        </p:nvSpPr>
        <p:spPr>
          <a:xfrm>
            <a:off x="1352938" y="1692275"/>
            <a:ext cx="10000861" cy="327782"/>
          </a:xfrm>
          <a:prstGeom prst="rect">
            <a:avLst/>
          </a:prstGeom>
          <a:noFill/>
        </p:spPr>
        <p:txBody>
          <a:bodyPr wrap="square" rtlCol="0">
            <a:spAutoFit/>
          </a:bodyPr>
          <a:lstStyle/>
          <a:p>
            <a:pPr marL="0" indent="0">
              <a:buNone/>
            </a:pPr>
            <a:r>
              <a:rPr lang="en-US" sz="1700" dirty="0"/>
              <a:t>Tenure variable have potential to give more insights, so we are going to create a bins for further exploration</a:t>
            </a:r>
          </a:p>
        </p:txBody>
      </p:sp>
      <p:pic>
        <p:nvPicPr>
          <p:cNvPr id="4" name="Picture 3">
            <a:extLst>
              <a:ext uri="{FF2B5EF4-FFF2-40B4-BE49-F238E27FC236}">
                <a16:creationId xmlns:a16="http://schemas.microsoft.com/office/drawing/2014/main" id="{FACFBAD4-55F4-4307-BB26-A56F94E33572}"/>
              </a:ext>
            </a:extLst>
          </p:cNvPr>
          <p:cNvPicPr>
            <a:picLocks noChangeAspect="1"/>
          </p:cNvPicPr>
          <p:nvPr/>
        </p:nvPicPr>
        <p:blipFill>
          <a:blip r:embed="rId2"/>
          <a:stretch>
            <a:fillRect/>
          </a:stretch>
        </p:blipFill>
        <p:spPr>
          <a:xfrm>
            <a:off x="971654" y="2153485"/>
            <a:ext cx="10482158" cy="4704515"/>
          </a:xfrm>
          <a:prstGeom prst="rect">
            <a:avLst/>
          </a:prstGeom>
        </p:spPr>
      </p:pic>
    </p:spTree>
    <p:extLst>
      <p:ext uri="{BB962C8B-B14F-4D97-AF65-F5344CB8AC3E}">
        <p14:creationId xmlns:p14="http://schemas.microsoft.com/office/powerpoint/2010/main" val="4115303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9919C-FC7F-49AF-8F05-DEA3D4CD1B7B}"/>
              </a:ext>
            </a:extLst>
          </p:cNvPr>
          <p:cNvSpPr>
            <a:spLocks noGrp="1"/>
          </p:cNvSpPr>
          <p:nvPr>
            <p:ph type="title"/>
          </p:nvPr>
        </p:nvSpPr>
        <p:spPr>
          <a:xfrm>
            <a:off x="1653363" y="365760"/>
            <a:ext cx="9367203" cy="701894"/>
          </a:xfrm>
        </p:spPr>
        <p:txBody>
          <a:bodyPr>
            <a:normAutofit/>
          </a:bodyPr>
          <a:lstStyle/>
          <a:p>
            <a:r>
              <a:rPr lang="en-US" kern="1200" dirty="0">
                <a:solidFill>
                  <a:schemeClr val="tx1"/>
                </a:solidFill>
                <a:latin typeface="+mj-lt"/>
                <a:ea typeface="+mj-ea"/>
                <a:cs typeface="+mj-cs"/>
              </a:rPr>
              <a:t>Explore Dataset and Variables</a:t>
            </a:r>
            <a:endParaRPr lang="en-US" dirty="0"/>
          </a:p>
        </p:txBody>
      </p:sp>
      <p:sp>
        <p:nvSpPr>
          <p:cNvPr id="172" name="Freeform: Shape 110">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3" name="Freeform: Shape 112">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4" name="Freeform: Shape 114">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TextBox 8">
            <a:extLst>
              <a:ext uri="{FF2B5EF4-FFF2-40B4-BE49-F238E27FC236}">
                <a16:creationId xmlns:a16="http://schemas.microsoft.com/office/drawing/2014/main" id="{F4584037-8A60-4410-9259-4AD7CFCE61C9}"/>
              </a:ext>
            </a:extLst>
          </p:cNvPr>
          <p:cNvSpPr txBox="1"/>
          <p:nvPr/>
        </p:nvSpPr>
        <p:spPr>
          <a:xfrm>
            <a:off x="1466850" y="5218351"/>
            <a:ext cx="9886950" cy="353943"/>
          </a:xfrm>
          <a:prstGeom prst="rect">
            <a:avLst/>
          </a:prstGeom>
          <a:noFill/>
        </p:spPr>
        <p:txBody>
          <a:bodyPr wrap="square" rtlCol="0">
            <a:spAutoFit/>
          </a:bodyPr>
          <a:lstStyle/>
          <a:p>
            <a:r>
              <a:rPr lang="en-US" sz="1700" dirty="0"/>
              <a:t>Churn on tenure group seems to have some relationship which can be furthered explored</a:t>
            </a:r>
          </a:p>
        </p:txBody>
      </p:sp>
      <p:sp>
        <p:nvSpPr>
          <p:cNvPr id="19" name="TextBox 18">
            <a:extLst>
              <a:ext uri="{FF2B5EF4-FFF2-40B4-BE49-F238E27FC236}">
                <a16:creationId xmlns:a16="http://schemas.microsoft.com/office/drawing/2014/main" id="{4E92F6BD-766C-4497-A187-1B5EED325982}"/>
              </a:ext>
            </a:extLst>
          </p:cNvPr>
          <p:cNvSpPr txBox="1"/>
          <p:nvPr/>
        </p:nvSpPr>
        <p:spPr>
          <a:xfrm>
            <a:off x="1466850" y="1677906"/>
            <a:ext cx="9734550" cy="369332"/>
          </a:xfrm>
          <a:prstGeom prst="rect">
            <a:avLst/>
          </a:prstGeom>
          <a:noFill/>
        </p:spPr>
        <p:txBody>
          <a:bodyPr wrap="square" rtlCol="0">
            <a:spAutoFit/>
          </a:bodyPr>
          <a:lstStyle>
            <a:defPPr>
              <a:defRPr lang="en-US"/>
            </a:defPPr>
            <a:lvl1pPr algn="ctr"/>
          </a:lstStyle>
          <a:p>
            <a:r>
              <a:rPr lang="en-US" dirty="0"/>
              <a:t>Churn vs tenure group</a:t>
            </a:r>
          </a:p>
        </p:txBody>
      </p:sp>
      <p:pic>
        <p:nvPicPr>
          <p:cNvPr id="4098" name="Picture 2">
            <a:extLst>
              <a:ext uri="{FF2B5EF4-FFF2-40B4-BE49-F238E27FC236}">
                <a16:creationId xmlns:a16="http://schemas.microsoft.com/office/drawing/2014/main" id="{487A8401-10CA-4BE1-A92A-CE04503ACBE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66824" y="2143187"/>
            <a:ext cx="10086975" cy="3075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4741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9919C-FC7F-49AF-8F05-DEA3D4CD1B7B}"/>
              </a:ext>
            </a:extLst>
          </p:cNvPr>
          <p:cNvSpPr>
            <a:spLocks noGrp="1"/>
          </p:cNvSpPr>
          <p:nvPr>
            <p:ph type="title"/>
          </p:nvPr>
        </p:nvSpPr>
        <p:spPr>
          <a:xfrm>
            <a:off x="1653363" y="365760"/>
            <a:ext cx="9367203" cy="701894"/>
          </a:xfrm>
        </p:spPr>
        <p:txBody>
          <a:bodyPr>
            <a:normAutofit/>
          </a:bodyPr>
          <a:lstStyle/>
          <a:p>
            <a:r>
              <a:rPr lang="en-US" kern="1200" dirty="0">
                <a:solidFill>
                  <a:schemeClr val="tx1"/>
                </a:solidFill>
                <a:latin typeface="+mj-lt"/>
                <a:ea typeface="+mj-ea"/>
                <a:cs typeface="+mj-cs"/>
              </a:rPr>
              <a:t>Explore Dataset and Variables</a:t>
            </a:r>
            <a:endParaRPr lang="en-US" dirty="0"/>
          </a:p>
        </p:txBody>
      </p:sp>
      <p:sp>
        <p:nvSpPr>
          <p:cNvPr id="172" name="Freeform: Shape 110">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3" name="Freeform: Shape 112">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4" name="Freeform: Shape 114">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TextBox 18">
            <a:extLst>
              <a:ext uri="{FF2B5EF4-FFF2-40B4-BE49-F238E27FC236}">
                <a16:creationId xmlns:a16="http://schemas.microsoft.com/office/drawing/2014/main" id="{4E92F6BD-766C-4497-A187-1B5EED325982}"/>
              </a:ext>
            </a:extLst>
          </p:cNvPr>
          <p:cNvSpPr txBox="1"/>
          <p:nvPr/>
        </p:nvSpPr>
        <p:spPr>
          <a:xfrm>
            <a:off x="1466850" y="1677906"/>
            <a:ext cx="9734550" cy="369332"/>
          </a:xfrm>
          <a:prstGeom prst="rect">
            <a:avLst/>
          </a:prstGeom>
          <a:noFill/>
        </p:spPr>
        <p:txBody>
          <a:bodyPr wrap="square" rtlCol="0">
            <a:spAutoFit/>
          </a:bodyPr>
          <a:lstStyle>
            <a:defPPr>
              <a:defRPr lang="en-US"/>
            </a:defPPr>
            <a:lvl1pPr algn="ctr"/>
          </a:lstStyle>
          <a:p>
            <a:r>
              <a:rPr lang="en-US" dirty="0"/>
              <a:t>Churn vs Monthly Charges - Histogram</a:t>
            </a:r>
          </a:p>
        </p:txBody>
      </p:sp>
      <p:pic>
        <p:nvPicPr>
          <p:cNvPr id="5" name="Picture 4">
            <a:extLst>
              <a:ext uri="{FF2B5EF4-FFF2-40B4-BE49-F238E27FC236}">
                <a16:creationId xmlns:a16="http://schemas.microsoft.com/office/drawing/2014/main" id="{E9BBDCFE-139C-49FD-84B8-22D84494F234}"/>
              </a:ext>
            </a:extLst>
          </p:cNvPr>
          <p:cNvPicPr>
            <a:picLocks noChangeAspect="1"/>
          </p:cNvPicPr>
          <p:nvPr/>
        </p:nvPicPr>
        <p:blipFill>
          <a:blip r:embed="rId2"/>
          <a:stretch>
            <a:fillRect/>
          </a:stretch>
        </p:blipFill>
        <p:spPr>
          <a:xfrm>
            <a:off x="1257300" y="2060972"/>
            <a:ext cx="9677400" cy="4591498"/>
          </a:xfrm>
          <a:prstGeom prst="rect">
            <a:avLst/>
          </a:prstGeom>
        </p:spPr>
      </p:pic>
    </p:spTree>
    <p:extLst>
      <p:ext uri="{BB962C8B-B14F-4D97-AF65-F5344CB8AC3E}">
        <p14:creationId xmlns:p14="http://schemas.microsoft.com/office/powerpoint/2010/main" val="424466845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n_pUJuKHg93S41aMzmvqmg"/>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resentation Body and Information Slides">
  <a:themeElements>
    <a:clrScheme name="Custom 2">
      <a:dk1>
        <a:srgbClr val="404040"/>
      </a:dk1>
      <a:lt1>
        <a:srgbClr val="FFFFFF"/>
      </a:lt1>
      <a:dk2>
        <a:srgbClr val="000000"/>
      </a:dk2>
      <a:lt2>
        <a:srgbClr val="E8E8E8"/>
      </a:lt2>
      <a:accent1>
        <a:srgbClr val="E20074"/>
      </a:accent1>
      <a:accent2>
        <a:srgbClr val="6A6A6A"/>
      </a:accent2>
      <a:accent3>
        <a:srgbClr val="9B9B9B"/>
      </a:accent3>
      <a:accent4>
        <a:srgbClr val="E8E8E8"/>
      </a:accent4>
      <a:accent5>
        <a:srgbClr val="000000"/>
      </a:accent5>
      <a:accent6>
        <a:srgbClr val="A1A1A1"/>
      </a:accent6>
      <a:hlink>
        <a:srgbClr val="E20074"/>
      </a:hlink>
      <a:folHlink>
        <a:srgbClr val="000000"/>
      </a:folHlink>
    </a:clrScheme>
    <a:fontScheme name="T-Mobile Tele">
      <a:majorFont>
        <a:latin typeface="Tele-GroteskFet"/>
        <a:ea typeface=""/>
        <a:cs typeface=""/>
      </a:majorFont>
      <a:minorFont>
        <a:latin typeface="Tele-GroteskNo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accent3"/>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a:latin typeface="Tele-GroteskNor" pitchFamily="2" charset="0"/>
            <a:cs typeface="Arial" pitchFamily="34" charset="0"/>
          </a:defRPr>
        </a:defPPr>
      </a:lstStyle>
    </a:tx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11557</TotalTime>
  <Words>566</Words>
  <Application>Microsoft Office PowerPoint</Application>
  <PresentationFormat>Widescreen</PresentationFormat>
  <Paragraphs>59</Paragraphs>
  <Slides>19</Slides>
  <Notes>0</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19</vt:i4>
      </vt:variant>
    </vt:vector>
  </HeadingPairs>
  <TitlesOfParts>
    <vt:vector size="31" baseType="lpstr">
      <vt:lpstr>Arial</vt:lpstr>
      <vt:lpstr>Calibri</vt:lpstr>
      <vt:lpstr>Calibri Light</vt:lpstr>
      <vt:lpstr>Segoe UI</vt:lpstr>
      <vt:lpstr>Tele-GroteskFet</vt:lpstr>
      <vt:lpstr>Tele-GroteskHal</vt:lpstr>
      <vt:lpstr>Tele-GroteskNor</vt:lpstr>
      <vt:lpstr>Tele-GroteskUlt</vt:lpstr>
      <vt:lpstr>Wingdings</vt:lpstr>
      <vt:lpstr>Office Theme</vt:lpstr>
      <vt:lpstr>Presentation Body and Information Slides</vt:lpstr>
      <vt:lpstr>think-cell Slide</vt:lpstr>
      <vt:lpstr>Telecom Churn Analysis</vt:lpstr>
      <vt:lpstr>Dataset &amp; Variables</vt:lpstr>
      <vt:lpstr>Dataset &amp; Variables- Visualization</vt:lpstr>
      <vt:lpstr>Explore Dataset and Variables</vt:lpstr>
      <vt:lpstr>Explore Dataset and Variables</vt:lpstr>
      <vt:lpstr>Cleansing Data for Outlier</vt:lpstr>
      <vt:lpstr>Preparing Data</vt:lpstr>
      <vt:lpstr>Explore Dataset and Variables</vt:lpstr>
      <vt:lpstr>Explore Dataset and Variables</vt:lpstr>
      <vt:lpstr>Explore Dataset and Variables</vt:lpstr>
      <vt:lpstr>Count, Mean, STD, MIN, Percentile, MAX</vt:lpstr>
      <vt:lpstr>Covariance, Correlation and Spearman</vt:lpstr>
      <vt:lpstr>PMF</vt:lpstr>
      <vt:lpstr>CDF</vt:lpstr>
      <vt:lpstr>Normal Distribution</vt:lpstr>
      <vt:lpstr>Distribution</vt:lpstr>
      <vt:lpstr>Conclusions/Remarks</vt:lpstr>
      <vt:lpstr>Logistic Regression</vt:lpstr>
      <vt:lpstr>Logistic Regression - 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qvantran21@gmail.com</dc:creator>
  <cp:lastModifiedBy>Sanaulla, Mohamed Idhrees</cp:lastModifiedBy>
  <cp:revision>42</cp:revision>
  <dcterms:created xsi:type="dcterms:W3CDTF">2022-02-17T15:49:35Z</dcterms:created>
  <dcterms:modified xsi:type="dcterms:W3CDTF">2022-03-06T03:22:07Z</dcterms:modified>
</cp:coreProperties>
</file>