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ontawesome.com/v4.7.0/"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A4451E-B68A-44A5-B0CC-625B7047095B}"/>
              </a:ext>
            </a:extLst>
          </p:cNvPr>
          <p:cNvSpPr>
            <a:spLocks noGrp="1"/>
          </p:cNvSpPr>
          <p:nvPr>
            <p:ph type="title"/>
          </p:nvPr>
        </p:nvSpPr>
        <p:spPr/>
        <p:txBody>
          <a:bodyPr/>
          <a:lstStyle/>
          <a:p>
            <a:r>
              <a:rPr lang="en-US" dirty="0"/>
              <a:t>Media Queries</a:t>
            </a:r>
          </a:p>
        </p:txBody>
      </p:sp>
      <p:sp>
        <p:nvSpPr>
          <p:cNvPr id="5" name="Content Placeholder 4">
            <a:extLst>
              <a:ext uri="{FF2B5EF4-FFF2-40B4-BE49-F238E27FC236}">
                <a16:creationId xmlns:a16="http://schemas.microsoft.com/office/drawing/2014/main" id="{6F7C436A-B882-4079-8833-7C3E5DE98F72}"/>
              </a:ext>
            </a:extLst>
          </p:cNvPr>
          <p:cNvSpPr>
            <a:spLocks noGrp="1"/>
          </p:cNvSpPr>
          <p:nvPr>
            <p:ph idx="1"/>
          </p:nvPr>
        </p:nvSpPr>
        <p:spPr>
          <a:xfrm>
            <a:off x="2592925" y="2225040"/>
            <a:ext cx="8915400" cy="3777622"/>
          </a:xfrm>
        </p:spPr>
        <p:txBody>
          <a:bodyPr/>
          <a:lstStyle/>
          <a:p>
            <a:pPr algn="just"/>
            <a:r>
              <a:rPr lang="en-GB" b="0" i="0" dirty="0">
                <a:solidFill>
                  <a:srgbClr val="000000"/>
                </a:solidFill>
                <a:effectLst/>
                <a:latin typeface="Verdana" panose="020B0604030504040204" pitchFamily="34" charset="0"/>
              </a:rPr>
              <a:t>Media queries in CSS3 extended the CSS2 media types idea: Instead of looking for a type of device, they look at the capability of the device.</a:t>
            </a:r>
          </a:p>
          <a:p>
            <a:pPr algn="just"/>
            <a:r>
              <a:rPr lang="en-GB" b="0" i="0" dirty="0">
                <a:solidFill>
                  <a:srgbClr val="000000"/>
                </a:solidFill>
                <a:effectLst/>
                <a:latin typeface="Verdana" panose="020B0604030504040204" pitchFamily="34" charset="0"/>
              </a:rPr>
              <a:t>Media queries can be used to check many things, such as:</a:t>
            </a:r>
          </a:p>
          <a:p>
            <a:pPr algn="just">
              <a:buFont typeface="Arial" panose="020B0604020202020204" pitchFamily="34" charset="0"/>
              <a:buChar char="•"/>
            </a:pPr>
            <a:r>
              <a:rPr lang="en-GB" b="0" i="0" dirty="0">
                <a:solidFill>
                  <a:srgbClr val="000000"/>
                </a:solidFill>
                <a:effectLst/>
                <a:latin typeface="Verdana" panose="020B0604030504040204" pitchFamily="34" charset="0"/>
              </a:rPr>
              <a:t>width and height of the viewport</a:t>
            </a:r>
          </a:p>
          <a:p>
            <a:pPr algn="just">
              <a:buFont typeface="Arial" panose="020B0604020202020204" pitchFamily="34" charset="0"/>
              <a:buChar char="•"/>
            </a:pPr>
            <a:r>
              <a:rPr lang="en-GB" b="0" i="0" dirty="0">
                <a:solidFill>
                  <a:srgbClr val="000000"/>
                </a:solidFill>
                <a:effectLst/>
                <a:latin typeface="Verdana" panose="020B0604030504040204" pitchFamily="34" charset="0"/>
              </a:rPr>
              <a:t>width and height of the device</a:t>
            </a:r>
          </a:p>
          <a:p>
            <a:pPr algn="just">
              <a:buFont typeface="Arial" panose="020B0604020202020204" pitchFamily="34" charset="0"/>
              <a:buChar char="•"/>
            </a:pPr>
            <a:r>
              <a:rPr lang="en-GB" b="0" i="0" dirty="0">
                <a:solidFill>
                  <a:srgbClr val="000000"/>
                </a:solidFill>
                <a:effectLst/>
                <a:latin typeface="Verdana" panose="020B0604030504040204" pitchFamily="34" charset="0"/>
              </a:rPr>
              <a:t>orientation (is the tablet/phone in landscape or portrait mode?)</a:t>
            </a:r>
          </a:p>
          <a:p>
            <a:pPr algn="just">
              <a:buFont typeface="Arial" panose="020B0604020202020204" pitchFamily="34" charset="0"/>
              <a:buChar char="•"/>
            </a:pPr>
            <a:r>
              <a:rPr lang="en-GB" b="0" i="0" dirty="0">
                <a:solidFill>
                  <a:srgbClr val="000000"/>
                </a:solidFill>
                <a:effectLst/>
                <a:latin typeface="Verdana" panose="020B0604030504040204" pitchFamily="34" charset="0"/>
              </a:rPr>
              <a:t>resolution</a:t>
            </a:r>
          </a:p>
          <a:p>
            <a:pPr algn="just"/>
            <a:endParaRPr lang="en-US" dirty="0"/>
          </a:p>
        </p:txBody>
      </p:sp>
    </p:spTree>
    <p:extLst>
      <p:ext uri="{BB962C8B-B14F-4D97-AF65-F5344CB8AC3E}">
        <p14:creationId xmlns:p14="http://schemas.microsoft.com/office/powerpoint/2010/main" val="32924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E730-ED60-4F6C-ACF1-1A11CB32CC5A}"/>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97513ECD-9435-49C4-AADB-09C716116DBA}"/>
              </a:ext>
            </a:extLst>
          </p:cNvPr>
          <p:cNvSpPr>
            <a:spLocks noGrp="1"/>
          </p:cNvSpPr>
          <p:nvPr>
            <p:ph idx="1"/>
          </p:nvPr>
        </p:nvSpPr>
        <p:spPr/>
        <p:txBody>
          <a:bodyPr/>
          <a:lstStyle/>
          <a:p>
            <a:r>
              <a:rPr lang="en-GB" b="0" i="0" dirty="0">
                <a:solidFill>
                  <a:srgbClr val="000000"/>
                </a:solidFill>
                <a:effectLst/>
                <a:latin typeface="Verdana" panose="020B0604030504040204" pitchFamily="34" charset="0"/>
              </a:rPr>
              <a:t>The Flexible Box Layout Module.</a:t>
            </a:r>
          </a:p>
          <a:p>
            <a:r>
              <a:rPr lang="en-GB" b="0" i="0" dirty="0">
                <a:solidFill>
                  <a:srgbClr val="000000"/>
                </a:solidFill>
                <a:effectLst/>
                <a:latin typeface="Verdana" panose="020B0604030504040204" pitchFamily="34" charset="0"/>
              </a:rPr>
              <a:t>Makes it easier to design flexible responsive layout structure.</a:t>
            </a:r>
          </a:p>
          <a:p>
            <a:r>
              <a:rPr lang="en-GB" dirty="0">
                <a:solidFill>
                  <a:srgbClr val="000000"/>
                </a:solidFill>
                <a:latin typeface="Verdana" panose="020B0604030504040204" pitchFamily="34" charset="0"/>
              </a:rPr>
              <a:t>W</a:t>
            </a:r>
            <a:r>
              <a:rPr lang="en-GB" b="0" i="0" dirty="0">
                <a:solidFill>
                  <a:srgbClr val="000000"/>
                </a:solidFill>
                <a:effectLst/>
                <a:latin typeface="Verdana" panose="020B0604030504040204" pitchFamily="34" charset="0"/>
              </a:rPr>
              <a:t>ithout using float or positioning.</a:t>
            </a:r>
          </a:p>
          <a:p>
            <a:r>
              <a:rPr lang="en-US" dirty="0">
                <a:solidFill>
                  <a:schemeClr val="tx1">
                    <a:lumMod val="95000"/>
                    <a:lumOff val="5000"/>
                  </a:schemeClr>
                </a:solidFill>
                <a:latin typeface="Verdana" panose="020B0604030504040204" pitchFamily="34" charset="0"/>
                <a:ea typeface="Verdana" panose="020B0604030504040204" pitchFamily="34" charset="0"/>
              </a:rPr>
              <a:t>One dimension either in row or column</a:t>
            </a:r>
          </a:p>
        </p:txBody>
      </p:sp>
    </p:spTree>
    <p:extLst>
      <p:ext uri="{BB962C8B-B14F-4D97-AF65-F5344CB8AC3E}">
        <p14:creationId xmlns:p14="http://schemas.microsoft.com/office/powerpoint/2010/main" val="193015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1FF5-C7E7-4C64-BBCE-8EDFE211D959}"/>
              </a:ext>
            </a:extLst>
          </p:cNvPr>
          <p:cNvSpPr>
            <a:spLocks noGrp="1"/>
          </p:cNvSpPr>
          <p:nvPr>
            <p:ph type="title"/>
          </p:nvPr>
        </p:nvSpPr>
        <p:spPr>
          <a:xfrm>
            <a:off x="2489894" y="211986"/>
            <a:ext cx="8911687" cy="419079"/>
          </a:xfrm>
        </p:spPr>
        <p:txBody>
          <a:bodyPr>
            <a:normAutofit fontScale="90000"/>
          </a:bodyPr>
          <a:lstStyle/>
          <a:p>
            <a:r>
              <a:rPr lang="en-US" dirty="0"/>
              <a:t>Flexbox</a:t>
            </a:r>
          </a:p>
        </p:txBody>
      </p:sp>
      <p:pic>
        <p:nvPicPr>
          <p:cNvPr id="5" name="Content Placeholder 4">
            <a:extLst>
              <a:ext uri="{FF2B5EF4-FFF2-40B4-BE49-F238E27FC236}">
                <a16:creationId xmlns:a16="http://schemas.microsoft.com/office/drawing/2014/main" id="{44439FCB-DAA0-4846-92E1-87C2A102010E}"/>
              </a:ext>
            </a:extLst>
          </p:cNvPr>
          <p:cNvPicPr>
            <a:picLocks noGrp="1" noChangeAspect="1"/>
          </p:cNvPicPr>
          <p:nvPr>
            <p:ph idx="1"/>
          </p:nvPr>
        </p:nvPicPr>
        <p:blipFill>
          <a:blip r:embed="rId2"/>
          <a:stretch>
            <a:fillRect/>
          </a:stretch>
        </p:blipFill>
        <p:spPr>
          <a:xfrm>
            <a:off x="2489893" y="794196"/>
            <a:ext cx="8596297" cy="5722513"/>
          </a:xfrm>
        </p:spPr>
      </p:pic>
    </p:spTree>
    <p:extLst>
      <p:ext uri="{BB962C8B-B14F-4D97-AF65-F5344CB8AC3E}">
        <p14:creationId xmlns:p14="http://schemas.microsoft.com/office/powerpoint/2010/main" val="295572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EC7B-7DEF-47FD-93A2-D36D5447AF0C}"/>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116C929A-84E0-43E3-B00F-0C2A84407A83}"/>
              </a:ext>
            </a:extLst>
          </p:cNvPr>
          <p:cNvSpPr>
            <a:spLocks noGrp="1"/>
          </p:cNvSpPr>
          <p:nvPr>
            <p:ph idx="1"/>
          </p:nvPr>
        </p:nvSpPr>
        <p:spPr/>
        <p:txBody>
          <a:bodyPr/>
          <a:lstStyle/>
          <a:p>
            <a:r>
              <a:rPr lang="en-US" dirty="0">
                <a:solidFill>
                  <a:schemeClr val="tx1">
                    <a:lumMod val="95000"/>
                    <a:lumOff val="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Justify-content:</a:t>
            </a:r>
          </a:p>
          <a:p>
            <a:pPr lvl="1"/>
            <a:r>
              <a:rPr lang="en-US" dirty="0">
                <a:solidFill>
                  <a:schemeClr val="tx1">
                    <a:lumMod val="95000"/>
                    <a:lumOff val="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Flex-start</a:t>
            </a:r>
          </a:p>
          <a:p>
            <a:pPr lvl="1"/>
            <a:r>
              <a:rPr lang="en-US" dirty="0">
                <a:solidFill>
                  <a:schemeClr val="tx1">
                    <a:lumMod val="95000"/>
                    <a:lumOff val="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Flex-end</a:t>
            </a:r>
          </a:p>
          <a:p>
            <a:pPr lvl="1"/>
            <a:r>
              <a:rPr lang="en-US" dirty="0">
                <a:solidFill>
                  <a:schemeClr val="tx1">
                    <a:lumMod val="95000"/>
                    <a:lumOff val="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Center</a:t>
            </a:r>
          </a:p>
          <a:p>
            <a:pPr lvl="1"/>
            <a:r>
              <a:rPr lang="en-US" dirty="0">
                <a:solidFill>
                  <a:schemeClr val="tx1">
                    <a:lumMod val="95000"/>
                    <a:lumOff val="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Space-around</a:t>
            </a:r>
          </a:p>
          <a:p>
            <a:pPr lvl="1"/>
            <a:r>
              <a:rPr lang="en-US" dirty="0">
                <a:solidFill>
                  <a:schemeClr val="tx1">
                    <a:lumMod val="95000"/>
                    <a:lumOff val="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Space-between</a:t>
            </a:r>
          </a:p>
          <a:p>
            <a:pPr lvl="1"/>
            <a:endParaRPr lang="en-US" dirty="0">
              <a:solidFill>
                <a:schemeClr val="tx1">
                  <a:lumMod val="95000"/>
                  <a:lumOff val="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8232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93AF-A65B-4F71-A5BF-5E27035686F7}"/>
              </a:ext>
            </a:extLst>
          </p:cNvPr>
          <p:cNvSpPr>
            <a:spLocks noGrp="1"/>
          </p:cNvSpPr>
          <p:nvPr>
            <p:ph type="title"/>
          </p:nvPr>
        </p:nvSpPr>
        <p:spPr/>
        <p:txBody>
          <a:bodyPr/>
          <a:lstStyle/>
          <a:p>
            <a:r>
              <a:rPr lang="en-US" dirty="0"/>
              <a:t>Order</a:t>
            </a:r>
          </a:p>
        </p:txBody>
      </p:sp>
      <p:sp>
        <p:nvSpPr>
          <p:cNvPr id="3" name="Content Placeholder 2">
            <a:extLst>
              <a:ext uri="{FF2B5EF4-FFF2-40B4-BE49-F238E27FC236}">
                <a16:creationId xmlns:a16="http://schemas.microsoft.com/office/drawing/2014/main" id="{C99EA94D-9463-4C55-8E74-6C02B1C26C64}"/>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The </a:t>
            </a:r>
            <a:r>
              <a:rPr lang="en-US" b="0" i="0" dirty="0">
                <a:solidFill>
                  <a:srgbClr val="DC143C"/>
                </a:solidFill>
                <a:effectLst/>
                <a:latin typeface="Consolas" panose="020B0609020204030204" pitchFamily="49" charset="0"/>
              </a:rPr>
              <a:t>order </a:t>
            </a:r>
            <a:r>
              <a:rPr lang="en-GB" b="0" i="0" dirty="0">
                <a:solidFill>
                  <a:srgbClr val="000000"/>
                </a:solidFill>
                <a:effectLst/>
                <a:latin typeface="Verdana" panose="020B0604030504040204" pitchFamily="34" charset="0"/>
              </a:rPr>
              <a:t>property specifies the order of a flexible item relative to the rest of the flexible items inside the same container.</a:t>
            </a:r>
          </a:p>
          <a:p>
            <a:r>
              <a:rPr lang="en-US" b="0" i="0" dirty="0" err="1">
                <a:solidFill>
                  <a:srgbClr val="A52A2A"/>
                </a:solidFill>
                <a:effectLst/>
                <a:latin typeface="Consolas" panose="020B0609020204030204" pitchFamily="49" charset="0"/>
              </a:rPr>
              <a:t>div#myRedDIV</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order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2</a:t>
            </a:r>
            <a:r>
              <a:rPr lang="en-US" b="0" i="0" dirty="0">
                <a:solidFill>
                  <a:srgbClr val="000000"/>
                </a:solidFill>
                <a:effectLst/>
                <a:latin typeface="Consolas" panose="020B0609020204030204" pitchFamily="49" charset="0"/>
              </a:rPr>
              <a:t>;}</a:t>
            </a:r>
            <a:br>
              <a:rPr lang="en-US" dirty="0"/>
            </a:br>
            <a:r>
              <a:rPr lang="en-US" b="0" i="0" dirty="0" err="1">
                <a:solidFill>
                  <a:srgbClr val="A52A2A"/>
                </a:solidFill>
                <a:effectLst/>
                <a:latin typeface="Consolas" panose="020B0609020204030204" pitchFamily="49" charset="0"/>
              </a:rPr>
              <a:t>div#myBlueDIV</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order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4</a:t>
            </a:r>
            <a:r>
              <a:rPr lang="en-US" b="0" i="0" dirty="0">
                <a:solidFill>
                  <a:srgbClr val="000000"/>
                </a:solidFill>
                <a:effectLst/>
                <a:latin typeface="Consolas" panose="020B0609020204030204" pitchFamily="49" charset="0"/>
              </a:rPr>
              <a:t>;}</a:t>
            </a:r>
            <a:br>
              <a:rPr lang="en-US" dirty="0"/>
            </a:br>
            <a:r>
              <a:rPr lang="en-US" b="0" i="0" dirty="0" err="1">
                <a:solidFill>
                  <a:srgbClr val="A52A2A"/>
                </a:solidFill>
                <a:effectLst/>
                <a:latin typeface="Consolas" panose="020B0609020204030204" pitchFamily="49" charset="0"/>
              </a:rPr>
              <a:t>div#myGreenDIV</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order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3</a:t>
            </a:r>
            <a:r>
              <a:rPr lang="en-US" b="0" i="0" dirty="0">
                <a:solidFill>
                  <a:srgbClr val="000000"/>
                </a:solidFill>
                <a:effectLst/>
                <a:latin typeface="Consolas" panose="020B0609020204030204" pitchFamily="49" charset="0"/>
              </a:rPr>
              <a:t>;}</a:t>
            </a:r>
            <a:br>
              <a:rPr lang="en-US" dirty="0"/>
            </a:br>
            <a:r>
              <a:rPr lang="en-US" b="0" i="0" dirty="0" err="1">
                <a:solidFill>
                  <a:srgbClr val="A52A2A"/>
                </a:solidFill>
                <a:effectLst/>
                <a:latin typeface="Consolas" panose="020B0609020204030204" pitchFamily="49" charset="0"/>
              </a:rPr>
              <a:t>div#myPinkDIV</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order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a:t>
            </a:r>
            <a:r>
              <a:rPr lang="en-US" b="0" i="0" dirty="0">
                <a:solidFill>
                  <a:srgbClr val="000000"/>
                </a:solidFill>
                <a:effectLst/>
                <a:latin typeface="Consolas" panose="020B0609020204030204" pitchFamily="49" charset="0"/>
              </a:rPr>
              <a:t>;}</a:t>
            </a:r>
            <a:endParaRPr lang="en-GB"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0456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A101B-240A-4E85-AB38-A9C80C9A4626}"/>
              </a:ext>
            </a:extLst>
          </p:cNvPr>
          <p:cNvSpPr>
            <a:spLocks noGrp="1"/>
          </p:cNvSpPr>
          <p:nvPr>
            <p:ph type="title"/>
          </p:nvPr>
        </p:nvSpPr>
        <p:spPr/>
        <p:txBody>
          <a:bodyPr/>
          <a:lstStyle/>
          <a:p>
            <a:r>
              <a:rPr lang="en-US" dirty="0"/>
              <a:t>Shadow effect</a:t>
            </a:r>
          </a:p>
        </p:txBody>
      </p:sp>
      <p:sp>
        <p:nvSpPr>
          <p:cNvPr id="3" name="Content Placeholder 2">
            <a:extLst>
              <a:ext uri="{FF2B5EF4-FFF2-40B4-BE49-F238E27FC236}">
                <a16:creationId xmlns:a16="http://schemas.microsoft.com/office/drawing/2014/main" id="{D55588CA-E470-4C8E-944B-D67968A69F5D}"/>
              </a:ext>
            </a:extLst>
          </p:cNvPr>
          <p:cNvSpPr>
            <a:spLocks noGrp="1"/>
          </p:cNvSpPr>
          <p:nvPr>
            <p:ph idx="1"/>
          </p:nvPr>
        </p:nvSpPr>
        <p:spPr/>
        <p:txBody>
          <a:bodyPr/>
          <a:lstStyle/>
          <a:p>
            <a:pPr algn="l"/>
            <a:r>
              <a:rPr lang="en-GB" b="0" i="0" dirty="0">
                <a:solidFill>
                  <a:srgbClr val="000000"/>
                </a:solidFill>
                <a:effectLst/>
                <a:latin typeface="Verdana" panose="020B0604030504040204" pitchFamily="34" charset="0"/>
              </a:rPr>
              <a:t>With CSS you can add shadow to text and to elements.</a:t>
            </a:r>
          </a:p>
          <a:p>
            <a:pPr algn="l"/>
            <a:r>
              <a:rPr lang="en-GB" b="0" i="0" dirty="0">
                <a:solidFill>
                  <a:srgbClr val="000000"/>
                </a:solidFill>
                <a:effectLst/>
                <a:latin typeface="Verdana" panose="020B0604030504040204" pitchFamily="34" charset="0"/>
              </a:rPr>
              <a:t>In these chapters you will learn about the following properties:</a:t>
            </a:r>
          </a:p>
          <a:p>
            <a:r>
              <a:rPr lang="en-US" b="0" i="0" dirty="0">
                <a:solidFill>
                  <a:srgbClr val="DC143C"/>
                </a:solidFill>
                <a:effectLst/>
                <a:latin typeface="Consolas" panose="020B0609020204030204" pitchFamily="49" charset="0"/>
              </a:rPr>
              <a:t>text-shadow</a:t>
            </a:r>
          </a:p>
          <a:p>
            <a:r>
              <a:rPr lang="en-US" b="0" i="0" dirty="0">
                <a:solidFill>
                  <a:srgbClr val="DC143C"/>
                </a:solidFill>
                <a:effectLst/>
                <a:latin typeface="Consolas" panose="020B0609020204030204" pitchFamily="49" charset="0"/>
              </a:rPr>
              <a:t>box-shado</a:t>
            </a:r>
            <a:r>
              <a:rPr lang="en-US" dirty="0">
                <a:solidFill>
                  <a:srgbClr val="DC143C"/>
                </a:solidFill>
                <a:latin typeface="Consolas" panose="020B0609020204030204" pitchFamily="49" charset="0"/>
              </a:rPr>
              <a:t>w</a:t>
            </a:r>
            <a:endParaRPr lang="en-US" dirty="0"/>
          </a:p>
        </p:txBody>
      </p:sp>
    </p:spTree>
    <p:extLst>
      <p:ext uri="{BB962C8B-B14F-4D97-AF65-F5344CB8AC3E}">
        <p14:creationId xmlns:p14="http://schemas.microsoft.com/office/powerpoint/2010/main" val="174824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E424-F858-456C-9C22-B653C91C834C}"/>
              </a:ext>
            </a:extLst>
          </p:cNvPr>
          <p:cNvSpPr>
            <a:spLocks noGrp="1"/>
          </p:cNvSpPr>
          <p:nvPr>
            <p:ph type="title"/>
          </p:nvPr>
        </p:nvSpPr>
        <p:spPr/>
        <p:txBody>
          <a:bodyPr/>
          <a:lstStyle/>
          <a:p>
            <a:r>
              <a:rPr lang="en-US" dirty="0"/>
              <a:t>Link icon button</a:t>
            </a:r>
          </a:p>
        </p:txBody>
      </p:sp>
      <p:sp>
        <p:nvSpPr>
          <p:cNvPr id="3" name="Content Placeholder 2">
            <a:extLst>
              <a:ext uri="{FF2B5EF4-FFF2-40B4-BE49-F238E27FC236}">
                <a16:creationId xmlns:a16="http://schemas.microsoft.com/office/drawing/2014/main" id="{38A7DDE3-B67E-4808-AD50-965BCE0DBB9F}"/>
              </a:ext>
            </a:extLst>
          </p:cNvPr>
          <p:cNvSpPr>
            <a:spLocks noGrp="1"/>
          </p:cNvSpPr>
          <p:nvPr>
            <p:ph sz="half" idx="1"/>
          </p:nvPr>
        </p:nvSpPr>
        <p:spPr>
          <a:xfrm>
            <a:off x="2592924" y="3045476"/>
            <a:ext cx="8663189" cy="3188414"/>
          </a:xfrm>
          <a:blipFill dpi="0" rotWithShape="1">
            <a:blip r:embed="rId2">
              <a:extLst>
                <a:ext uri="{28A0092B-C50C-407E-A947-70E740481C1C}">
                  <a14:useLocalDpi xmlns:a14="http://schemas.microsoft.com/office/drawing/2010/main" val="0"/>
                </a:ext>
              </a:extLst>
            </a:blip>
            <a:srcRect/>
            <a:stretch>
              <a:fillRect/>
            </a:stretch>
          </a:blipFill>
        </p:spPr>
        <p:txBody>
          <a:bodyPr>
            <a:normAutofit/>
          </a:bodyPr>
          <a:lstStyle/>
          <a:p>
            <a:endParaRPr lang="en-GB" dirty="0">
              <a:solidFill>
                <a:srgbClr val="DC143C"/>
              </a:solidFill>
              <a:latin typeface="Consolas" panose="020B0609020204030204" pitchFamily="49" charset="0"/>
            </a:endParaRPr>
          </a:p>
          <a:p>
            <a:endParaRPr lang="en-US" dirty="0"/>
          </a:p>
        </p:txBody>
      </p:sp>
      <p:sp>
        <p:nvSpPr>
          <p:cNvPr id="4" name="Text Placeholder 3">
            <a:extLst>
              <a:ext uri="{FF2B5EF4-FFF2-40B4-BE49-F238E27FC236}">
                <a16:creationId xmlns:a16="http://schemas.microsoft.com/office/drawing/2014/main" id="{9D7FCC56-7F15-49A3-8DA7-6E198CE445AA}"/>
              </a:ext>
            </a:extLst>
          </p:cNvPr>
          <p:cNvSpPr>
            <a:spLocks noGrp="1"/>
          </p:cNvSpPr>
          <p:nvPr>
            <p:ph sz="half" idx="2"/>
          </p:nvPr>
        </p:nvSpPr>
        <p:spPr>
          <a:xfrm>
            <a:off x="2592924" y="1540189"/>
            <a:ext cx="9062456" cy="1888811"/>
          </a:xfrm>
        </p:spPr>
        <p:txBody>
          <a:bodyPr/>
          <a:lstStyle/>
          <a:p>
            <a:r>
              <a:rPr lang="en-US" dirty="0">
                <a:hlinkClick r:id="rId3"/>
              </a:rPr>
              <a:t>https://fontawesome.com/v4.7.0/</a:t>
            </a:r>
            <a:endParaRPr lang="en-US" dirty="0"/>
          </a:p>
          <a:p>
            <a:r>
              <a:rPr lang="en-GB" b="0" i="0" dirty="0">
                <a:solidFill>
                  <a:srgbClr val="DC143C"/>
                </a:solidFill>
                <a:effectLst/>
                <a:latin typeface="Consolas" panose="020B0609020204030204" pitchFamily="49" charset="0"/>
              </a:rPr>
              <a:t>&lt;link </a:t>
            </a:r>
            <a:r>
              <a:rPr lang="en-GB" b="0" i="0" dirty="0" err="1">
                <a:solidFill>
                  <a:srgbClr val="DC143C"/>
                </a:solidFill>
                <a:effectLst/>
                <a:latin typeface="Consolas" panose="020B0609020204030204" pitchFamily="49" charset="0"/>
              </a:rPr>
              <a:t>rel</a:t>
            </a:r>
            <a:r>
              <a:rPr lang="en-GB" b="0" i="0" dirty="0">
                <a:solidFill>
                  <a:srgbClr val="DC143C"/>
                </a:solidFill>
                <a:effectLst/>
                <a:latin typeface="Consolas" panose="020B0609020204030204" pitchFamily="49" charset="0"/>
              </a:rPr>
              <a:t>="stylesheet" </a:t>
            </a:r>
            <a:r>
              <a:rPr lang="en-GB" b="0" i="0" dirty="0" err="1">
                <a:solidFill>
                  <a:srgbClr val="DC143C"/>
                </a:solidFill>
                <a:effectLst/>
                <a:latin typeface="Consolas" panose="020B0609020204030204" pitchFamily="49" charset="0"/>
              </a:rPr>
              <a:t>href</a:t>
            </a:r>
            <a:r>
              <a:rPr lang="en-GB" b="0" i="0" dirty="0">
                <a:solidFill>
                  <a:srgbClr val="DC143C"/>
                </a:solidFill>
                <a:effectLst/>
                <a:latin typeface="Consolas" panose="020B0609020204030204" pitchFamily="49" charset="0"/>
              </a:rPr>
              <a:t>="https://cdnjs.cloudflare.com/ajax/libs/font-awesome/4.7.0/</a:t>
            </a:r>
            <a:r>
              <a:rPr lang="en-GB" b="0" i="0" dirty="0" err="1">
                <a:solidFill>
                  <a:srgbClr val="DC143C"/>
                </a:solidFill>
                <a:effectLst/>
                <a:latin typeface="Consolas" panose="020B0609020204030204" pitchFamily="49" charset="0"/>
              </a:rPr>
              <a:t>css</a:t>
            </a:r>
            <a:r>
              <a:rPr lang="en-GB" b="0" i="0" dirty="0">
                <a:solidFill>
                  <a:srgbClr val="DC143C"/>
                </a:solidFill>
                <a:effectLst/>
                <a:latin typeface="Consolas" panose="020B0609020204030204" pitchFamily="49" charset="0"/>
              </a:rPr>
              <a:t>/font-awesome.min.css"&gt;</a:t>
            </a:r>
          </a:p>
          <a:p>
            <a:endParaRPr lang="en-US" dirty="0"/>
          </a:p>
        </p:txBody>
      </p:sp>
    </p:spTree>
    <p:extLst>
      <p:ext uri="{BB962C8B-B14F-4D97-AF65-F5344CB8AC3E}">
        <p14:creationId xmlns:p14="http://schemas.microsoft.com/office/powerpoint/2010/main" val="198709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2CDC-959E-494E-8423-8D794F0C19E3}"/>
              </a:ext>
            </a:extLst>
          </p:cNvPr>
          <p:cNvSpPr>
            <a:spLocks noGrp="1"/>
          </p:cNvSpPr>
          <p:nvPr>
            <p:ph type="title"/>
          </p:nvPr>
        </p:nvSpPr>
        <p:spPr>
          <a:xfrm>
            <a:off x="2622974" y="141708"/>
            <a:ext cx="8911687" cy="1280890"/>
          </a:xfrm>
        </p:spPr>
        <p:txBody>
          <a:bodyPr/>
          <a:lstStyle/>
          <a:p>
            <a:r>
              <a:rPr lang="en-US" dirty="0"/>
              <a:t>Responsive column</a:t>
            </a:r>
          </a:p>
        </p:txBody>
      </p:sp>
      <p:pic>
        <p:nvPicPr>
          <p:cNvPr id="6" name="Content Placeholder 5">
            <a:extLst>
              <a:ext uri="{FF2B5EF4-FFF2-40B4-BE49-F238E27FC236}">
                <a16:creationId xmlns:a16="http://schemas.microsoft.com/office/drawing/2014/main" id="{CE7A8946-34AE-466C-9A80-392C3E8209DC}"/>
              </a:ext>
            </a:extLst>
          </p:cNvPr>
          <p:cNvPicPr>
            <a:picLocks noGrp="1" noChangeAspect="1"/>
          </p:cNvPicPr>
          <p:nvPr>
            <p:ph sz="half" idx="1"/>
          </p:nvPr>
        </p:nvPicPr>
        <p:blipFill>
          <a:blip r:embed="rId2"/>
          <a:stretch>
            <a:fillRect/>
          </a:stretch>
        </p:blipFill>
        <p:spPr>
          <a:xfrm>
            <a:off x="2592923" y="1408721"/>
            <a:ext cx="7903358" cy="1424631"/>
          </a:xfrm>
        </p:spPr>
      </p:pic>
      <p:pic>
        <p:nvPicPr>
          <p:cNvPr id="8" name="Content Placeholder 7">
            <a:extLst>
              <a:ext uri="{FF2B5EF4-FFF2-40B4-BE49-F238E27FC236}">
                <a16:creationId xmlns:a16="http://schemas.microsoft.com/office/drawing/2014/main" id="{ADD234C5-B00C-4982-8548-2C0DBE34F52D}"/>
              </a:ext>
            </a:extLst>
          </p:cNvPr>
          <p:cNvPicPr>
            <a:picLocks noGrp="1" noChangeAspect="1"/>
          </p:cNvPicPr>
          <p:nvPr>
            <p:ph sz="half" idx="2"/>
          </p:nvPr>
        </p:nvPicPr>
        <p:blipFill>
          <a:blip r:embed="rId3"/>
          <a:stretch>
            <a:fillRect/>
          </a:stretch>
        </p:blipFill>
        <p:spPr>
          <a:xfrm>
            <a:off x="2592923" y="3318857"/>
            <a:ext cx="4626677" cy="2463757"/>
          </a:xfrm>
        </p:spPr>
      </p:pic>
      <p:pic>
        <p:nvPicPr>
          <p:cNvPr id="13" name="Picture 12">
            <a:extLst>
              <a:ext uri="{FF2B5EF4-FFF2-40B4-BE49-F238E27FC236}">
                <a16:creationId xmlns:a16="http://schemas.microsoft.com/office/drawing/2014/main" id="{D2BA6705-0B81-4A7D-AD3A-045C971A6F24}"/>
              </a:ext>
            </a:extLst>
          </p:cNvPr>
          <p:cNvPicPr>
            <a:picLocks noChangeAspect="1"/>
          </p:cNvPicPr>
          <p:nvPr/>
        </p:nvPicPr>
        <p:blipFill>
          <a:blip r:embed="rId4"/>
          <a:stretch>
            <a:fillRect/>
          </a:stretch>
        </p:blipFill>
        <p:spPr>
          <a:xfrm>
            <a:off x="7927590" y="3013656"/>
            <a:ext cx="3342973" cy="3599605"/>
          </a:xfrm>
          <a:prstGeom prst="rect">
            <a:avLst/>
          </a:prstGeom>
        </p:spPr>
      </p:pic>
    </p:spTree>
    <p:extLst>
      <p:ext uri="{BB962C8B-B14F-4D97-AF65-F5344CB8AC3E}">
        <p14:creationId xmlns:p14="http://schemas.microsoft.com/office/powerpoint/2010/main" val="406928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EDF0A5-427F-4E19-AF92-BEE556E27F65}"/>
              </a:ext>
            </a:extLst>
          </p:cNvPr>
          <p:cNvSpPr>
            <a:spLocks noGrp="1"/>
          </p:cNvSpPr>
          <p:nvPr>
            <p:ph type="title"/>
          </p:nvPr>
        </p:nvSpPr>
        <p:spPr/>
        <p:txBody>
          <a:bodyPr/>
          <a:lstStyle/>
          <a:p>
            <a:r>
              <a:rPr lang="en-US" dirty="0"/>
              <a:t>Transform</a:t>
            </a:r>
          </a:p>
        </p:txBody>
      </p:sp>
      <p:sp>
        <p:nvSpPr>
          <p:cNvPr id="6" name="Content Placeholder 5">
            <a:extLst>
              <a:ext uri="{FF2B5EF4-FFF2-40B4-BE49-F238E27FC236}">
                <a16:creationId xmlns:a16="http://schemas.microsoft.com/office/drawing/2014/main" id="{B040289A-5EB3-4653-9A8A-BEF911347ABC}"/>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The </a:t>
            </a:r>
            <a:r>
              <a:rPr lang="en-US" b="0" i="0" dirty="0">
                <a:solidFill>
                  <a:srgbClr val="DC143C"/>
                </a:solidFill>
                <a:effectLst/>
                <a:latin typeface="Consolas" panose="020B0609020204030204" pitchFamily="49" charset="0"/>
              </a:rPr>
              <a:t>transform </a:t>
            </a:r>
            <a:r>
              <a:rPr lang="en-GB" b="0" i="0" dirty="0">
                <a:solidFill>
                  <a:srgbClr val="000000"/>
                </a:solidFill>
                <a:effectLst/>
                <a:latin typeface="Verdana" panose="020B0604030504040204" pitchFamily="34" charset="0"/>
              </a:rPr>
              <a:t>property applies a 2D or 3D transformation to an element. This property allows you to </a:t>
            </a:r>
          </a:p>
          <a:p>
            <a:pPr lvl="1"/>
            <a:r>
              <a:rPr lang="en-GB" b="0" i="0" dirty="0">
                <a:solidFill>
                  <a:srgbClr val="000000"/>
                </a:solidFill>
                <a:effectLst/>
                <a:latin typeface="Verdana" panose="020B0604030504040204" pitchFamily="34" charset="0"/>
              </a:rPr>
              <a:t>rotate, </a:t>
            </a:r>
          </a:p>
          <a:p>
            <a:pPr lvl="1"/>
            <a:r>
              <a:rPr lang="en-GB" b="0" i="0" dirty="0">
                <a:solidFill>
                  <a:srgbClr val="000000"/>
                </a:solidFill>
                <a:effectLst/>
                <a:latin typeface="Verdana" panose="020B0604030504040204" pitchFamily="34" charset="0"/>
              </a:rPr>
              <a:t>scale, </a:t>
            </a:r>
          </a:p>
          <a:p>
            <a:pPr lvl="1"/>
            <a:r>
              <a:rPr lang="en-GB" dirty="0">
                <a:solidFill>
                  <a:srgbClr val="000000"/>
                </a:solidFill>
                <a:latin typeface="Verdana" panose="020B0604030504040204" pitchFamily="34" charset="0"/>
              </a:rPr>
              <a:t>skew</a:t>
            </a:r>
            <a:r>
              <a:rPr lang="en-GB" b="0" i="0" dirty="0">
                <a:solidFill>
                  <a:srgbClr val="000000"/>
                </a:solidFill>
                <a:effectLst/>
                <a:latin typeface="Verdana" panose="020B0604030504040204" pitchFamily="34" charset="0"/>
              </a:rPr>
              <a:t>, </a:t>
            </a:r>
          </a:p>
          <a:p>
            <a:pPr lvl="1"/>
            <a:r>
              <a:rPr lang="en-GB" dirty="0">
                <a:solidFill>
                  <a:srgbClr val="000000"/>
                </a:solidFill>
                <a:latin typeface="Verdana" panose="020B0604030504040204" pitchFamily="34" charset="0"/>
              </a:rPr>
              <a:t>translate</a:t>
            </a:r>
            <a:endParaRPr lang="en-US" dirty="0"/>
          </a:p>
        </p:txBody>
      </p:sp>
    </p:spTree>
    <p:extLst>
      <p:ext uri="{BB962C8B-B14F-4D97-AF65-F5344CB8AC3E}">
        <p14:creationId xmlns:p14="http://schemas.microsoft.com/office/powerpoint/2010/main" val="266541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8D50-7FEF-4532-B092-6BD63ACADF86}"/>
              </a:ext>
            </a:extLst>
          </p:cNvPr>
          <p:cNvSpPr>
            <a:spLocks noGrp="1"/>
          </p:cNvSpPr>
          <p:nvPr>
            <p:ph type="title"/>
          </p:nvPr>
        </p:nvSpPr>
        <p:spPr/>
        <p:txBody>
          <a:bodyPr/>
          <a:lstStyle/>
          <a:p>
            <a:r>
              <a:rPr lang="en-US" dirty="0"/>
              <a:t>Bootstrap</a:t>
            </a:r>
          </a:p>
        </p:txBody>
      </p:sp>
      <p:sp>
        <p:nvSpPr>
          <p:cNvPr id="3" name="Content Placeholder 2">
            <a:extLst>
              <a:ext uri="{FF2B5EF4-FFF2-40B4-BE49-F238E27FC236}">
                <a16:creationId xmlns:a16="http://schemas.microsoft.com/office/drawing/2014/main" id="{282867DF-E035-4232-A7B7-C5A7E0D93324}"/>
              </a:ext>
            </a:extLst>
          </p:cNvPr>
          <p:cNvSpPr>
            <a:spLocks noGrp="1"/>
          </p:cNvSpPr>
          <p:nvPr>
            <p:ph idx="1"/>
          </p:nvPr>
        </p:nvSpPr>
        <p:spPr/>
        <p:txBody>
          <a:bodyPr/>
          <a:lstStyle/>
          <a:p>
            <a:r>
              <a:rPr lang="en-GB" b="1" i="0" dirty="0">
                <a:solidFill>
                  <a:srgbClr val="000000"/>
                </a:solidFill>
                <a:effectLst/>
                <a:latin typeface="Verdana" panose="020B0604030504040204" pitchFamily="34" charset="0"/>
              </a:rPr>
              <a:t>Bootstrap</a:t>
            </a:r>
            <a:r>
              <a:rPr lang="en-GB" b="0" i="0" dirty="0">
                <a:solidFill>
                  <a:srgbClr val="000000"/>
                </a:solidFill>
                <a:effectLst/>
                <a:latin typeface="Verdana" panose="020B0604030504040204" pitchFamily="34" charset="0"/>
              </a:rPr>
              <a:t> is the most popular </a:t>
            </a:r>
            <a:r>
              <a:rPr lang="en-GB" b="1" i="0" dirty="0">
                <a:solidFill>
                  <a:srgbClr val="000000"/>
                </a:solidFill>
                <a:effectLst/>
                <a:latin typeface="Verdana" panose="020B0604030504040204" pitchFamily="34" charset="0"/>
              </a:rPr>
              <a:t>CSS Framework</a:t>
            </a:r>
            <a:r>
              <a:rPr lang="en-GB" b="0" i="0" dirty="0">
                <a:solidFill>
                  <a:srgbClr val="000000"/>
                </a:solidFill>
                <a:effectLst/>
                <a:latin typeface="Verdana" panose="020B0604030504040204" pitchFamily="34" charset="0"/>
              </a:rPr>
              <a:t> for developing responsive and mobile-first websites.</a:t>
            </a:r>
          </a:p>
          <a:p>
            <a:r>
              <a:rPr lang="en-GB" b="0" i="0" dirty="0">
                <a:solidFill>
                  <a:srgbClr val="000000"/>
                </a:solidFill>
                <a:effectLst/>
                <a:latin typeface="Verdana" panose="020B0604030504040204" pitchFamily="34" charset="0"/>
              </a:rPr>
              <a:t>How to </a:t>
            </a:r>
            <a:r>
              <a:rPr lang="en-GB" dirty="0">
                <a:solidFill>
                  <a:srgbClr val="000000"/>
                </a:solidFill>
                <a:latin typeface="Verdana" panose="020B0604030504040204" pitchFamily="34" charset="0"/>
              </a:rPr>
              <a:t>add bootstrap in your website?</a:t>
            </a:r>
          </a:p>
          <a:p>
            <a:r>
              <a:rPr lang="en-GB" b="0" i="0" dirty="0">
                <a:solidFill>
                  <a:srgbClr val="000000"/>
                </a:solidFill>
                <a:effectLst/>
                <a:latin typeface="Verdana" panose="020B0604030504040204" pitchFamily="34" charset="0"/>
              </a:rPr>
              <a:t>How to use documentati</a:t>
            </a:r>
            <a:r>
              <a:rPr lang="en-GB" dirty="0">
                <a:solidFill>
                  <a:srgbClr val="000000"/>
                </a:solidFill>
                <a:latin typeface="Verdana" panose="020B0604030504040204" pitchFamily="34" charset="0"/>
              </a:rPr>
              <a:t>on?</a:t>
            </a:r>
            <a:endParaRPr lang="en-GB" b="0" i="0" dirty="0">
              <a:solidFill>
                <a:srgbClr val="000000"/>
              </a:solidFill>
              <a:effectLst/>
              <a:latin typeface="Verdana" panose="020B0604030504040204" pitchFamily="34" charset="0"/>
            </a:endParaRPr>
          </a:p>
          <a:p>
            <a:endParaRPr lang="en-GB"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197802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6DEB-450B-431D-B3ED-9BB2266BB865}"/>
              </a:ext>
            </a:extLst>
          </p:cNvPr>
          <p:cNvSpPr>
            <a:spLocks noGrp="1"/>
          </p:cNvSpPr>
          <p:nvPr>
            <p:ph type="title"/>
          </p:nvPr>
        </p:nvSpPr>
        <p:spPr>
          <a:xfrm>
            <a:off x="2451258" y="3071096"/>
            <a:ext cx="8911687" cy="1280890"/>
          </a:xfrm>
        </p:spPr>
        <p:txBody>
          <a:bodyPr/>
          <a:lstStyle/>
          <a:p>
            <a:pPr algn="ctr"/>
            <a:r>
              <a:rPr lang="en-US" dirty="0"/>
              <a:t>Thank You..!</a:t>
            </a:r>
          </a:p>
        </p:txBody>
      </p:sp>
    </p:spTree>
    <p:extLst>
      <p:ext uri="{BB962C8B-B14F-4D97-AF65-F5344CB8AC3E}">
        <p14:creationId xmlns:p14="http://schemas.microsoft.com/office/powerpoint/2010/main" val="184852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F1AA-D700-431C-BC3B-4342AF8E2559}"/>
              </a:ext>
            </a:extLst>
          </p:cNvPr>
          <p:cNvSpPr>
            <a:spLocks noGrp="1"/>
          </p:cNvSpPr>
          <p:nvPr>
            <p:ph type="title"/>
          </p:nvPr>
        </p:nvSpPr>
        <p:spPr/>
        <p:txBody>
          <a:bodyPr/>
          <a:lstStyle/>
          <a:p>
            <a:r>
              <a:rPr lang="en-US" dirty="0"/>
              <a:t>Media Query</a:t>
            </a:r>
          </a:p>
        </p:txBody>
      </p:sp>
      <p:pic>
        <p:nvPicPr>
          <p:cNvPr id="5" name="Content Placeholder 4">
            <a:extLst>
              <a:ext uri="{FF2B5EF4-FFF2-40B4-BE49-F238E27FC236}">
                <a16:creationId xmlns:a16="http://schemas.microsoft.com/office/drawing/2014/main" id="{31E5BD32-82D0-4BBB-BDC0-D95A7A6D0953}"/>
              </a:ext>
            </a:extLst>
          </p:cNvPr>
          <p:cNvPicPr>
            <a:picLocks noGrp="1" noChangeAspect="1"/>
          </p:cNvPicPr>
          <p:nvPr>
            <p:ph idx="1"/>
          </p:nvPr>
        </p:nvPicPr>
        <p:blipFill>
          <a:blip r:embed="rId2"/>
          <a:stretch>
            <a:fillRect/>
          </a:stretch>
        </p:blipFill>
        <p:spPr>
          <a:xfrm>
            <a:off x="2592925" y="2187336"/>
            <a:ext cx="8144986" cy="4046554"/>
          </a:xfrm>
        </p:spPr>
      </p:pic>
    </p:spTree>
    <p:extLst>
      <p:ext uri="{BB962C8B-B14F-4D97-AF65-F5344CB8AC3E}">
        <p14:creationId xmlns:p14="http://schemas.microsoft.com/office/powerpoint/2010/main" val="79286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EEEE-3A1D-4F64-A66D-AD488940D2B5}"/>
              </a:ext>
            </a:extLst>
          </p:cNvPr>
          <p:cNvSpPr>
            <a:spLocks noGrp="1"/>
          </p:cNvSpPr>
          <p:nvPr>
            <p:ph type="title"/>
          </p:nvPr>
        </p:nvSpPr>
        <p:spPr/>
        <p:txBody>
          <a:bodyPr/>
          <a:lstStyle/>
          <a:p>
            <a:r>
              <a:rPr lang="en-US" dirty="0"/>
              <a:t>Position</a:t>
            </a:r>
          </a:p>
        </p:txBody>
      </p:sp>
      <p:sp>
        <p:nvSpPr>
          <p:cNvPr id="3" name="Content Placeholder 2">
            <a:extLst>
              <a:ext uri="{FF2B5EF4-FFF2-40B4-BE49-F238E27FC236}">
                <a16:creationId xmlns:a16="http://schemas.microsoft.com/office/drawing/2014/main" id="{DAED7D71-7BBA-4036-98FD-590F9DA219C2}"/>
              </a:ext>
            </a:extLst>
          </p:cNvPr>
          <p:cNvSpPr>
            <a:spLocks noGrp="1"/>
          </p:cNvSpPr>
          <p:nvPr>
            <p:ph idx="1"/>
          </p:nvPr>
        </p:nvSpPr>
        <p:spPr/>
        <p:txBody>
          <a:bodyPr/>
          <a:lstStyle/>
          <a:p>
            <a:r>
              <a:rPr lang="en-US" dirty="0">
                <a:latin typeface="Verdana" panose="020B0604030504040204" pitchFamily="34" charset="0"/>
                <a:ea typeface="Verdana" panose="020B0604030504040204" pitchFamily="34" charset="0"/>
              </a:rPr>
              <a:t>The position property specifies the type of positioning method used for an element:</a:t>
            </a:r>
          </a:p>
          <a:p>
            <a:r>
              <a:rPr lang="en-US" dirty="0">
                <a:latin typeface="Verdana" panose="020B0604030504040204" pitchFamily="34" charset="0"/>
                <a:ea typeface="Verdana" panose="020B0604030504040204" pitchFamily="34" charset="0"/>
              </a:rPr>
              <a:t>There are Five different position values:</a:t>
            </a:r>
          </a:p>
          <a:p>
            <a:pPr lvl="1"/>
            <a:r>
              <a:rPr lang="en-US" dirty="0">
                <a:latin typeface="Verdana" panose="020B0604030504040204" pitchFamily="34" charset="0"/>
                <a:ea typeface="Verdana" panose="020B0604030504040204" pitchFamily="34" charset="0"/>
              </a:rPr>
              <a:t>Static</a:t>
            </a:r>
          </a:p>
          <a:p>
            <a:pPr lvl="1"/>
            <a:r>
              <a:rPr lang="en-US" dirty="0">
                <a:latin typeface="Verdana" panose="020B0604030504040204" pitchFamily="34" charset="0"/>
                <a:ea typeface="Verdana" panose="020B0604030504040204" pitchFamily="34" charset="0"/>
              </a:rPr>
              <a:t>Relative</a:t>
            </a:r>
          </a:p>
          <a:p>
            <a:pPr lvl="1"/>
            <a:r>
              <a:rPr lang="en-US" dirty="0">
                <a:latin typeface="Verdana" panose="020B0604030504040204" pitchFamily="34" charset="0"/>
                <a:ea typeface="Verdana" panose="020B0604030504040204" pitchFamily="34" charset="0"/>
              </a:rPr>
              <a:t>Fixed</a:t>
            </a:r>
          </a:p>
          <a:p>
            <a:pPr lvl="1"/>
            <a:r>
              <a:rPr lang="en-US" dirty="0">
                <a:latin typeface="Verdana" panose="020B0604030504040204" pitchFamily="34" charset="0"/>
                <a:ea typeface="Verdana" panose="020B0604030504040204" pitchFamily="34" charset="0"/>
              </a:rPr>
              <a:t>Absolute</a:t>
            </a:r>
          </a:p>
          <a:p>
            <a:pPr marL="457200" lvl="1" indent="0">
              <a:buNone/>
            </a:pP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324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0BA9-622D-4839-898C-6E3418605EA1}"/>
              </a:ext>
            </a:extLst>
          </p:cNvPr>
          <p:cNvSpPr>
            <a:spLocks noGrp="1"/>
          </p:cNvSpPr>
          <p:nvPr>
            <p:ph type="title"/>
          </p:nvPr>
        </p:nvSpPr>
        <p:spPr/>
        <p:txBody>
          <a:bodyPr/>
          <a:lstStyle/>
          <a:p>
            <a:r>
              <a:rPr lang="en-US" dirty="0"/>
              <a:t>Static Position</a:t>
            </a:r>
          </a:p>
        </p:txBody>
      </p:sp>
      <p:sp>
        <p:nvSpPr>
          <p:cNvPr id="3" name="Content Placeholder 2">
            <a:extLst>
              <a:ext uri="{FF2B5EF4-FFF2-40B4-BE49-F238E27FC236}">
                <a16:creationId xmlns:a16="http://schemas.microsoft.com/office/drawing/2014/main" id="{5082566C-0483-4315-B8AD-32B9F373F1A7}"/>
              </a:ext>
            </a:extLst>
          </p:cNvPr>
          <p:cNvSpPr>
            <a:spLocks noGrp="1"/>
          </p:cNvSpPr>
          <p:nvPr>
            <p:ph idx="1"/>
          </p:nvPr>
        </p:nvSpPr>
        <p:spPr/>
        <p:txBody>
          <a:bodyPr/>
          <a:lstStyle/>
          <a:p>
            <a:pPr algn="l"/>
            <a:r>
              <a:rPr lang="en-GB" b="0" i="0" dirty="0">
                <a:solidFill>
                  <a:srgbClr val="000000"/>
                </a:solidFill>
                <a:effectLst/>
                <a:latin typeface="Verdana" panose="020B0604030504040204" pitchFamily="34" charset="0"/>
              </a:rPr>
              <a:t>HTML elements are positioned static by default.</a:t>
            </a:r>
          </a:p>
          <a:p>
            <a:pPr algn="l"/>
            <a:r>
              <a:rPr lang="en-GB" b="0" i="0" dirty="0">
                <a:solidFill>
                  <a:srgbClr val="000000"/>
                </a:solidFill>
                <a:effectLst/>
                <a:latin typeface="Verdana" panose="020B0604030504040204" pitchFamily="34" charset="0"/>
              </a:rPr>
              <a:t>Static positioned elements are not affected by the top, bottom, left, and right properties.</a:t>
            </a:r>
          </a:p>
          <a:p>
            <a:r>
              <a:rPr lang="en-US" b="0" i="0" dirty="0" err="1">
                <a:solidFill>
                  <a:srgbClr val="A52A2A"/>
                </a:solidFill>
                <a:effectLst/>
                <a:latin typeface="Consolas" panose="020B0609020204030204" pitchFamily="49" charset="0"/>
              </a:rPr>
              <a:t>div.static</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position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static</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border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3px solid #73AD21</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520699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0B2B-D499-4526-89D4-76B447078C31}"/>
              </a:ext>
            </a:extLst>
          </p:cNvPr>
          <p:cNvSpPr>
            <a:spLocks noGrp="1"/>
          </p:cNvSpPr>
          <p:nvPr>
            <p:ph type="title"/>
          </p:nvPr>
        </p:nvSpPr>
        <p:spPr/>
        <p:txBody>
          <a:bodyPr/>
          <a:lstStyle/>
          <a:p>
            <a:r>
              <a:rPr lang="en-US" dirty="0"/>
              <a:t>Relative Position</a:t>
            </a:r>
          </a:p>
        </p:txBody>
      </p:sp>
      <p:sp>
        <p:nvSpPr>
          <p:cNvPr id="3" name="Content Placeholder 2">
            <a:extLst>
              <a:ext uri="{FF2B5EF4-FFF2-40B4-BE49-F238E27FC236}">
                <a16:creationId xmlns:a16="http://schemas.microsoft.com/office/drawing/2014/main" id="{492A80D2-D6F0-4EBD-BCDC-C434FDAAF327}"/>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An element with </a:t>
            </a:r>
            <a:r>
              <a:rPr lang="en-US" b="0" i="0" dirty="0">
                <a:solidFill>
                  <a:srgbClr val="DC143C"/>
                </a:solidFill>
                <a:effectLst/>
                <a:latin typeface="Consolas" panose="020B0609020204030204" pitchFamily="49" charset="0"/>
              </a:rPr>
              <a:t>position: relative; </a:t>
            </a:r>
            <a:r>
              <a:rPr lang="en-GB" b="0" i="0" dirty="0">
                <a:solidFill>
                  <a:srgbClr val="000000"/>
                </a:solidFill>
                <a:effectLst/>
                <a:latin typeface="Verdana" panose="020B0604030504040204" pitchFamily="34" charset="0"/>
              </a:rPr>
              <a:t>is positioned relative to its normal position.</a:t>
            </a:r>
          </a:p>
          <a:p>
            <a:pPr algn="l"/>
            <a:r>
              <a:rPr lang="en-GB" b="0" i="0" dirty="0">
                <a:solidFill>
                  <a:srgbClr val="000000"/>
                </a:solidFill>
                <a:effectLst/>
                <a:latin typeface="Verdana" panose="020B0604030504040204" pitchFamily="34" charset="0"/>
              </a:rPr>
              <a:t>Setting the top, right, bottom, and left properties of a relatively-positioned element will cause it to be adjusted away from its normal position. Other content will not be adjusted to fit into any gap left by the element.</a:t>
            </a:r>
          </a:p>
          <a:p>
            <a:r>
              <a:rPr lang="en-US" b="0" i="0" dirty="0" err="1">
                <a:solidFill>
                  <a:srgbClr val="A52A2A"/>
                </a:solidFill>
                <a:effectLst/>
                <a:latin typeface="Consolas" panose="020B0609020204030204" pitchFamily="49" charset="0"/>
              </a:rPr>
              <a:t>div.relative</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position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relative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left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30px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border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3px solid #73AD21</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262659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2302-F0E0-4E86-B709-FAA17D9B759A}"/>
              </a:ext>
            </a:extLst>
          </p:cNvPr>
          <p:cNvSpPr>
            <a:spLocks noGrp="1"/>
          </p:cNvSpPr>
          <p:nvPr>
            <p:ph type="title"/>
          </p:nvPr>
        </p:nvSpPr>
        <p:spPr/>
        <p:txBody>
          <a:bodyPr/>
          <a:lstStyle/>
          <a:p>
            <a:r>
              <a:rPr lang="en-US" dirty="0"/>
              <a:t>Fixed Position</a:t>
            </a:r>
          </a:p>
        </p:txBody>
      </p:sp>
      <p:sp>
        <p:nvSpPr>
          <p:cNvPr id="3" name="Content Placeholder 2">
            <a:extLst>
              <a:ext uri="{FF2B5EF4-FFF2-40B4-BE49-F238E27FC236}">
                <a16:creationId xmlns:a16="http://schemas.microsoft.com/office/drawing/2014/main" id="{A181C2B3-1511-4E3F-BB60-BA79C0A00AB3}"/>
              </a:ext>
            </a:extLst>
          </p:cNvPr>
          <p:cNvSpPr>
            <a:spLocks noGrp="1"/>
          </p:cNvSpPr>
          <p:nvPr>
            <p:ph idx="1"/>
          </p:nvPr>
        </p:nvSpPr>
        <p:spPr>
          <a:xfrm>
            <a:off x="2589212" y="1905000"/>
            <a:ext cx="8915400" cy="4006222"/>
          </a:xfrm>
        </p:spPr>
        <p:txBody>
          <a:bodyPr>
            <a:normAutofit fontScale="92500" lnSpcReduction="10000"/>
          </a:bodyPr>
          <a:lstStyle/>
          <a:p>
            <a:pPr algn="l"/>
            <a:r>
              <a:rPr lang="en-US" b="0" i="0" dirty="0">
                <a:solidFill>
                  <a:srgbClr val="000000"/>
                </a:solidFill>
                <a:effectLst/>
                <a:latin typeface="Verdana" panose="020B0604030504040204" pitchFamily="34" charset="0"/>
              </a:rPr>
              <a:t>An element with </a:t>
            </a:r>
            <a:r>
              <a:rPr lang="en-US" b="0" i="0" dirty="0">
                <a:solidFill>
                  <a:srgbClr val="DC143C"/>
                </a:solidFill>
                <a:effectLst/>
                <a:latin typeface="Consolas" panose="020B0609020204030204" pitchFamily="49" charset="0"/>
              </a:rPr>
              <a:t>position: fixed; </a:t>
            </a:r>
            <a:r>
              <a:rPr lang="en-GB" b="0" i="0" dirty="0">
                <a:solidFill>
                  <a:srgbClr val="000000"/>
                </a:solidFill>
                <a:effectLst/>
                <a:latin typeface="Verdana" panose="020B0604030504040204" pitchFamily="34" charset="0"/>
              </a:rPr>
              <a:t>is positioned relative to the viewport, which means it always stays in the same place even if the page is scrolled. The top, right, bottom, and left properties are used to position the element.</a:t>
            </a:r>
          </a:p>
          <a:p>
            <a:pPr algn="l"/>
            <a:r>
              <a:rPr lang="en-GB" b="0" i="0" dirty="0">
                <a:solidFill>
                  <a:srgbClr val="000000"/>
                </a:solidFill>
                <a:effectLst/>
                <a:latin typeface="Verdana" panose="020B0604030504040204" pitchFamily="34" charset="0"/>
              </a:rPr>
              <a:t>A fixed element does not leave a gap in the page where it would normally have been located.</a:t>
            </a:r>
          </a:p>
          <a:p>
            <a:pPr algn="l"/>
            <a:r>
              <a:rPr lang="en-GB" b="0" i="0" dirty="0">
                <a:solidFill>
                  <a:srgbClr val="000000"/>
                </a:solidFill>
                <a:effectLst/>
                <a:latin typeface="Verdana" panose="020B0604030504040204" pitchFamily="34" charset="0"/>
              </a:rPr>
              <a:t>Notice the fixed element in the lower-right corner of the page. Here is the CSS that is used:</a:t>
            </a:r>
          </a:p>
          <a:p>
            <a:r>
              <a:rPr lang="en-GB" b="0" i="0" dirty="0" err="1">
                <a:solidFill>
                  <a:srgbClr val="A52A2A"/>
                </a:solidFill>
                <a:effectLst/>
                <a:latin typeface="Consolas" panose="020B0609020204030204" pitchFamily="49" charset="0"/>
              </a:rPr>
              <a:t>div.fixed</a:t>
            </a:r>
            <a:r>
              <a:rPr lang="en-GB" b="0" i="0" dirty="0">
                <a:solidFill>
                  <a:srgbClr val="A52A2A"/>
                </a:solidFill>
                <a:effectLst/>
                <a:latin typeface="Consolas" panose="020B0609020204030204" pitchFamily="49" charset="0"/>
              </a:rPr>
              <a:t> </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position</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fixed</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bottom</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0</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right</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0</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width</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300px</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border</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3px solid #73AD21</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40444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2F9C-D17A-430A-9EB5-431574F4E8FA}"/>
              </a:ext>
            </a:extLst>
          </p:cNvPr>
          <p:cNvSpPr>
            <a:spLocks noGrp="1"/>
          </p:cNvSpPr>
          <p:nvPr>
            <p:ph type="title"/>
          </p:nvPr>
        </p:nvSpPr>
        <p:spPr>
          <a:xfrm>
            <a:off x="2592925" y="306333"/>
            <a:ext cx="8911687" cy="1280890"/>
          </a:xfrm>
        </p:spPr>
        <p:txBody>
          <a:bodyPr/>
          <a:lstStyle/>
          <a:p>
            <a:r>
              <a:rPr lang="en-US" dirty="0"/>
              <a:t>Absolute position </a:t>
            </a:r>
          </a:p>
        </p:txBody>
      </p:sp>
      <p:sp>
        <p:nvSpPr>
          <p:cNvPr id="3" name="Content Placeholder 2">
            <a:extLst>
              <a:ext uri="{FF2B5EF4-FFF2-40B4-BE49-F238E27FC236}">
                <a16:creationId xmlns:a16="http://schemas.microsoft.com/office/drawing/2014/main" id="{DBED974B-F851-4B28-A1F8-94BEEBD2C952}"/>
              </a:ext>
            </a:extLst>
          </p:cNvPr>
          <p:cNvSpPr>
            <a:spLocks noGrp="1"/>
          </p:cNvSpPr>
          <p:nvPr>
            <p:ph idx="1"/>
          </p:nvPr>
        </p:nvSpPr>
        <p:spPr>
          <a:xfrm>
            <a:off x="2589212" y="1417320"/>
            <a:ext cx="8915400" cy="5134348"/>
          </a:xfrm>
        </p:spPr>
        <p:txBody>
          <a:bodyPr>
            <a:normAutofit fontScale="92500" lnSpcReduction="10000"/>
          </a:bodyPr>
          <a:lstStyle/>
          <a:p>
            <a:pPr algn="l"/>
            <a:r>
              <a:rPr lang="en-US" b="0" i="0" dirty="0">
                <a:solidFill>
                  <a:srgbClr val="000000"/>
                </a:solidFill>
                <a:effectLst/>
                <a:latin typeface="Verdana" panose="020B0604030504040204" pitchFamily="34" charset="0"/>
              </a:rPr>
              <a:t>An element with </a:t>
            </a:r>
            <a:r>
              <a:rPr lang="en-US" b="0" i="0" dirty="0">
                <a:solidFill>
                  <a:srgbClr val="DC143C"/>
                </a:solidFill>
                <a:effectLst/>
                <a:latin typeface="Consolas" panose="020B0609020204030204" pitchFamily="49" charset="0"/>
              </a:rPr>
              <a:t>position: absolute; </a:t>
            </a:r>
            <a:r>
              <a:rPr lang="en-GB" b="0" i="0" dirty="0">
                <a:solidFill>
                  <a:srgbClr val="000000"/>
                </a:solidFill>
                <a:effectLst/>
                <a:latin typeface="Verdana" panose="020B0604030504040204" pitchFamily="34" charset="0"/>
              </a:rPr>
              <a:t>is positioned relative to the nearest positioned ancestor (instead of positioned relative to the viewport, like fixed).</a:t>
            </a:r>
          </a:p>
          <a:p>
            <a:pPr algn="l"/>
            <a:r>
              <a:rPr lang="en-GB" b="0" i="0" dirty="0">
                <a:solidFill>
                  <a:srgbClr val="000000"/>
                </a:solidFill>
                <a:effectLst/>
                <a:latin typeface="Verdana" panose="020B0604030504040204" pitchFamily="34" charset="0"/>
              </a:rPr>
              <a:t>However; if an absolute positioned element has no positioned ancestors, it uses the document body, and moves along with page scrolling.</a:t>
            </a:r>
          </a:p>
          <a:p>
            <a:r>
              <a:rPr lang="en-US" b="0" i="0" dirty="0" err="1">
                <a:solidFill>
                  <a:srgbClr val="A52A2A"/>
                </a:solidFill>
                <a:effectLst/>
                <a:latin typeface="Consolas" panose="020B0609020204030204" pitchFamily="49" charset="0"/>
              </a:rPr>
              <a:t>div.relative</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position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relative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400px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200px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border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3px solid #73AD21</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br>
              <a:rPr lang="en-US" dirty="0"/>
            </a:br>
            <a:r>
              <a:rPr lang="en-US" b="0" i="0" dirty="0" err="1">
                <a:solidFill>
                  <a:srgbClr val="A52A2A"/>
                </a:solidFill>
                <a:effectLst/>
                <a:latin typeface="Consolas" panose="020B0609020204030204" pitchFamily="49" charset="0"/>
              </a:rPr>
              <a:t>div.absolute</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position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absolute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top</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80px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right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200px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border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3px solid #73AD21</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328015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49F0-F998-492F-BF85-80E7B5E2F66E}"/>
              </a:ext>
            </a:extLst>
          </p:cNvPr>
          <p:cNvSpPr>
            <a:spLocks noGrp="1"/>
          </p:cNvSpPr>
          <p:nvPr>
            <p:ph type="title"/>
          </p:nvPr>
        </p:nvSpPr>
        <p:spPr/>
        <p:txBody>
          <a:bodyPr/>
          <a:lstStyle/>
          <a:p>
            <a:r>
              <a:rPr lang="en-US" dirty="0"/>
              <a:t>Z-index</a:t>
            </a:r>
          </a:p>
        </p:txBody>
      </p:sp>
      <p:sp>
        <p:nvSpPr>
          <p:cNvPr id="3" name="Content Placeholder 2">
            <a:extLst>
              <a:ext uri="{FF2B5EF4-FFF2-40B4-BE49-F238E27FC236}">
                <a16:creationId xmlns:a16="http://schemas.microsoft.com/office/drawing/2014/main" id="{880141FC-4FB4-4E37-BDF4-B0F71FAA51E6}"/>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The </a:t>
            </a:r>
            <a:r>
              <a:rPr lang="en-US" b="0" i="0" dirty="0">
                <a:solidFill>
                  <a:srgbClr val="DC143C"/>
                </a:solidFill>
                <a:effectLst/>
                <a:latin typeface="Consolas" panose="020B0609020204030204" pitchFamily="49" charset="0"/>
              </a:rPr>
              <a:t>z-index </a:t>
            </a:r>
            <a:r>
              <a:rPr lang="en-GB" b="0" i="0" dirty="0">
                <a:solidFill>
                  <a:srgbClr val="000000"/>
                </a:solidFill>
                <a:effectLst/>
                <a:latin typeface="Verdana" panose="020B0604030504040204" pitchFamily="34" charset="0"/>
              </a:rPr>
              <a:t>property specifies the stack order of an element.</a:t>
            </a:r>
          </a:p>
          <a:p>
            <a:pPr algn="l"/>
            <a:r>
              <a:rPr lang="en-GB" b="0" i="0" dirty="0">
                <a:solidFill>
                  <a:srgbClr val="000000"/>
                </a:solidFill>
                <a:effectLst/>
                <a:latin typeface="Verdana" panose="020B0604030504040204" pitchFamily="34" charset="0"/>
              </a:rPr>
              <a:t>An element with greater stack order is always in front of an element with a lower stack order.</a:t>
            </a:r>
          </a:p>
          <a:p>
            <a:r>
              <a:rPr lang="en-GB" dirty="0">
                <a:solidFill>
                  <a:srgbClr val="A52A2A"/>
                </a:solidFill>
                <a:latin typeface="Consolas" panose="020B0609020204030204" pitchFamily="49" charset="0"/>
              </a:rPr>
              <a:t>div</a:t>
            </a:r>
            <a:r>
              <a:rPr lang="en-GB" b="0" i="0" dirty="0">
                <a:solidFill>
                  <a:srgbClr val="A52A2A"/>
                </a:solidFill>
                <a:effectLst/>
                <a:latin typeface="Consolas" panose="020B0609020204030204" pitchFamily="49" charset="0"/>
              </a:rPr>
              <a:t> </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position</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absolute</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z-index</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-1</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103321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6C63-38EB-4A61-8623-9047EBDE9741}"/>
              </a:ext>
            </a:extLst>
          </p:cNvPr>
          <p:cNvSpPr>
            <a:spLocks noGrp="1"/>
          </p:cNvSpPr>
          <p:nvPr>
            <p:ph type="title"/>
          </p:nvPr>
        </p:nvSpPr>
        <p:spPr/>
        <p:txBody>
          <a:bodyPr/>
          <a:lstStyle/>
          <a:p>
            <a:r>
              <a:rPr lang="en-US" dirty="0"/>
              <a:t>CSS variables</a:t>
            </a:r>
          </a:p>
        </p:txBody>
      </p:sp>
      <p:sp>
        <p:nvSpPr>
          <p:cNvPr id="3" name="Content Placeholder 2">
            <a:extLst>
              <a:ext uri="{FF2B5EF4-FFF2-40B4-BE49-F238E27FC236}">
                <a16:creationId xmlns:a16="http://schemas.microsoft.com/office/drawing/2014/main" id="{2BF12DC3-4BCB-45FE-94A7-CA936E8EB258}"/>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The </a:t>
            </a:r>
            <a:r>
              <a:rPr lang="en-US" b="0" i="0" dirty="0">
                <a:solidFill>
                  <a:srgbClr val="DC143C"/>
                </a:solidFill>
                <a:effectLst/>
                <a:latin typeface="Consolas" panose="020B0609020204030204" pitchFamily="49" charset="0"/>
              </a:rPr>
              <a:t>var() </a:t>
            </a:r>
            <a:r>
              <a:rPr lang="en-GB" b="0" i="0" dirty="0">
                <a:solidFill>
                  <a:srgbClr val="000000"/>
                </a:solidFill>
                <a:effectLst/>
                <a:latin typeface="Verdana" panose="020B0604030504040204" pitchFamily="34" charset="0"/>
              </a:rPr>
              <a:t>function is used to insert the value of a CSS variable.</a:t>
            </a:r>
          </a:p>
          <a:p>
            <a:r>
              <a:rPr lang="en-GB" b="0" i="0" dirty="0">
                <a:solidFill>
                  <a:srgbClr val="000000"/>
                </a:solidFill>
                <a:effectLst/>
                <a:latin typeface="Verdana" panose="020B0604030504040204" pitchFamily="34" charset="0"/>
              </a:rPr>
              <a:t>A good way to use CSS variables is when it comes to the </a:t>
            </a:r>
            <a:r>
              <a:rPr lang="en-GB" b="0" i="0" dirty="0" err="1">
                <a:solidFill>
                  <a:srgbClr val="000000"/>
                </a:solidFill>
                <a:effectLst/>
                <a:latin typeface="Verdana" panose="020B0604030504040204" pitchFamily="34" charset="0"/>
              </a:rPr>
              <a:t>colors</a:t>
            </a:r>
            <a:r>
              <a:rPr lang="en-GB" b="0" i="0" dirty="0">
                <a:solidFill>
                  <a:srgbClr val="000000"/>
                </a:solidFill>
                <a:effectLst/>
                <a:latin typeface="Verdana" panose="020B0604030504040204" pitchFamily="34" charset="0"/>
              </a:rPr>
              <a:t> of your design. Instead of copy and paste the same </a:t>
            </a:r>
            <a:r>
              <a:rPr lang="en-GB" b="0" i="0" dirty="0" err="1">
                <a:solidFill>
                  <a:srgbClr val="000000"/>
                </a:solidFill>
                <a:effectLst/>
                <a:latin typeface="Verdana" panose="020B0604030504040204" pitchFamily="34" charset="0"/>
              </a:rPr>
              <a:t>colors</a:t>
            </a:r>
            <a:r>
              <a:rPr lang="en-GB" b="0" i="0" dirty="0">
                <a:solidFill>
                  <a:srgbClr val="000000"/>
                </a:solidFill>
                <a:effectLst/>
                <a:latin typeface="Verdana" panose="020B0604030504040204" pitchFamily="34" charset="0"/>
              </a:rPr>
              <a:t> over and over again, you can place them in variables.</a:t>
            </a:r>
            <a:endParaRPr lang="en-GB" dirty="0">
              <a:solidFill>
                <a:srgbClr val="000000"/>
              </a:solidFill>
              <a:latin typeface="Verdana" panose="020B0604030504040204" pitchFamily="34" charset="0"/>
            </a:endParaRPr>
          </a:p>
          <a:p>
            <a:r>
              <a:rPr lang="en-GB" b="0" i="0" dirty="0">
                <a:solidFill>
                  <a:srgbClr val="A52A2A"/>
                </a:solidFill>
                <a:effectLst/>
                <a:latin typeface="Consolas" panose="020B0609020204030204" pitchFamily="49" charset="0"/>
              </a:rPr>
              <a:t>:root </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--blue</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#1e90ff</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--white</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#ffffff</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000000"/>
                </a:solidFill>
                <a:effectLst/>
                <a:latin typeface="Consolas" panose="020B0609020204030204" pitchFamily="49" charset="0"/>
              </a:rPr>
              <a:t>}</a:t>
            </a:r>
            <a:br>
              <a:rPr lang="en-GB" dirty="0"/>
            </a:br>
            <a:endParaRPr lang="en-GB" dirty="0">
              <a:solidFill>
                <a:srgbClr val="000000"/>
              </a:solidFill>
              <a:latin typeface="Verdana" panose="020B0604030504040204" pitchFamily="34" charset="0"/>
            </a:endParaRPr>
          </a:p>
          <a:p>
            <a:r>
              <a:rPr lang="en-US" b="0" i="0" dirty="0">
                <a:solidFill>
                  <a:srgbClr val="A52A2A"/>
                </a:solidFill>
                <a:effectLst/>
                <a:latin typeface="Consolas" panose="020B0609020204030204" pitchFamily="49" charset="0"/>
              </a:rPr>
              <a:t>body </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var(--blue)</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 </a:t>
            </a:r>
            <a:endParaRPr lang="en-US" dirty="0"/>
          </a:p>
        </p:txBody>
      </p:sp>
    </p:spTree>
    <p:extLst>
      <p:ext uri="{BB962C8B-B14F-4D97-AF65-F5344CB8AC3E}">
        <p14:creationId xmlns:p14="http://schemas.microsoft.com/office/powerpoint/2010/main" val="392685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79</TotalTime>
  <Words>879</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Consolas</vt:lpstr>
      <vt:lpstr>Verdana</vt:lpstr>
      <vt:lpstr>Wingdings 3</vt:lpstr>
      <vt:lpstr>Wisp</vt:lpstr>
      <vt:lpstr>Media Queries</vt:lpstr>
      <vt:lpstr>Media Query</vt:lpstr>
      <vt:lpstr>Position</vt:lpstr>
      <vt:lpstr>Static Position</vt:lpstr>
      <vt:lpstr>Relative Position</vt:lpstr>
      <vt:lpstr>Fixed Position</vt:lpstr>
      <vt:lpstr>Absolute position </vt:lpstr>
      <vt:lpstr>Z-index</vt:lpstr>
      <vt:lpstr>CSS variables</vt:lpstr>
      <vt:lpstr>Flexbox</vt:lpstr>
      <vt:lpstr>Flexbox</vt:lpstr>
      <vt:lpstr>Flexbox</vt:lpstr>
      <vt:lpstr>Order</vt:lpstr>
      <vt:lpstr>Shadow effect</vt:lpstr>
      <vt:lpstr>Link icon button</vt:lpstr>
      <vt:lpstr>Responsive column</vt:lpstr>
      <vt:lpstr>Transform</vt:lpstr>
      <vt:lpstr>Bootstrap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Imrul Kayes</dc:creator>
  <cp:lastModifiedBy>MD. Imrul Kayes</cp:lastModifiedBy>
  <cp:revision>19</cp:revision>
  <dcterms:created xsi:type="dcterms:W3CDTF">2021-04-29T07:53:05Z</dcterms:created>
  <dcterms:modified xsi:type="dcterms:W3CDTF">2021-05-02T18:24:23Z</dcterms:modified>
</cp:coreProperties>
</file>