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5D9A-3BD4-4638-926D-6AE742F14862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8BD3-48F9-4211-ADF5-9790BD2E8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background-image.asp" TargetMode="External"/><Relationship Id="rId2" Type="http://schemas.openxmlformats.org/officeDocument/2006/relationships/hyperlink" Target="https://www.w3schools.com/cssref/pr_background-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ackground-attachment.asp" TargetMode="External"/><Relationship Id="rId5" Type="http://schemas.openxmlformats.org/officeDocument/2006/relationships/hyperlink" Target="https://www.w3schools.com/cssref/pr_background-repeat.asp" TargetMode="External"/><Relationship Id="rId4" Type="http://schemas.openxmlformats.org/officeDocument/2006/relationships/hyperlink" Target="https://www.w3schools.com/cssref/pr_background-position.as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 Property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some background property:</a:t>
            </a:r>
            <a:endParaRPr lang="en-US" dirty="0"/>
          </a:p>
          <a:p>
            <a:r>
              <a:rPr lang="en-US" dirty="0">
                <a:hlinkClick r:id="rId2"/>
              </a:rPr>
              <a:t>background-color</a:t>
            </a:r>
            <a:endParaRPr lang="en-US" dirty="0"/>
          </a:p>
          <a:p>
            <a:r>
              <a:rPr lang="en-US" dirty="0">
                <a:hlinkClick r:id="rId3"/>
              </a:rPr>
              <a:t>background-image</a:t>
            </a:r>
            <a:endParaRPr lang="en-US" dirty="0"/>
          </a:p>
          <a:p>
            <a:r>
              <a:rPr lang="en-US" dirty="0">
                <a:hlinkClick r:id="rId4"/>
              </a:rPr>
              <a:t>background-position</a:t>
            </a:r>
            <a:endParaRPr lang="en-US" dirty="0"/>
          </a:p>
          <a:p>
            <a:r>
              <a:rPr lang="en-US" dirty="0" smtClean="0">
                <a:hlinkClick r:id="rId5"/>
              </a:rPr>
              <a:t>background-repeat</a:t>
            </a:r>
            <a:endParaRPr lang="en-US" dirty="0"/>
          </a:p>
          <a:p>
            <a:r>
              <a:rPr lang="en-US" dirty="0" smtClean="0">
                <a:hlinkClick r:id="rId6"/>
              </a:rPr>
              <a:t>background-attachment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CSS 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524000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 </a:t>
            </a:r>
            <a:r>
              <a:rPr lang="en-US" sz="2400" dirty="0" smtClean="0"/>
              <a:t>Styling </a:t>
            </a:r>
            <a:r>
              <a:rPr lang="en-US" sz="2400" dirty="0" smtClean="0"/>
              <a:t>Input Fields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Padded </a:t>
            </a:r>
            <a:r>
              <a:rPr lang="en-US" sz="2400" dirty="0" smtClean="0"/>
              <a:t>Inputs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Bordered </a:t>
            </a:r>
            <a:r>
              <a:rPr lang="en-US" sz="2400" dirty="0" smtClean="0"/>
              <a:t>Inputs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Colored </a:t>
            </a:r>
            <a:r>
              <a:rPr lang="en-US" sz="2400" dirty="0" smtClean="0"/>
              <a:t>Inputs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Focused </a:t>
            </a:r>
            <a:r>
              <a:rPr lang="en-US" sz="2400" dirty="0" smtClean="0"/>
              <a:t>Inputs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Input </a:t>
            </a:r>
            <a:r>
              <a:rPr lang="en-US" sz="2400" dirty="0" smtClean="0"/>
              <a:t>with icon/image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Animated </a:t>
            </a:r>
            <a:r>
              <a:rPr lang="en-US" sz="2400" dirty="0" smtClean="0"/>
              <a:t>Search Input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Styling </a:t>
            </a:r>
            <a:r>
              <a:rPr lang="en-US" sz="2400" dirty="0" err="1" smtClean="0"/>
              <a:t>Textareas</a:t>
            </a:r>
            <a:endParaRPr lang="en-US" sz="2400" dirty="0" smtClean="0"/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Styling </a:t>
            </a:r>
            <a:r>
              <a:rPr lang="en-US" sz="2400" dirty="0" smtClean="0"/>
              <a:t>Select Menus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 </a:t>
            </a:r>
            <a:r>
              <a:rPr lang="en-US" sz="2400" dirty="0" smtClean="0">
                <a:latin typeface="Times New Roman"/>
                <a:cs typeface="Times New Roman"/>
                <a:sym typeface="Wingdings 3"/>
              </a:rPr>
              <a:t> </a:t>
            </a:r>
            <a:r>
              <a:rPr lang="en-US" sz="2400" dirty="0" smtClean="0"/>
              <a:t>Styling </a:t>
            </a:r>
            <a:r>
              <a:rPr lang="en-US" sz="2400" dirty="0" smtClean="0"/>
              <a:t>Input Buttons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990600"/>
            <a:ext cx="812596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391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CSS list-style Property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 list-style property is a shorthand for the following properties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</a:t>
            </a:r>
            <a:r>
              <a:rPr lang="en-US" sz="2400" dirty="0" smtClean="0"/>
              <a:t>ist-style-type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List-style-position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List-style-image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4572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CSS Navigation Bar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428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Demo: Navigation Bars</a:t>
            </a:r>
            <a:endParaRPr lang="en-US" sz="3200" dirty="0"/>
          </a:p>
        </p:txBody>
      </p:sp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8039701" cy="28290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315200" cy="3462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cs typeface="Times New Roman" pitchFamily="18" charset="0"/>
              </a:rPr>
              <a:t>Block-level Elements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838200"/>
            <a:ext cx="7543800" cy="1905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5100" dirty="0" smtClean="0">
                <a:solidFill>
                  <a:schemeClr val="tx1"/>
                </a:solidFill>
                <a:cs typeface="Times New Roman" pitchFamily="18" charset="0"/>
                <a:sym typeface="Wingdings 3"/>
              </a:rPr>
              <a:t></a:t>
            </a:r>
            <a:r>
              <a:rPr lang="en-US" sz="51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5100" dirty="0">
                <a:solidFill>
                  <a:schemeClr val="tx1"/>
                </a:solidFill>
                <a:cs typeface="Times New Roman" pitchFamily="18" charset="0"/>
              </a:rPr>
              <a:t>block-level element always starts on a new line.</a:t>
            </a:r>
          </a:p>
          <a:p>
            <a:pPr algn="just"/>
            <a:r>
              <a:rPr lang="en-US" sz="5100" dirty="0" smtClean="0">
                <a:solidFill>
                  <a:schemeClr val="tx1"/>
                </a:solidFill>
                <a:cs typeface="Times New Roman" pitchFamily="18" charset="0"/>
                <a:sym typeface="Wingdings 3"/>
              </a:rPr>
              <a:t></a:t>
            </a:r>
            <a:r>
              <a:rPr lang="en-US" sz="51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5100" dirty="0">
                <a:solidFill>
                  <a:schemeClr val="tx1"/>
                </a:solidFill>
                <a:cs typeface="Times New Roman" pitchFamily="18" charset="0"/>
              </a:rPr>
              <a:t>block-level element always takes up the full width available (stretches out to the left and right as far as it can).</a:t>
            </a:r>
          </a:p>
          <a:p>
            <a:pPr algn="just"/>
            <a:r>
              <a:rPr lang="en-US" sz="5100" dirty="0" smtClean="0">
                <a:solidFill>
                  <a:schemeClr val="tx1"/>
                </a:solidFill>
                <a:cs typeface="Times New Roman" pitchFamily="18" charset="0"/>
                <a:sym typeface="Wingdings 3"/>
              </a:rPr>
              <a:t></a:t>
            </a:r>
            <a:r>
              <a:rPr lang="en-US" sz="51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5100" dirty="0">
                <a:solidFill>
                  <a:schemeClr val="tx1"/>
                </a:solidFill>
                <a:cs typeface="Times New Roman" pitchFamily="18" charset="0"/>
              </a:rPr>
              <a:t>block level element has a top and a bottom margin, whereas an inline element does not.</a:t>
            </a:r>
          </a:p>
          <a:p>
            <a:endParaRPr lang="en-US" dirty="0"/>
          </a:p>
        </p:txBody>
      </p:sp>
      <p:pic>
        <p:nvPicPr>
          <p:cNvPr id="5" name="Picture 4" descr="blockEl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145012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600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An inline element does not start on a new line.</a:t>
            </a:r>
          </a:p>
          <a:p>
            <a:pPr algn="just"/>
            <a:r>
              <a:rPr lang="en-US" dirty="0"/>
              <a:t>An inline element only takes up as much width as necessary.</a:t>
            </a:r>
          </a:p>
        </p:txBody>
      </p:sp>
      <p:pic>
        <p:nvPicPr>
          <p:cNvPr id="4" name="Picture 3" descr="InlineEl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2" y="2895600"/>
            <a:ext cx="7963438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 to 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400054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685800"/>
            <a:ext cx="809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Convert Block element to inline element &amp; Inline element to Block element :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u="sng" dirty="0" smtClean="0"/>
              <a:t>Box Sizing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CSS </a:t>
            </a:r>
            <a:r>
              <a:rPr lang="en-US" sz="2000" dirty="0" smtClean="0"/>
              <a:t>box-sizing</a:t>
            </a:r>
            <a:r>
              <a:rPr lang="en-US" sz="2000" dirty="0"/>
              <a:t> property allows us to include the padding and border in an element's total width and height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Without box-sizing:</a:t>
            </a:r>
            <a:endParaRPr lang="en-US" sz="2400" b="1" dirty="0"/>
          </a:p>
        </p:txBody>
      </p:sp>
      <p:pic>
        <p:nvPicPr>
          <p:cNvPr id="6" name="Picture 5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7420511" cy="3977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14400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box-sizing:</a:t>
            </a:r>
          </a:p>
          <a:p>
            <a:endParaRPr lang="en-US" dirty="0"/>
          </a:p>
        </p:txBody>
      </p:sp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1981200"/>
            <a:ext cx="7725854" cy="4239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Overflow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46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 overflow property specifies whether to clip the content or to add scrollbars when the content of an element is too big to fit in the specified area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 overflow property has the following values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 smtClean="0">
                <a:latin typeface="Vladimir Script"/>
              </a:rPr>
              <a:t>•</a:t>
            </a:r>
            <a:r>
              <a:rPr lang="en-US" sz="2000" dirty="0" smtClean="0"/>
              <a:t>visible</a:t>
            </a:r>
            <a:r>
              <a:rPr lang="en-US" sz="2000" dirty="0"/>
              <a:t> - Default. The overflow is not clipped. The content renders outside the element's box</a:t>
            </a:r>
          </a:p>
          <a:p>
            <a:r>
              <a:rPr lang="en-US" sz="2000" dirty="0" smtClean="0">
                <a:latin typeface="Vladimir Script"/>
              </a:rPr>
              <a:t>•</a:t>
            </a:r>
            <a:r>
              <a:rPr lang="en-US" sz="2000" dirty="0" smtClean="0"/>
              <a:t>hidden</a:t>
            </a:r>
            <a:r>
              <a:rPr lang="en-US" sz="2000" dirty="0"/>
              <a:t> - The overflow is clipped, and the rest of the content will be invisible</a:t>
            </a:r>
          </a:p>
          <a:p>
            <a:r>
              <a:rPr lang="en-US" sz="2000" dirty="0" smtClean="0">
                <a:latin typeface="Vladimir Script"/>
              </a:rPr>
              <a:t>•</a:t>
            </a:r>
            <a:r>
              <a:rPr lang="en-US" sz="2000" dirty="0" smtClean="0"/>
              <a:t>scroll</a:t>
            </a:r>
            <a:r>
              <a:rPr lang="en-US" sz="2000" dirty="0"/>
              <a:t> - The overflow is clipped, and a scrollbar is added to see the rest of the content</a:t>
            </a:r>
          </a:p>
          <a:p>
            <a:r>
              <a:rPr lang="en-US" sz="2000" dirty="0" smtClean="0">
                <a:latin typeface="Vladimir Script"/>
              </a:rPr>
              <a:t>•</a:t>
            </a:r>
            <a:r>
              <a:rPr lang="en-US" sz="2000" dirty="0" smtClean="0"/>
              <a:t>auto</a:t>
            </a:r>
            <a:r>
              <a:rPr lang="en-US" sz="2000" dirty="0"/>
              <a:t> - Similar to scroll, but it adds scrollbars only when </a:t>
            </a:r>
            <a:r>
              <a:rPr lang="en-US" sz="2000" dirty="0" smtClean="0"/>
              <a:t>necessary</a:t>
            </a:r>
          </a:p>
          <a:p>
            <a:endParaRPr lang="en-US" sz="2000" dirty="0"/>
          </a:p>
          <a:p>
            <a:r>
              <a:rPr lang="en-US" sz="2000" b="1" dirty="0"/>
              <a:t>Note:</a:t>
            </a:r>
            <a:r>
              <a:rPr lang="en-US" sz="2000" dirty="0"/>
              <a:t> The </a:t>
            </a:r>
            <a:r>
              <a:rPr lang="en-US" sz="2000" dirty="0" smtClean="0"/>
              <a:t>overflow</a:t>
            </a:r>
            <a:r>
              <a:rPr lang="en-US" sz="2000" dirty="0"/>
              <a:t> property only works for block elements with a specified height.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CSS Tables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38195" y="1219200"/>
            <a:ext cx="784859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ladimir Script"/>
                <a:sym typeface="Wingdings 3"/>
              </a:rPr>
              <a:t></a:t>
            </a:r>
            <a:r>
              <a:rPr lang="en-US" sz="2000" dirty="0" smtClean="0"/>
              <a:t>Table Borders</a:t>
            </a:r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smtClean="0"/>
              <a:t>Width </a:t>
            </a:r>
            <a:r>
              <a:rPr lang="en-US" sz="2000" dirty="0" smtClean="0"/>
              <a:t>Table</a:t>
            </a:r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smtClean="0"/>
              <a:t>Collapse </a:t>
            </a:r>
            <a:r>
              <a:rPr lang="en-US" sz="2000" dirty="0" smtClean="0"/>
              <a:t>Table Borders</a:t>
            </a:r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smtClean="0"/>
              <a:t>CSS</a:t>
            </a:r>
            <a:r>
              <a:rPr lang="en-US" sz="2000" dirty="0" smtClean="0"/>
              <a:t> Table Size</a:t>
            </a:r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smtClean="0"/>
              <a:t>CSS</a:t>
            </a:r>
            <a:r>
              <a:rPr lang="en-US" sz="2000" dirty="0" smtClean="0"/>
              <a:t> Table Alignment</a:t>
            </a:r>
          </a:p>
          <a:p>
            <a:r>
              <a:rPr lang="en-US" sz="2000" dirty="0" smtClean="0"/>
              <a:t>       </a:t>
            </a:r>
            <a:r>
              <a:rPr lang="en-US" sz="2000" dirty="0" smtClean="0">
                <a:latin typeface="Times New Roman"/>
                <a:cs typeface="Times New Roman"/>
              </a:rPr>
              <a:t>■</a:t>
            </a:r>
            <a:r>
              <a:rPr lang="en-US" sz="2000" b="1" dirty="0" smtClean="0"/>
              <a:t>Horizontal </a:t>
            </a:r>
            <a:r>
              <a:rPr lang="en-US" sz="2000" b="1" dirty="0" smtClean="0"/>
              <a:t>Alignment: </a:t>
            </a:r>
            <a:r>
              <a:rPr lang="en-US" sz="2000" dirty="0" smtClean="0"/>
              <a:t>The</a:t>
            </a:r>
            <a:r>
              <a:rPr lang="en-US" sz="2000" dirty="0" smtClean="0"/>
              <a:t> text-align property sets the horizontal alignment </a:t>
            </a:r>
            <a:r>
              <a:rPr lang="en-US" sz="2000" dirty="0" smtClean="0"/>
              <a:t>     (</a:t>
            </a:r>
            <a:r>
              <a:rPr lang="en-US" sz="2000" dirty="0" smtClean="0"/>
              <a:t>like left, right, or center) of the content in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or &lt;td</a:t>
            </a:r>
            <a:r>
              <a:rPr lang="en-US" sz="2000" dirty="0" smtClean="0"/>
              <a:t>&gt;.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latin typeface="Times New Roman"/>
                <a:cs typeface="Times New Roman"/>
              </a:rPr>
              <a:t>■</a:t>
            </a:r>
            <a:r>
              <a:rPr lang="en-US" sz="2000" b="1" dirty="0" smtClean="0"/>
              <a:t>Vertical </a:t>
            </a:r>
            <a:r>
              <a:rPr lang="en-US" sz="2000" b="1" dirty="0" smtClean="0"/>
              <a:t>Alignment: </a:t>
            </a:r>
            <a:r>
              <a:rPr lang="en-US" sz="2000" dirty="0" smtClean="0"/>
              <a:t>The</a:t>
            </a:r>
            <a:r>
              <a:rPr lang="en-US" sz="2000" dirty="0" smtClean="0"/>
              <a:t> vertical-align property sets the vertical alignment (like top, bottom, or middle) of the content in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or &lt;td</a:t>
            </a:r>
            <a:r>
              <a:rPr lang="en-US" sz="2000" dirty="0" smtClean="0"/>
              <a:t>&gt;.</a:t>
            </a:r>
          </a:p>
          <a:p>
            <a:endParaRPr lang="en-US" sz="2000" dirty="0" smtClean="0"/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smtClean="0"/>
              <a:t>Table </a:t>
            </a:r>
            <a:r>
              <a:rPr lang="en-US" sz="2000" dirty="0" smtClean="0"/>
              <a:t>Padding</a:t>
            </a:r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err="1" smtClean="0"/>
              <a:t>Hoverable</a:t>
            </a:r>
            <a:r>
              <a:rPr lang="en-US" sz="2000" dirty="0" smtClean="0"/>
              <a:t> </a:t>
            </a:r>
            <a:r>
              <a:rPr lang="en-US" sz="2000" dirty="0" smtClean="0"/>
              <a:t>Table</a:t>
            </a:r>
          </a:p>
          <a:p>
            <a:r>
              <a:rPr lang="en-US" sz="2000" dirty="0" smtClean="0">
                <a:sym typeface="Wingdings 3"/>
              </a:rPr>
              <a:t></a:t>
            </a:r>
            <a:r>
              <a:rPr lang="en-US" sz="2000" dirty="0" smtClean="0"/>
              <a:t>Table </a:t>
            </a:r>
            <a:r>
              <a:rPr lang="en-US" sz="2000" dirty="0" smtClean="0"/>
              <a:t>Color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991600" cy="419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174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Background Property</vt:lpstr>
      <vt:lpstr>Block-level Elements </vt:lpstr>
      <vt:lpstr>Inline Elements</vt:lpstr>
      <vt:lpstr>Slide 4</vt:lpstr>
      <vt:lpstr>Box Sizing</vt:lpstr>
      <vt:lpstr>Slide 6</vt:lpstr>
      <vt:lpstr>Overflow </vt:lpstr>
      <vt:lpstr>CSS Tables </vt:lpstr>
      <vt:lpstr>Slide 9</vt:lpstr>
      <vt:lpstr>CSS Forms 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Block-level Elements</dc:title>
  <dc:creator>user</dc:creator>
  <cp:lastModifiedBy>user</cp:lastModifiedBy>
  <cp:revision>37</cp:revision>
  <dcterms:created xsi:type="dcterms:W3CDTF">2021-04-30T08:08:17Z</dcterms:created>
  <dcterms:modified xsi:type="dcterms:W3CDTF">2021-04-30T17:21:21Z</dcterms:modified>
</cp:coreProperties>
</file>