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71" r:id="rId3"/>
    <p:sldId id="257" r:id="rId4"/>
    <p:sldId id="272" r:id="rId5"/>
    <p:sldId id="273" r:id="rId6"/>
    <p:sldId id="274" r:id="rId7"/>
    <p:sldId id="275" r:id="rId8"/>
    <p:sldId id="276" r:id="rId9"/>
    <p:sldId id="280" r:id="rId10"/>
    <p:sldId id="279" r:id="rId11"/>
    <p:sldId id="278" r:id="rId12"/>
    <p:sldId id="281" r:id="rId13"/>
    <p:sldId id="266" r:id="rId14"/>
    <p:sldId id="282" r:id="rId15"/>
    <p:sldId id="284" r:id="rId16"/>
    <p:sldId id="293" r:id="rId17"/>
    <p:sldId id="288" r:id="rId18"/>
    <p:sldId id="286" r:id="rId19"/>
    <p:sldId id="287" r:id="rId20"/>
    <p:sldId id="283" r:id="rId21"/>
    <p:sldId id="289" r:id="rId22"/>
    <p:sldId id="294" r:id="rId23"/>
    <p:sldId id="290" r:id="rId24"/>
    <p:sldId id="291" r:id="rId25"/>
    <p:sldId id="269" r:id="rId26"/>
    <p:sldId id="265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5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8000"/>
              </a:schemeClr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dirty="0"/>
              <a:t>Md. Imrul Kayes</a:t>
            </a:r>
            <a:br>
              <a:rPr lang="en-US" sz="4000" dirty="0"/>
            </a:br>
            <a:r>
              <a:rPr lang="en-US" sz="2000" b="0" dirty="0">
                <a:latin typeface="+mn-lt"/>
              </a:rPr>
              <a:t>ID: 21MCSE010P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M.Sc. In CSE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Chittagong University of Engineering and Technology (CUET)</a:t>
            </a:r>
            <a:br>
              <a:rPr lang="en-US" sz="4000" dirty="0"/>
            </a:br>
            <a:endParaRPr lang="en-US" sz="15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0" dirty="0"/>
              <a:t>CSE 6310 Data Science and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Phylogenetic Diversity Indexes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73D4C-5D81-2534-0FBC-2985148D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493464"/>
            <a:ext cx="6218238" cy="387107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In phylogenetic trees, leaves represent species and nodes represent common ancestors. The phylogenetic tree used in this work is called a </a:t>
            </a:r>
            <a:r>
              <a:rPr lang="en-US" b="1" i="1" u="sng" dirty="0"/>
              <a:t>cladogram</a:t>
            </a:r>
            <a:r>
              <a:rPr lang="en-US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7AF476-B23A-478E-B744-2FF65F1A1500}"/>
              </a:ext>
            </a:extLst>
          </p:cNvPr>
          <p:cNvSpPr txBox="1">
            <a:spLocks/>
          </p:cNvSpPr>
          <p:nvPr/>
        </p:nvSpPr>
        <p:spPr>
          <a:xfrm>
            <a:off x="7913151" y="503853"/>
            <a:ext cx="3735923" cy="593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1. 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0660D7-3333-89BE-656F-1CE425F6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1. Feature Extraction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b="0" dirty="0"/>
              <a:t>(Phylogenetic Diversity Indexes)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2329CD-73CD-E0AB-F53A-3601445F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055326"/>
            <a:ext cx="9601200" cy="735874"/>
          </a:xfrm>
        </p:spPr>
        <p:txBody>
          <a:bodyPr>
            <a:normAutofit/>
          </a:bodyPr>
          <a:lstStyle/>
          <a:p>
            <a:r>
              <a:rPr lang="en-US" dirty="0"/>
              <a:t>Authors generate a cladogram for each study image.</a:t>
            </a:r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464E4792-41AF-C402-32DB-7D68F4C7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5400" y="1855851"/>
            <a:ext cx="9601199" cy="30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Feature Extraction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(</a:t>
            </a:r>
            <a:r>
              <a:rPr lang="en-US" sz="2400" b="0" dirty="0"/>
              <a:t>Phylogenetic Diversity Indexes</a:t>
            </a:r>
            <a:r>
              <a:rPr lang="en-US" b="0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The proposed indexes are computed by applying the relevant equations from the cladogram. Each index represents a specific feature of the image, so we use eight indexes (i.e., eight features) to represent each image.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7FEA2-0E80-BB3C-7AC8-55063E50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03" y="793572"/>
            <a:ext cx="2552700" cy="55288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/>
              <a:t>Phylogenetic Diversity (PD)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Sum of Phylogenetic Distances (SPD)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500" dirty="0"/>
              <a:t>Mean Nearest Neighbour Distance (MNND)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500" dirty="0"/>
              <a:t>Phylogenetic Species Variability (PSV)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500" dirty="0"/>
              <a:t>Phylogenetic Species Richness (PSR)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500" dirty="0"/>
              <a:t>Mean Phylogenetic Distance (MPD)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500" dirty="0"/>
              <a:t>Taxonomic Diversity Index (</a:t>
            </a:r>
            <a:r>
              <a:rPr lang="en-US" sz="1500" dirty="0"/>
              <a:t>△)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Taxonomic Distinction Index </a:t>
            </a:r>
            <a:r>
              <a:rPr lang="en-GB" sz="1500" dirty="0"/>
              <a:t>(</a:t>
            </a:r>
            <a:r>
              <a:rPr lang="en-US" sz="1500" dirty="0"/>
              <a:t>△*)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BBD889-A14B-449F-5A9B-3CD616A7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92" y="735155"/>
            <a:ext cx="1524922" cy="5681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85D6E6-CBDB-17BB-682A-4A76E6AB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92" y="1389110"/>
            <a:ext cx="3453060" cy="586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B4BC9E-F9E7-807E-C055-C2476E04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30" y="2067522"/>
            <a:ext cx="2124371" cy="5681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F70865-92BB-B320-9379-640E2D5EE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192" y="2885467"/>
            <a:ext cx="1781424" cy="472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E9DD01-64AD-732B-1053-F28F03ADB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130" y="3522027"/>
            <a:ext cx="1305107" cy="3146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CCCDE9-4EFA-9412-F8C8-E603583FA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402" y="3976269"/>
            <a:ext cx="2600688" cy="6643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C7B3BE-1B14-68EE-FE83-F5F5B5804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192" y="4721885"/>
            <a:ext cx="2172003" cy="5070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B9DC03-C9A4-597E-C362-3E8B940155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723" y="5348277"/>
            <a:ext cx="2219635" cy="6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97" y="1846030"/>
            <a:ext cx="4572000" cy="641350"/>
          </a:xfrm>
        </p:spPr>
        <p:txBody>
          <a:bodyPr/>
          <a:lstStyle/>
          <a:p>
            <a:r>
              <a:rPr lang="en-US" dirty="0"/>
              <a:t>Random Forest (RF)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04D108-B4AF-D340-F2E9-E852675801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4597" y="2770909"/>
            <a:ext cx="3908156" cy="2590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211" y="1846030"/>
            <a:ext cx="3070625" cy="641350"/>
          </a:xfrm>
        </p:spPr>
        <p:txBody>
          <a:bodyPr/>
          <a:lstStyle/>
          <a:p>
            <a:r>
              <a:rPr lang="en-US" dirty="0"/>
              <a:t>Extrema Gradient Boost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17B900-CC01-225E-A14A-A52F4CEDEE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02753" y="2770909"/>
            <a:ext cx="4506674" cy="2327564"/>
          </a:xfr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537C267-6179-4328-F9CA-6F0F8FD4FA13}"/>
              </a:ext>
            </a:extLst>
          </p:cNvPr>
          <p:cNvSpPr txBox="1">
            <a:spLocks/>
          </p:cNvSpPr>
          <p:nvPr/>
        </p:nvSpPr>
        <p:spPr>
          <a:xfrm>
            <a:off x="8456912" y="1846030"/>
            <a:ext cx="3070625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K-Fold </a:t>
            </a:r>
            <a:r>
              <a:rPr lang="en-US" dirty="0" err="1"/>
              <a:t>Crossvalidation</a:t>
            </a:r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5321C92-7863-5F1C-1432-CF969C1A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50037" y="2487380"/>
            <a:ext cx="2029548" cy="26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99" y="503853"/>
            <a:ext cx="10844095" cy="457023"/>
          </a:xfrm>
        </p:spPr>
        <p:txBody>
          <a:bodyPr>
            <a:normAutofit fontScale="90000"/>
          </a:bodyPr>
          <a:lstStyle/>
          <a:p>
            <a:r>
              <a:rPr lang="en-US" dirty="0"/>
              <a:t>3. Visual Representation Of The Proposed Method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08478-6BBF-FA2A-3836-84A76D8CE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99" y="1065378"/>
            <a:ext cx="11504401" cy="4943535"/>
          </a:xfrm>
        </p:spPr>
      </p:pic>
    </p:spTree>
    <p:extLst>
      <p:ext uri="{BB962C8B-B14F-4D97-AF65-F5344CB8AC3E}">
        <p14:creationId xmlns:p14="http://schemas.microsoft.com/office/powerpoint/2010/main" val="2390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0660D7-3333-89BE-656F-1CE425F6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9978"/>
            <a:ext cx="9601200" cy="1142385"/>
          </a:xfrm>
        </p:spPr>
        <p:txBody>
          <a:bodyPr/>
          <a:lstStyle/>
          <a:p>
            <a:r>
              <a:rPr lang="en-US" dirty="0"/>
              <a:t>4. Experiments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1E1B0700-35D6-AB2A-AAD5-91E9F977C2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3041905"/>
              </p:ext>
            </p:extLst>
          </p:nvPr>
        </p:nvGraphicFramePr>
        <p:xfrm>
          <a:off x="1295400" y="2059380"/>
          <a:ext cx="9601200" cy="21419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Description/classes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tissue × Solid × COVID-19 (1) × COVID-19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tissue × Solid × COVID-19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tissue × Solid × COVID-19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94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6389"/>
            <a:ext cx="9601200" cy="4788384"/>
          </a:xfrm>
        </p:spPr>
        <p:txBody>
          <a:bodyPr>
            <a:normAutofit/>
          </a:bodyPr>
          <a:lstStyle/>
          <a:p>
            <a:r>
              <a:rPr lang="en-US" dirty="0"/>
              <a:t>Result Analysis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1. Validation Metrics</a:t>
            </a:r>
            <a:br>
              <a:rPr lang="en-US" sz="3200" dirty="0"/>
            </a:br>
            <a:r>
              <a:rPr lang="en-US" sz="3200" dirty="0"/>
              <a:t>	2. Results of the Proposed Method</a:t>
            </a:r>
            <a:br>
              <a:rPr lang="en-US" sz="3200" dirty="0"/>
            </a:br>
            <a:r>
              <a:rPr lang="en-US" sz="3200" dirty="0"/>
              <a:t>	3. Comparison With Other Descriptors</a:t>
            </a:r>
            <a:br>
              <a:rPr lang="en-US" sz="3200" dirty="0"/>
            </a:br>
            <a:r>
              <a:rPr lang="en-US" sz="3200" dirty="0"/>
              <a:t>	4. Result Analysis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F76-0E87-2FC1-FF77-F4A9F1D6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5626"/>
            <a:ext cx="9601200" cy="697930"/>
          </a:xfrm>
        </p:spPr>
        <p:txBody>
          <a:bodyPr/>
          <a:lstStyle/>
          <a:p>
            <a:r>
              <a:rPr lang="en-US" dirty="0"/>
              <a:t>1. Validation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EF51-A297-804A-DBA6-1C9603FB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23556"/>
            <a:ext cx="4800600" cy="38448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evaluate the classification models obtained in the proposed method, the authors used the following metrics: </a:t>
            </a:r>
          </a:p>
          <a:p>
            <a:pPr algn="just"/>
            <a:r>
              <a:rPr lang="en-US" dirty="0"/>
              <a:t>Accuracy</a:t>
            </a:r>
          </a:p>
          <a:p>
            <a:pPr algn="just"/>
            <a:r>
              <a:rPr lang="en-US" dirty="0"/>
              <a:t>Recall</a:t>
            </a:r>
          </a:p>
          <a:p>
            <a:pPr algn="just"/>
            <a:r>
              <a:rPr lang="en-US" dirty="0"/>
              <a:t>Precision</a:t>
            </a:r>
          </a:p>
          <a:p>
            <a:pPr algn="just"/>
            <a:r>
              <a:rPr lang="en-US" dirty="0"/>
              <a:t>F1- score</a:t>
            </a:r>
          </a:p>
          <a:p>
            <a:pPr algn="just"/>
            <a:r>
              <a:rPr lang="en-US" dirty="0"/>
              <a:t>AUC.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43AEAD-C07B-ADC6-06C7-7978FB8FD9FF}"/>
              </a:ext>
            </a:extLst>
          </p:cNvPr>
          <p:cNvSpPr txBox="1">
            <a:spLocks/>
          </p:cNvSpPr>
          <p:nvPr/>
        </p:nvSpPr>
        <p:spPr>
          <a:xfrm>
            <a:off x="3506249" y="2455818"/>
            <a:ext cx="7390351" cy="26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To calculate these metrics, Authors analyze the confusion matrix, which is constructed based on four values: </a:t>
            </a:r>
          </a:p>
          <a:p>
            <a:pPr algn="just"/>
            <a:r>
              <a:rPr lang="en-US" sz="1600" dirty="0"/>
              <a:t>True Positive (TP)</a:t>
            </a:r>
          </a:p>
          <a:p>
            <a:pPr algn="just"/>
            <a:r>
              <a:rPr lang="en-US" sz="1600" dirty="0"/>
              <a:t>False Positive (FP)</a:t>
            </a:r>
          </a:p>
          <a:p>
            <a:pPr algn="just"/>
            <a:r>
              <a:rPr lang="en-US" sz="1600" dirty="0"/>
              <a:t>False Negative (FN)</a:t>
            </a:r>
          </a:p>
          <a:p>
            <a:pPr algn="just"/>
            <a:r>
              <a:rPr lang="en-US" sz="1600" dirty="0"/>
              <a:t>True Negative (TN). </a:t>
            </a: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7308-E230-8DA9-95EC-F4F17E75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45" y="2997927"/>
            <a:ext cx="4399284" cy="3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0A9C-A35E-D288-083E-5A5D2616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2" y="503853"/>
            <a:ext cx="10738127" cy="1142385"/>
          </a:xfrm>
        </p:spPr>
        <p:txBody>
          <a:bodyPr/>
          <a:lstStyle/>
          <a:p>
            <a:r>
              <a:rPr lang="en-US" dirty="0"/>
              <a:t>2. Results of the Proposed Method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E2EF6-5975-6A3B-DD13-8CACD340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2" y="2315327"/>
            <a:ext cx="11635558" cy="2227345"/>
          </a:xfrm>
        </p:spPr>
      </p:pic>
    </p:spTree>
    <p:extLst>
      <p:ext uri="{BB962C8B-B14F-4D97-AF65-F5344CB8AC3E}">
        <p14:creationId xmlns:p14="http://schemas.microsoft.com/office/powerpoint/2010/main" val="30943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0A9C-A35E-D288-083E-5A5D2616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80" y="-117567"/>
            <a:ext cx="9601200" cy="627018"/>
          </a:xfrm>
        </p:spPr>
        <p:txBody>
          <a:bodyPr>
            <a:normAutofit/>
          </a:bodyPr>
          <a:lstStyle/>
          <a:p>
            <a:r>
              <a:rPr lang="en-US" dirty="0"/>
              <a:t>3. Comparison With Other Descriptors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E2EF6-5975-6A3B-DD13-8CACD340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4680" y="509451"/>
            <a:ext cx="11221079" cy="6257109"/>
          </a:xfrm>
        </p:spPr>
      </p:pic>
    </p:spTree>
    <p:extLst>
      <p:ext uri="{BB962C8B-B14F-4D97-AF65-F5344CB8AC3E}">
        <p14:creationId xmlns:p14="http://schemas.microsoft.com/office/powerpoint/2010/main" val="7178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770908"/>
            <a:ext cx="9604310" cy="252171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COVID-Index: A Texture-Based Approach To Classifying Lung Lesions Based On CT Images</a:t>
            </a:r>
            <a:br>
              <a:rPr lang="en-US" sz="4000" dirty="0"/>
            </a:br>
            <a:r>
              <a:rPr lang="pt-BR" sz="2000" dirty="0"/>
              <a:t>Vitória de Carvalho Brito, Patrick Ryan Sales dos Santos , Nonato Rodrigues de Sales Carvalho, AntonioOseas de Carvalho Filho</a:t>
            </a:r>
            <a:br>
              <a:rPr lang="en-US" sz="8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781" y="5432564"/>
            <a:ext cx="9136374" cy="457200"/>
          </a:xfrm>
        </p:spPr>
        <p:txBody>
          <a:bodyPr>
            <a:noAutofit/>
          </a:bodyPr>
          <a:lstStyle/>
          <a:p>
            <a:r>
              <a:rPr lang="en-US" sz="1300" b="1" dirty="0"/>
              <a:t> Journal: Pattern Recognition (Volume 119, November 2021, 108083)  https://doi.org/10.1016/j.patcog.2021.108083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AFD7-78CD-6C08-BEA8-5EB7FE17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79914"/>
            <a:ext cx="48768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C5A6D-D28B-2C85-C9F6-F6A72A7E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26" y="5308064"/>
            <a:ext cx="447855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4. Result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321934"/>
            <a:ext cx="4572000" cy="641350"/>
          </a:xfrm>
        </p:spPr>
        <p:txBody>
          <a:bodyPr/>
          <a:lstStyle/>
          <a:p>
            <a:pPr algn="just"/>
            <a:r>
              <a:rPr lang="en-US" dirty="0"/>
              <a:t>Picture Component Analysis With Three Components Representation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C0F00C-2FF6-086C-6D3C-8738A32E7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63484" y="2007100"/>
            <a:ext cx="3712079" cy="403486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21934"/>
            <a:ext cx="4572000" cy="641350"/>
          </a:xfrm>
        </p:spPr>
        <p:txBody>
          <a:bodyPr/>
          <a:lstStyle/>
          <a:p>
            <a:pPr algn="just"/>
            <a:r>
              <a:rPr lang="en-US" dirty="0"/>
              <a:t>Confusion Matrix of Result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745F47-4C99-ADD7-3815-2DA394ABEF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7431" y="2007100"/>
            <a:ext cx="4206337" cy="3287712"/>
          </a:xfrm>
        </p:spPr>
      </p:pic>
    </p:spTree>
    <p:extLst>
      <p:ext uri="{BB962C8B-B14F-4D97-AF65-F5344CB8AC3E}">
        <p14:creationId xmlns:p14="http://schemas.microsoft.com/office/powerpoint/2010/main" val="12534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4. Result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478690"/>
            <a:ext cx="4572000" cy="6413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Confusion Matrix With Correct And incorrect Classification Regions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8F3AC-6143-0024-ED4C-261CE6B10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6368" y="2163856"/>
            <a:ext cx="4290063" cy="32877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478690"/>
            <a:ext cx="4572000" cy="6413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Graphs Of The Indexes Extracted from The Images In The Images In The Confusion Matrix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120A0D-2C2F-924B-FF15-4BEF1A57A8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8454" y="2163856"/>
            <a:ext cx="4364292" cy="3287712"/>
          </a:xfrm>
        </p:spPr>
      </p:pic>
    </p:spTree>
    <p:extLst>
      <p:ext uri="{BB962C8B-B14F-4D97-AF65-F5344CB8AC3E}">
        <p14:creationId xmlns:p14="http://schemas.microsoft.com/office/powerpoint/2010/main" val="36438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84217"/>
            <a:ext cx="9601200" cy="4200556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	1. Limitations</a:t>
            </a:r>
            <a:br>
              <a:rPr lang="en-US" sz="3200" dirty="0"/>
            </a:br>
            <a:r>
              <a:rPr lang="en-US" sz="3200" dirty="0"/>
              <a:t>	2. Conclusion</a:t>
            </a:r>
            <a:br>
              <a:rPr lang="en-US" sz="3200" dirty="0"/>
            </a:br>
            <a:r>
              <a:rPr lang="en-US" sz="3200" dirty="0"/>
              <a:t>	3. 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941-08CF-ECB3-6CCA-9A51FCA4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Proposed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CA96-708E-EA30-76A6-5960D993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Images with large differences between the higher and lower voxel intensities may require a longer time for the calculation of the indexes.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Note: </a:t>
            </a:r>
            <a:r>
              <a:rPr lang="en-US" sz="1700" i="1" dirty="0">
                <a:solidFill>
                  <a:schemeClr val="bg1">
                    <a:lumMod val="50000"/>
                  </a:schemeClr>
                </a:solidFill>
              </a:rPr>
              <a:t>A voxel is a unit of graphic information that defines a point in three-dimensional space. Since a pixel (picture element) defines a point in two-dimensional space with its X and Y coordinates, a third z coordinate is needed. In 3-D space, each of the coordinates is defined in terms of its position, color, and density.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7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941-08CF-ECB3-6CCA-9A51FCA4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CA96-708E-EA30-76A6-5960D993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phylogenetic diversity indexes adopted in this work, when used with the </a:t>
            </a:r>
            <a:r>
              <a:rPr lang="en-US" dirty="0" err="1"/>
              <a:t>XGBoost</a:t>
            </a:r>
            <a:r>
              <a:rPr lang="en-US" dirty="0"/>
              <a:t> classifier, showed the best efficiency in terms of the characterization and classification of lung lesions, and yielded promising results in all of the experiments that were performed.</a:t>
            </a:r>
          </a:p>
          <a:p>
            <a:pPr algn="just"/>
            <a:r>
              <a:rPr lang="en-US" dirty="0"/>
              <a:t>The results were promising and consistent in all test scenarios and with all of the classifiers used, motivating the application of descriptors proposed in real environments;</a:t>
            </a:r>
          </a:p>
          <a:p>
            <a:pPr algn="just"/>
            <a:r>
              <a:rPr lang="en-US" dirty="0"/>
              <a:t>Of all the works considered here, the set of images used with this method was the most extensive; this is important, because it showed that the proposed descriptors achieved good results, even on a wide variety of images.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0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0946" y="1828800"/>
            <a:ext cx="6217920" cy="4457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other sets of COVID-19 images to improve the effectiveness of the prediction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the use of image sets that include other types of lesions from patients with COVID-19, such as multifocal solid lesion irregular nodules and nodules with visible halo 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 this method for the classification of COVID-19 variants.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7A82C-0766-ECF9-6BE3-33E03301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79" y="750787"/>
            <a:ext cx="10716231" cy="420003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55BF8B-5BDB-0958-BC73-339DF305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3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Discussion</a:t>
            </a:r>
          </a:p>
        </p:txBody>
      </p:sp>
      <p:pic>
        <p:nvPicPr>
          <p:cNvPr id="4" name="Google Shape;63;p15">
            <a:extLst>
              <a:ext uri="{FF2B5EF4-FFF2-40B4-BE49-F238E27FC236}">
                <a16:creationId xmlns:a16="http://schemas.microsoft.com/office/drawing/2014/main" id="{4F55B9D8-7A79-628A-8EFE-3DF97D5738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468967">
            <a:off x="5023888" y="1769544"/>
            <a:ext cx="3761395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COVID-19 is an infectious disease caused by a type of coronavirus called SARS-CoV-2.</a:t>
            </a:r>
          </a:p>
          <a:p>
            <a:pPr algn="just"/>
            <a:r>
              <a:rPr lang="en-US" dirty="0"/>
              <a:t>A of April 2021, the number of confirmed cases of COVID-19 reported to the World Health Organization has already exceeded 135 million worldwide, while the number of deaths exceeds 2.9 million.</a:t>
            </a:r>
          </a:p>
          <a:p>
            <a:pPr algn="just"/>
            <a:r>
              <a:rPr lang="en-US" dirty="0"/>
              <a:t>This work proposes the application of texture descriptors based on phylogenetic relationships between species to characterize segmented CT volumes, and the subsequent classification of regions into COVID-19, solid lesions and healthy tissue.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2" y="-217547"/>
            <a:ext cx="9601200" cy="659929"/>
          </a:xfrm>
        </p:spPr>
        <p:txBody>
          <a:bodyPr>
            <a:normAutofit/>
          </a:bodyPr>
          <a:lstStyle/>
          <a:p>
            <a:r>
              <a:rPr lang="en-US" sz="2500" dirty="0"/>
              <a:t>Related 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1FE390-F909-CEE5-47FE-CB72F9E3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073" y="442382"/>
            <a:ext cx="11596255" cy="6193942"/>
          </a:xfrm>
        </p:spPr>
      </p:pic>
    </p:spTree>
    <p:extLst>
      <p:ext uri="{BB962C8B-B14F-4D97-AF65-F5344CB8AC3E}">
        <p14:creationId xmlns:p14="http://schemas.microsoft.com/office/powerpoint/2010/main" val="1307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0660D7-3333-89BE-656F-1CE425F6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2329CD-73CD-E0AB-F53A-3601445F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Despite the application of various CNN-based methods to image classification, in which a CNN is responsible for extracting and selecting representative features in its convolutional layers, </a:t>
            </a:r>
            <a:r>
              <a:rPr lang="en-US" i="1" u="sng" dirty="0"/>
              <a:t>these feature maps are not always efficient enough to allow for classification.</a:t>
            </a:r>
          </a:p>
          <a:p>
            <a:pPr algn="just"/>
            <a:r>
              <a:rPr lang="en-US" dirty="0"/>
              <a:t>The authors of previous studies proposed the use of </a:t>
            </a:r>
            <a:r>
              <a:rPr lang="en-US" b="1" dirty="0"/>
              <a:t>transfer learning</a:t>
            </a:r>
            <a:r>
              <a:rPr lang="en-US" dirty="0"/>
              <a:t>. In addition, the training of a CNN requires considerable time in order to create a capable model, and several tests of architectures and parameters are required. Powerful machines are also needed to run these networks.</a:t>
            </a:r>
          </a:p>
          <a:p>
            <a:pPr algn="just"/>
            <a:r>
              <a:rPr lang="en-US" b="1" i="1" dirty="0"/>
              <a:t>Therefore, In this paper, the authors use phylogenetic diversity indexes for the feature extraction task of COVID-19, solid lesions and healthy tissue, in conjunction with the random forest and extreme gradient boost (</a:t>
            </a:r>
            <a:r>
              <a:rPr lang="en-US" b="1" i="1" dirty="0" err="1"/>
              <a:t>XgBoost</a:t>
            </a:r>
            <a:r>
              <a:rPr lang="en-US" b="1" i="1" dirty="0"/>
              <a:t>) classifiers.</a:t>
            </a:r>
          </a:p>
        </p:txBody>
      </p:sp>
    </p:spTree>
    <p:extLst>
      <p:ext uri="{BB962C8B-B14F-4D97-AF65-F5344CB8AC3E}">
        <p14:creationId xmlns:p14="http://schemas.microsoft.com/office/powerpoint/2010/main" val="3371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0660D7-3333-89BE-656F-1CE425F6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2329CD-73CD-E0AB-F53A-3601445F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phylogenetic and taxonomic diversity index to </a:t>
            </a:r>
            <a:r>
              <a:rPr lang="en-GB" dirty="0"/>
              <a:t>characterise</a:t>
            </a:r>
            <a:r>
              <a:rPr lang="en-US" dirty="0"/>
              <a:t> image textures. </a:t>
            </a:r>
          </a:p>
          <a:p>
            <a:pPr algn="just"/>
            <a:r>
              <a:rPr lang="en-US" dirty="0"/>
              <a:t>Improve the efficiency of the index calculation by optimizing the phylogenetic tree assembly. </a:t>
            </a:r>
          </a:p>
          <a:p>
            <a:pPr algn="just"/>
            <a:r>
              <a:rPr lang="en-US" dirty="0"/>
              <a:t>Present a method that can be applied in patient triage and therefore assist in efficiently managing healthcare systems. </a:t>
            </a:r>
          </a:p>
          <a:p>
            <a:pPr algn="just"/>
            <a:r>
              <a:rPr lang="en-US" dirty="0"/>
              <a:t>A system that can diagnose patients quickly, especially when the medical system is overloaded. </a:t>
            </a:r>
          </a:p>
          <a:p>
            <a:pPr algn="just"/>
            <a:r>
              <a:rPr lang="en-US" dirty="0"/>
              <a:t>Reduce the burden on radiologists and assist underdeveloped areas in making an accurate and early diagnosis.</a:t>
            </a:r>
          </a:p>
        </p:txBody>
      </p:sp>
    </p:spTree>
    <p:extLst>
      <p:ext uri="{BB962C8B-B14F-4D97-AF65-F5344CB8AC3E}">
        <p14:creationId xmlns:p14="http://schemas.microsoft.com/office/powerpoint/2010/main" val="36691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0660D7-3333-89BE-656F-1CE425F6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2329CD-73CD-E0AB-F53A-3601445F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845126"/>
          </a:xfrm>
        </p:spPr>
        <p:txBody>
          <a:bodyPr>
            <a:normAutofit/>
          </a:bodyPr>
          <a:lstStyle/>
          <a:p>
            <a:r>
              <a:rPr lang="en-US" dirty="0"/>
              <a:t>Authors have </a:t>
            </a:r>
            <a:r>
              <a:rPr lang="en-US" dirty="0" err="1"/>
              <a:t>utilise</a:t>
            </a:r>
            <a:r>
              <a:rPr lang="en-US" dirty="0"/>
              <a:t> images from three different datasets to evaluate our approach.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1E1B0700-35D6-AB2A-AAD5-91E9F977C2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113992"/>
              </p:ext>
            </p:extLst>
          </p:nvPr>
        </p:nvGraphicFramePr>
        <p:xfrm>
          <a:off x="1524000" y="2960717"/>
          <a:ext cx="9601200" cy="24241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04">
                <a:tc rowSpan="2">
                  <a:txBody>
                    <a:bodyPr/>
                    <a:lstStyle/>
                    <a:p>
                      <a:r>
                        <a:rPr lang="en-US" dirty="0"/>
                        <a:t>LIDC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Solid Lesions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89884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COVID-19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GGO, Consolidation and pleural effusion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COVID-19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GGO, Consolidation and pleural effusion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57646"/>
            <a:ext cx="9601200" cy="4527127"/>
          </a:xfrm>
        </p:spPr>
        <p:txBody>
          <a:bodyPr>
            <a:normAutofit/>
          </a:bodyPr>
          <a:lstStyle/>
          <a:p>
            <a:r>
              <a:rPr lang="en-US" dirty="0"/>
              <a:t>Proposed Method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	1. Feature Extraction</a:t>
            </a:r>
            <a:br>
              <a:rPr lang="en-US" sz="3200" dirty="0"/>
            </a:br>
            <a:r>
              <a:rPr lang="en-US" sz="3200" dirty="0"/>
              <a:t>	2. Classification</a:t>
            </a:r>
            <a:br>
              <a:rPr lang="en-US" sz="3200" dirty="0"/>
            </a:br>
            <a:r>
              <a:rPr lang="en-US" sz="3200" dirty="0"/>
              <a:t>	3. Visual Representation Of The Proposed 		    Method</a:t>
            </a:r>
            <a:br>
              <a:rPr lang="en-US" sz="3200" dirty="0"/>
            </a:br>
            <a:r>
              <a:rPr lang="en-US" sz="3200" dirty="0"/>
              <a:t>	4.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780</TotalTime>
  <Words>1164</Words>
  <Application>Microsoft Office PowerPoint</Application>
  <PresentationFormat>Widescreen</PresentationFormat>
  <Paragraphs>117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Diamond Grid 16x9</vt:lpstr>
      <vt:lpstr>Md. Imrul Kayes ID: 21MCSE010P M.Sc. In CSE Chittagong University of Engineering and Technology (CUET) </vt:lpstr>
      <vt:lpstr>COVID-Index: A Texture-Based Approach To Classifying Lung Lesions Based On CT Images Vitória de Carvalho Brito, Patrick Ryan Sales dos Santos , Nonato Rodrigues de Sales Carvalho, AntonioOseas de Carvalho Filho </vt:lpstr>
      <vt:lpstr>Outline</vt:lpstr>
      <vt:lpstr>Introduction </vt:lpstr>
      <vt:lpstr>Related Works</vt:lpstr>
      <vt:lpstr>Problem Statement</vt:lpstr>
      <vt:lpstr>Objective </vt:lpstr>
      <vt:lpstr>Dataset Overview</vt:lpstr>
      <vt:lpstr>Proposed Method   1. Feature Extraction  2. Classification  3. Visual Representation Of The Proposed       Method  4. Experiments</vt:lpstr>
      <vt:lpstr> Phylogenetic Diversity Indexes</vt:lpstr>
      <vt:lpstr>1. Feature Extraction  (Phylogenetic Diversity Indexes)</vt:lpstr>
      <vt:lpstr>1. Feature Extraction   (Phylogenetic Diversity Indexes)</vt:lpstr>
      <vt:lpstr>2. Classification</vt:lpstr>
      <vt:lpstr>3. Visual Representation Of The Proposed Method </vt:lpstr>
      <vt:lpstr>4. Experiments</vt:lpstr>
      <vt:lpstr>Result Analysis   1. Validation Metrics  2. Results of the Proposed Method  3. Comparison With Other Descriptors  4. Result Analysis</vt:lpstr>
      <vt:lpstr>1. Validation Metrics</vt:lpstr>
      <vt:lpstr>2. Results of the Proposed Method</vt:lpstr>
      <vt:lpstr>3. Comparison With Other Descriptors</vt:lpstr>
      <vt:lpstr>4. Result Analysis</vt:lpstr>
      <vt:lpstr>4. Result Analysis</vt:lpstr>
      <vt:lpstr>Discussion   1. Limitations  2. Conclusion  3. Future Work</vt:lpstr>
      <vt:lpstr>Limitations Of The Proposed Methodology</vt:lpstr>
      <vt:lpstr>Conclusion</vt:lpstr>
      <vt:lpstr>Future Work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MD. Imrul Kayes</dc:creator>
  <cp:lastModifiedBy>MD. Imrul Kayes</cp:lastModifiedBy>
  <cp:revision>54</cp:revision>
  <dcterms:created xsi:type="dcterms:W3CDTF">2022-10-01T08:23:57Z</dcterms:created>
  <dcterms:modified xsi:type="dcterms:W3CDTF">2022-10-10T15:09:56Z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