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5" r:id="rId16"/>
    <p:sldId id="280" r:id="rId17"/>
    <p:sldId id="281" r:id="rId18"/>
    <p:sldId id="282" r:id="rId19"/>
    <p:sldId id="285" r:id="rId20"/>
    <p:sldId id="286" r:id="rId21"/>
    <p:sldId id="297" r:id="rId22"/>
    <p:sldId id="298" r:id="rId23"/>
    <p:sldId id="299" r:id="rId24"/>
    <p:sldId id="300" r:id="rId25"/>
    <p:sldId id="301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8" r:id="rId34"/>
    <p:sldId id="321" r:id="rId35"/>
    <p:sldId id="320" r:id="rId3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948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3100" y="1550288"/>
            <a:ext cx="7797800" cy="1184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 u="heavy">
                <a:solidFill>
                  <a:srgbClr val="00016A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 u="heavy">
                <a:solidFill>
                  <a:srgbClr val="00016A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 u="heavy">
                <a:solidFill>
                  <a:srgbClr val="00016A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93497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3462" y="371678"/>
            <a:ext cx="9170924" cy="60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 u="heavy">
                <a:solidFill>
                  <a:srgbClr val="00016A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0903" y="2565400"/>
            <a:ext cx="5403215" cy="236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1550288"/>
            <a:ext cx="6870700" cy="11830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16A"/>
                </a:solidFill>
                <a:latin typeface="Corbel"/>
                <a:cs typeface="Corbel"/>
              </a:rPr>
              <a:t>PDE</a:t>
            </a:r>
            <a:r>
              <a:rPr lang="en-US" sz="3800" dirty="0">
                <a:solidFill>
                  <a:srgbClr val="00016A"/>
                </a:solidFill>
                <a:latin typeface="Corbel"/>
                <a:cs typeface="Corbel"/>
              </a:rPr>
              <a:t>4433</a:t>
            </a:r>
            <a:r>
              <a:rPr sz="3800" dirty="0">
                <a:solidFill>
                  <a:srgbClr val="00016A"/>
                </a:solidFill>
                <a:latin typeface="Corbel"/>
                <a:cs typeface="Corbel"/>
              </a:rPr>
              <a:t>: </a:t>
            </a:r>
            <a:r>
              <a:rPr lang="en-US" sz="3800" spc="-5" dirty="0">
                <a:solidFill>
                  <a:srgbClr val="00016A"/>
                </a:solidFill>
                <a:latin typeface="Corbel"/>
                <a:cs typeface="Corbel"/>
              </a:rPr>
              <a:t>ML for </a:t>
            </a:r>
            <a:r>
              <a:rPr sz="3800" dirty="0">
                <a:solidFill>
                  <a:srgbClr val="00016A"/>
                </a:solidFill>
                <a:latin typeface="Corbel"/>
                <a:cs typeface="Corbel"/>
              </a:rPr>
              <a:t>Robotics </a:t>
            </a:r>
            <a:r>
              <a:rPr sz="3800" spc="-750" dirty="0">
                <a:solidFill>
                  <a:srgbClr val="00016A"/>
                </a:solidFill>
                <a:latin typeface="Corbel"/>
                <a:cs typeface="Corbel"/>
              </a:rPr>
              <a:t> </a:t>
            </a:r>
            <a:r>
              <a:rPr sz="3800" dirty="0">
                <a:solidFill>
                  <a:srgbClr val="00016A"/>
                </a:solidFill>
                <a:latin typeface="Corbel"/>
                <a:cs typeface="Corbel"/>
              </a:rPr>
              <a:t>Machine</a:t>
            </a:r>
            <a:r>
              <a:rPr sz="3800" spc="-40" dirty="0">
                <a:solidFill>
                  <a:srgbClr val="00016A"/>
                </a:solidFill>
                <a:latin typeface="Corbel"/>
                <a:cs typeface="Corbel"/>
              </a:rPr>
              <a:t> </a:t>
            </a:r>
            <a:r>
              <a:rPr sz="3800" dirty="0">
                <a:solidFill>
                  <a:srgbClr val="00016A"/>
                </a:solidFill>
                <a:latin typeface="Corbel"/>
                <a:cs typeface="Corbel"/>
              </a:rPr>
              <a:t>Learning</a:t>
            </a:r>
            <a:r>
              <a:rPr sz="3800" spc="-15" dirty="0">
                <a:solidFill>
                  <a:srgbClr val="00016A"/>
                </a:solidFill>
                <a:latin typeface="Corbel"/>
                <a:cs typeface="Corbel"/>
              </a:rPr>
              <a:t> </a:t>
            </a:r>
            <a:r>
              <a:rPr sz="3800" spc="-5" dirty="0">
                <a:solidFill>
                  <a:srgbClr val="00016A"/>
                </a:solidFill>
                <a:latin typeface="Corbel"/>
                <a:cs typeface="Corbel"/>
              </a:rPr>
              <a:t>Part</a:t>
            </a:r>
            <a:r>
              <a:rPr sz="3800" spc="-20" dirty="0">
                <a:solidFill>
                  <a:srgbClr val="00016A"/>
                </a:solidFill>
                <a:latin typeface="Corbel"/>
                <a:cs typeface="Corbel"/>
              </a:rPr>
              <a:t> </a:t>
            </a:r>
            <a:r>
              <a:rPr sz="3800" dirty="0">
                <a:solidFill>
                  <a:srgbClr val="00016A"/>
                </a:solidFill>
                <a:latin typeface="Corbel"/>
                <a:cs typeface="Corbel"/>
              </a:rPr>
              <a:t>1</a:t>
            </a:r>
            <a:endParaRPr sz="3800" dirty="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2853308"/>
            <a:ext cx="162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Dr.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Maha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Saadeh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508" y="1200658"/>
            <a:ext cx="7780020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spc="-15" dirty="0">
                <a:latin typeface="Calibri"/>
                <a:cs typeface="Calibri"/>
              </a:rPr>
              <a:t>Therefore, </a:t>
            </a:r>
            <a:r>
              <a:rPr sz="1800" spc="-10" dirty="0">
                <a:latin typeface="Calibri"/>
                <a:cs typeface="Calibri"/>
              </a:rPr>
              <a:t>we </a:t>
            </a:r>
            <a:r>
              <a:rPr sz="1800" spc="-15" dirty="0">
                <a:latin typeface="Calibri"/>
                <a:cs typeface="Calibri"/>
              </a:rPr>
              <a:t>can </a:t>
            </a:r>
            <a:r>
              <a:rPr sz="1800" spc="-10" dirty="0">
                <a:latin typeface="Calibri"/>
                <a:cs typeface="Calibri"/>
              </a:rPr>
              <a:t>conceptually </a:t>
            </a:r>
            <a:r>
              <a:rPr sz="1800" spc="-5" dirty="0">
                <a:latin typeface="Calibri"/>
                <a:cs typeface="Calibri"/>
              </a:rPr>
              <a:t>imagine </a:t>
            </a:r>
            <a:r>
              <a:rPr sz="1800" spc="-10" dirty="0">
                <a:latin typeface="Calibri"/>
                <a:cs typeface="Calibri"/>
              </a:rPr>
              <a:t>that </a:t>
            </a:r>
            <a:r>
              <a:rPr sz="1800" spc="-5" dirty="0">
                <a:latin typeface="Calibri"/>
                <a:cs typeface="Calibri"/>
              </a:rPr>
              <a:t>our </a:t>
            </a:r>
            <a:r>
              <a:rPr sz="1800" spc="-15" dirty="0">
                <a:latin typeface="Calibri"/>
                <a:cs typeface="Calibri"/>
              </a:rPr>
              <a:t>data, </a:t>
            </a:r>
            <a:r>
              <a:rPr sz="1800" spc="-5" dirty="0">
                <a:latin typeface="Calibri"/>
                <a:cs typeface="Calibri"/>
              </a:rPr>
              <a:t>composed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dirty="0">
                <a:latin typeface="Cambria Math"/>
                <a:cs typeface="Cambria Math"/>
              </a:rPr>
              <a:t>𝑛 </a:t>
            </a:r>
            <a:r>
              <a:rPr sz="1800" spc="-5" dirty="0">
                <a:latin typeface="Calibri"/>
                <a:cs typeface="Calibri"/>
              </a:rPr>
              <a:t>independent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observations,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always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contains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</a:t>
            </a:r>
            <a:r>
              <a:rPr sz="1800" spc="3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components: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079" y="4882388"/>
            <a:ext cx="26581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r.</a:t>
            </a:r>
            <a:r>
              <a:rPr sz="1100" b="1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Gi</a:t>
            </a:r>
            <a:r>
              <a:rPr sz="1100" b="1" spc="-1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1100" b="1" spc="-2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100" b="1" spc="-2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100" b="1" spc="-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1100" b="1" spc="-10" dirty="0">
                <a:solidFill>
                  <a:srgbClr val="A6A6A6"/>
                </a:solidFill>
                <a:latin typeface="Calibri"/>
                <a:cs typeface="Calibri"/>
              </a:rPr>
              <a:t>ua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ttr</a:t>
            </a:r>
            <a:r>
              <a:rPr sz="1100" b="1" spc="-1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100" b="1" spc="-2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1100" b="1" spc="-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dd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100" b="1" spc="-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1100" b="1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1100" b="1" spc="-1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iv</a:t>
            </a: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100" b="1" spc="-10" dirty="0">
                <a:solidFill>
                  <a:srgbClr val="A6A6A6"/>
                </a:solidFill>
                <a:latin typeface="Calibri"/>
                <a:cs typeface="Calibri"/>
              </a:rPr>
              <a:t>rsi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ty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2508" y="2008758"/>
            <a:ext cx="8375650" cy="1638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 algn="ctr">
              <a:lnSpc>
                <a:spcPct val="100000"/>
              </a:lnSpc>
              <a:spcBef>
                <a:spcPts val="95"/>
              </a:spcBef>
            </a:pPr>
            <a:r>
              <a:rPr sz="2800" i="1" spc="-15" dirty="0">
                <a:latin typeface="Calibri"/>
                <a:cs typeface="Calibri"/>
              </a:rPr>
              <a:t>Data</a:t>
            </a:r>
            <a:r>
              <a:rPr sz="2800" i="1" spc="-35" dirty="0">
                <a:latin typeface="Calibri"/>
                <a:cs typeface="Calibri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contains:</a:t>
            </a:r>
            <a:r>
              <a:rPr sz="2800" i="1" spc="-70" dirty="0"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FF6600"/>
                </a:solidFill>
                <a:latin typeface="Calibri"/>
                <a:cs typeface="Calibri"/>
              </a:rPr>
              <a:t>true</a:t>
            </a:r>
            <a:r>
              <a:rPr sz="2800" i="1" spc="-10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2800" i="1" spc="-15" dirty="0">
                <a:solidFill>
                  <a:srgbClr val="FF6600"/>
                </a:solidFill>
                <a:latin typeface="Calibri"/>
                <a:cs typeface="Calibri"/>
              </a:rPr>
              <a:t>pattern</a:t>
            </a:r>
            <a:r>
              <a:rPr sz="2800" i="1" spc="5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+</a:t>
            </a:r>
            <a:r>
              <a:rPr sz="2800" i="1" spc="45" dirty="0"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00AF50"/>
                </a:solidFill>
                <a:latin typeface="Calibri"/>
                <a:cs typeface="Calibri"/>
              </a:rPr>
              <a:t>noise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145"/>
              </a:spcBef>
            </a:pPr>
            <a:r>
              <a:rPr sz="2000" dirty="0">
                <a:latin typeface="Calibri"/>
                <a:cs typeface="Calibri"/>
              </a:rPr>
              <a:t>Goal </a:t>
            </a:r>
            <a:r>
              <a:rPr sz="2000" spc="-5" dirty="0">
                <a:latin typeface="Calibri"/>
                <a:cs typeface="Calibri"/>
              </a:rPr>
              <a:t>of supervised </a:t>
            </a:r>
            <a:r>
              <a:rPr sz="2000" dirty="0">
                <a:latin typeface="Calibri"/>
                <a:cs typeface="Calibri"/>
              </a:rPr>
              <a:t>learning is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available </a:t>
            </a:r>
            <a:r>
              <a:rPr sz="2000" spc="-5" dirty="0">
                <a:latin typeface="Calibri"/>
                <a:cs typeface="Calibri"/>
              </a:rPr>
              <a:t>observations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i="1" dirty="0">
                <a:solidFill>
                  <a:srgbClr val="00AFEF"/>
                </a:solidFill>
                <a:latin typeface="Calibri"/>
                <a:cs typeface="Calibri"/>
              </a:rPr>
              <a:t>learn the </a:t>
            </a:r>
            <a:r>
              <a:rPr sz="2000" i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00AFEF"/>
                </a:solidFill>
                <a:latin typeface="Calibri"/>
                <a:cs typeface="Calibri"/>
              </a:rPr>
              <a:t>unknown</a:t>
            </a:r>
            <a:r>
              <a:rPr sz="2000" i="1" spc="-6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6600"/>
                </a:solidFill>
                <a:latin typeface="Calibri"/>
                <a:cs typeface="Calibri"/>
              </a:rPr>
              <a:t>true</a:t>
            </a:r>
            <a:r>
              <a:rPr sz="2000" i="1" spc="-5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2000" i="1" spc="-15" dirty="0">
                <a:solidFill>
                  <a:srgbClr val="FF6600"/>
                </a:solidFill>
                <a:latin typeface="Calibri"/>
                <a:cs typeface="Calibri"/>
              </a:rPr>
              <a:t>pattern</a:t>
            </a:r>
            <a:r>
              <a:rPr sz="2000" i="1" spc="-25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create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capable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00AFEF"/>
                </a:solidFill>
                <a:latin typeface="Calibri"/>
                <a:cs typeface="Calibri"/>
              </a:rPr>
              <a:t>making</a:t>
            </a:r>
            <a:r>
              <a:rPr sz="2000" i="1" spc="-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00AFEF"/>
                </a:solidFill>
                <a:latin typeface="Calibri"/>
                <a:cs typeface="Calibri"/>
              </a:rPr>
              <a:t>predictions</a:t>
            </a:r>
            <a:r>
              <a:rPr sz="2000" i="1" spc="-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new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00AFEF"/>
                </a:solidFill>
                <a:latin typeface="Calibri"/>
                <a:cs typeface="Calibri"/>
              </a:rPr>
              <a:t>unseen</a:t>
            </a:r>
            <a:r>
              <a:rPr sz="2000" i="1" spc="-6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00AFEF"/>
                </a:solidFill>
                <a:latin typeface="Calibri"/>
                <a:cs typeface="Calibri"/>
              </a:rPr>
              <a:t>data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2508" y="130886"/>
            <a:ext cx="394144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5" dirty="0"/>
              <a:t>Supervised</a:t>
            </a:r>
            <a:r>
              <a:rPr u="none" spc="-135" dirty="0"/>
              <a:t> </a:t>
            </a:r>
            <a:r>
              <a:rPr u="none" dirty="0"/>
              <a:t>learning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508" y="1174496"/>
            <a:ext cx="4157979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solidFill>
                  <a:srgbClr val="00016A"/>
                </a:solidFill>
                <a:latin typeface="Calibri"/>
                <a:cs typeface="Calibri"/>
              </a:rPr>
              <a:t>Our</a:t>
            </a:r>
            <a:r>
              <a:rPr sz="1900" spc="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00016A"/>
                </a:solidFill>
                <a:latin typeface="Calibri"/>
                <a:cs typeface="Calibri"/>
              </a:rPr>
              <a:t>data</a:t>
            </a:r>
            <a:r>
              <a:rPr sz="1900" spc="-5" dirty="0">
                <a:solidFill>
                  <a:srgbClr val="00016A"/>
                </a:solidFill>
                <a:latin typeface="Calibri"/>
                <a:cs typeface="Calibri"/>
              </a:rPr>
              <a:t> is</a:t>
            </a:r>
            <a:r>
              <a:rPr sz="1900" spc="-1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016A"/>
                </a:solidFill>
                <a:latin typeface="Calibri"/>
                <a:cs typeface="Calibri"/>
              </a:rPr>
              <a:t>composed</a:t>
            </a:r>
            <a:r>
              <a:rPr sz="1900" spc="-4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016A"/>
                </a:solidFill>
                <a:latin typeface="Calibri"/>
                <a:cs typeface="Calibri"/>
              </a:rPr>
              <a:t>by</a:t>
            </a:r>
            <a:r>
              <a:rPr sz="1900" spc="-1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AFEF"/>
                </a:solidFill>
                <a:latin typeface="Cambria Math"/>
                <a:cs typeface="Cambria Math"/>
              </a:rPr>
              <a:t>𝑛</a:t>
            </a:r>
            <a:r>
              <a:rPr sz="1900" spc="-50" dirty="0">
                <a:solidFill>
                  <a:srgbClr val="00AFEF"/>
                </a:solidFill>
                <a:latin typeface="Cambria Math"/>
                <a:cs typeface="Cambria Math"/>
              </a:rPr>
              <a:t> </a:t>
            </a:r>
            <a:r>
              <a:rPr sz="1900" spc="-10" dirty="0">
                <a:solidFill>
                  <a:srgbClr val="00AFEF"/>
                </a:solidFill>
                <a:latin typeface="Calibri"/>
                <a:cs typeface="Calibri"/>
              </a:rPr>
              <a:t>observations</a:t>
            </a:r>
            <a:r>
              <a:rPr sz="1900" spc="-10" dirty="0">
                <a:solidFill>
                  <a:srgbClr val="00016A"/>
                </a:solidFill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78900"/>
              </a:lnSpc>
            </a:pPr>
            <a:r>
              <a:rPr sz="1900" spc="-20" dirty="0">
                <a:solidFill>
                  <a:srgbClr val="00016A"/>
                </a:solidFill>
                <a:latin typeface="Calibri"/>
                <a:cs typeface="Calibri"/>
              </a:rPr>
              <a:t>Each </a:t>
            </a:r>
            <a:r>
              <a:rPr sz="1900" spc="-10" dirty="0">
                <a:solidFill>
                  <a:srgbClr val="00016A"/>
                </a:solidFill>
                <a:latin typeface="Calibri"/>
                <a:cs typeface="Calibri"/>
              </a:rPr>
              <a:t>observation </a:t>
            </a:r>
            <a:r>
              <a:rPr sz="1900" spc="-25" dirty="0">
                <a:solidFill>
                  <a:srgbClr val="00016A"/>
                </a:solidFill>
                <a:latin typeface="Calibri"/>
                <a:cs typeface="Calibri"/>
              </a:rPr>
              <a:t>contains </a:t>
            </a:r>
            <a:r>
              <a:rPr sz="1900" spc="-5" dirty="0">
                <a:solidFill>
                  <a:srgbClr val="00016A"/>
                </a:solidFill>
                <a:latin typeface="Calibri"/>
                <a:cs typeface="Calibri"/>
              </a:rPr>
              <a:t>an independent </a:t>
            </a:r>
            <a:r>
              <a:rPr sz="1900" spc="-41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016A"/>
                </a:solidFill>
                <a:latin typeface="Calibri"/>
                <a:cs typeface="Calibri"/>
              </a:rPr>
              <a:t>value</a:t>
            </a:r>
            <a:r>
              <a:rPr sz="1900" spc="-2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016A"/>
                </a:solidFill>
                <a:latin typeface="Calibri"/>
                <a:cs typeface="Calibri"/>
              </a:rPr>
              <a:t>of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7718" y="2190114"/>
            <a:ext cx="4700905" cy="65024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92125" indent="-454659">
              <a:lnSpc>
                <a:spcPct val="100000"/>
              </a:lnSpc>
              <a:spcBef>
                <a:spcPts val="400"/>
              </a:spcBef>
              <a:buClr>
                <a:srgbClr val="A6A6A6"/>
              </a:buClr>
              <a:buSzPct val="88888"/>
              <a:buFont typeface="Arial"/>
              <a:buChar char="•"/>
              <a:tabLst>
                <a:tab pos="492125" algn="l"/>
                <a:tab pos="492759" algn="l"/>
              </a:tabLst>
            </a:pPr>
            <a:r>
              <a:rPr sz="1800" dirty="0">
                <a:solidFill>
                  <a:srgbClr val="00016A"/>
                </a:solidFill>
                <a:latin typeface="Cambria Math"/>
                <a:cs typeface="Cambria Math"/>
              </a:rPr>
              <a:t>𝒙</a:t>
            </a:r>
            <a:r>
              <a:rPr sz="1800" spc="5" dirty="0">
                <a:solidFill>
                  <a:srgbClr val="00016A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016A"/>
                </a:solidFill>
                <a:latin typeface="Cambria Math"/>
                <a:cs typeface="Cambria Math"/>
              </a:rPr>
              <a:t>=</a:t>
            </a:r>
            <a:r>
              <a:rPr sz="1800" spc="10" dirty="0">
                <a:solidFill>
                  <a:srgbClr val="00016A"/>
                </a:solidFill>
                <a:latin typeface="Cambria Math"/>
                <a:cs typeface="Cambria Math"/>
              </a:rPr>
              <a:t> </a:t>
            </a:r>
            <a:r>
              <a:rPr sz="1800" spc="50" dirty="0">
                <a:solidFill>
                  <a:srgbClr val="00016A"/>
                </a:solidFill>
                <a:latin typeface="Cambria Math"/>
                <a:cs typeface="Cambria Math"/>
              </a:rPr>
              <a:t>[𝑥</a:t>
            </a:r>
            <a:r>
              <a:rPr sz="1950" spc="67" baseline="-12820" dirty="0">
                <a:solidFill>
                  <a:srgbClr val="00016A"/>
                </a:solidFill>
                <a:latin typeface="Cambria Math"/>
                <a:cs typeface="Cambria Math"/>
              </a:rPr>
              <a:t>1</a:t>
            </a:r>
            <a:r>
              <a:rPr sz="1800" spc="40" dirty="0">
                <a:solidFill>
                  <a:srgbClr val="00016A"/>
                </a:solidFill>
                <a:latin typeface="Calibri"/>
                <a:cs typeface="Calibri"/>
              </a:rPr>
              <a:t>,</a:t>
            </a:r>
            <a:r>
              <a:rPr sz="1800" spc="45" dirty="0">
                <a:solidFill>
                  <a:srgbClr val="00016A"/>
                </a:solidFill>
                <a:latin typeface="Calibri"/>
                <a:cs typeface="Calibri"/>
              </a:rPr>
              <a:t>...</a:t>
            </a:r>
            <a:r>
              <a:rPr sz="1800" dirty="0">
                <a:solidFill>
                  <a:srgbClr val="00016A"/>
                </a:solidFill>
                <a:latin typeface="Calibri"/>
                <a:cs typeface="Calibri"/>
              </a:rPr>
              <a:t>,</a:t>
            </a:r>
            <a:r>
              <a:rPr sz="1800" spc="6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800" spc="190" dirty="0">
                <a:solidFill>
                  <a:srgbClr val="00016A"/>
                </a:solidFill>
                <a:latin typeface="Cambria Math"/>
                <a:cs typeface="Cambria Math"/>
              </a:rPr>
              <a:t>𝑥</a:t>
            </a:r>
            <a:r>
              <a:rPr sz="1950" spc="-7" baseline="-12820" dirty="0">
                <a:solidFill>
                  <a:srgbClr val="00016A"/>
                </a:solidFill>
                <a:latin typeface="Cambria Math"/>
                <a:cs typeface="Cambria Math"/>
              </a:rPr>
              <a:t>m</a:t>
            </a:r>
            <a:r>
              <a:rPr sz="1950" spc="-135" baseline="-12820" dirty="0">
                <a:solidFill>
                  <a:srgbClr val="00016A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016A"/>
                </a:solidFill>
                <a:latin typeface="Cambria Math"/>
                <a:cs typeface="Cambria Math"/>
              </a:rPr>
              <a:t>]</a:t>
            </a:r>
            <a:r>
              <a:rPr sz="1800" spc="-200" dirty="0">
                <a:solidFill>
                  <a:srgbClr val="00016A"/>
                </a:solidFill>
                <a:latin typeface="Cambria Math"/>
                <a:cs typeface="Cambria Math"/>
              </a:rPr>
              <a:t> </a:t>
            </a:r>
            <a:r>
              <a:rPr sz="1950" spc="-7" baseline="23504" dirty="0">
                <a:solidFill>
                  <a:srgbClr val="00016A"/>
                </a:solidFill>
                <a:latin typeface="Cambria Math"/>
                <a:cs typeface="Cambria Math"/>
              </a:rPr>
              <a:t>T</a:t>
            </a:r>
            <a:r>
              <a:rPr sz="1950" baseline="23504" dirty="0">
                <a:solidFill>
                  <a:srgbClr val="00016A"/>
                </a:solidFill>
                <a:latin typeface="Cambria Math"/>
                <a:cs typeface="Cambria Math"/>
              </a:rPr>
              <a:t> </a:t>
            </a:r>
            <a:r>
              <a:rPr sz="1950" spc="127" baseline="23504" dirty="0">
                <a:solidFill>
                  <a:srgbClr val="00016A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00016A"/>
                </a:solidFill>
                <a:latin typeface="Calibri"/>
                <a:cs typeface="Calibri"/>
              </a:rPr>
              <a:t>(</a:t>
            </a:r>
            <a:r>
              <a:rPr sz="1800" dirty="0">
                <a:solidFill>
                  <a:srgbClr val="00AFEF"/>
                </a:solidFill>
                <a:latin typeface="Cambria Math"/>
                <a:cs typeface="Cambria Math"/>
              </a:rPr>
              <a:t>𝑚</a:t>
            </a:r>
            <a:r>
              <a:rPr sz="1800" spc="25" dirty="0">
                <a:solidFill>
                  <a:srgbClr val="00AFEF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in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t </a:t>
            </a:r>
            <a:r>
              <a:rPr sz="1800" spc="-1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00AFEF"/>
                </a:solidFill>
                <a:latin typeface="Calibri"/>
                <a:cs typeface="Calibri"/>
              </a:rPr>
              <a:t>v</a:t>
            </a:r>
            <a:r>
              <a:rPr sz="1800" spc="-15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00AFEF"/>
                </a:solidFill>
                <a:latin typeface="Calibri"/>
                <a:cs typeface="Calibri"/>
              </a:rPr>
              <a:t>ri</a:t>
            </a:r>
            <a:r>
              <a:rPr sz="1800" spc="-15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b</a:t>
            </a:r>
            <a:r>
              <a:rPr sz="1800" spc="-20" dirty="0">
                <a:solidFill>
                  <a:srgbClr val="00AFEF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es</a:t>
            </a:r>
            <a:r>
              <a:rPr sz="1800" dirty="0">
                <a:solidFill>
                  <a:srgbClr val="00016A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492125" indent="-454659">
              <a:lnSpc>
                <a:spcPct val="100000"/>
              </a:lnSpc>
              <a:spcBef>
                <a:spcPts val="300"/>
              </a:spcBef>
              <a:buClr>
                <a:srgbClr val="A6A6A6"/>
              </a:buClr>
              <a:buSzPct val="88888"/>
              <a:buFont typeface="Arial"/>
              <a:buChar char="•"/>
              <a:tabLst>
                <a:tab pos="492125" algn="l"/>
                <a:tab pos="492759" algn="l"/>
              </a:tabLst>
            </a:pPr>
            <a:r>
              <a:rPr sz="1800" dirty="0">
                <a:solidFill>
                  <a:srgbClr val="00016A"/>
                </a:solidFill>
                <a:latin typeface="Cambria Math"/>
                <a:cs typeface="Cambria Math"/>
              </a:rPr>
              <a:t>𝑦</a:t>
            </a:r>
            <a:r>
              <a:rPr sz="1800" spc="5" dirty="0">
                <a:solidFill>
                  <a:srgbClr val="00016A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00016A"/>
                </a:solidFill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00016A"/>
                </a:solidFill>
                <a:latin typeface="Cambria Math"/>
                <a:cs typeface="Cambria Math"/>
              </a:rPr>
              <a:t>1</a:t>
            </a:r>
            <a:r>
              <a:rPr sz="1800" spc="10" dirty="0">
                <a:solidFill>
                  <a:srgbClr val="00016A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00016A"/>
                </a:solidFill>
                <a:latin typeface="Calibri"/>
                <a:cs typeface="Calibri"/>
              </a:rPr>
              <a:t>continuous</a:t>
            </a:r>
            <a:r>
              <a:rPr sz="1800" spc="-3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16A"/>
                </a:solidFill>
                <a:latin typeface="Calibri"/>
                <a:cs typeface="Calibri"/>
              </a:rPr>
              <a:t>dependent</a:t>
            </a:r>
            <a:r>
              <a:rPr sz="1800" spc="6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16A"/>
                </a:solidFill>
                <a:latin typeface="Calibri"/>
                <a:cs typeface="Calibri"/>
              </a:rPr>
              <a:t>variable)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2033" y="3329940"/>
            <a:ext cx="74675" cy="2240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8260" y="3329940"/>
            <a:ext cx="74676" cy="2240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2508" y="3021837"/>
            <a:ext cx="398716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039"/>
              </a:lnSpc>
              <a:spcBef>
                <a:spcPts val="95"/>
              </a:spcBef>
            </a:pPr>
            <a:r>
              <a:rPr sz="1900" spc="-110" dirty="0">
                <a:solidFill>
                  <a:srgbClr val="00016A"/>
                </a:solidFill>
                <a:latin typeface="Calibri"/>
                <a:cs typeface="Calibri"/>
              </a:rPr>
              <a:t>W</a:t>
            </a:r>
            <a:r>
              <a:rPr sz="1900" spc="-5" dirty="0">
                <a:solidFill>
                  <a:srgbClr val="00016A"/>
                </a:solidFill>
                <a:latin typeface="Calibri"/>
                <a:cs typeface="Calibri"/>
              </a:rPr>
              <a:t>e</a:t>
            </a:r>
            <a:r>
              <a:rPr sz="1900" spc="-9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16A"/>
                </a:solidFill>
                <a:latin typeface="Calibri"/>
                <a:cs typeface="Calibri"/>
              </a:rPr>
              <a:t>i</a:t>
            </a:r>
            <a:r>
              <a:rPr sz="1900" spc="-15" dirty="0">
                <a:solidFill>
                  <a:srgbClr val="00016A"/>
                </a:solidFill>
                <a:latin typeface="Calibri"/>
                <a:cs typeface="Calibri"/>
              </a:rPr>
              <a:t>m</a:t>
            </a:r>
            <a:r>
              <a:rPr sz="1900" spc="-5" dirty="0">
                <a:solidFill>
                  <a:srgbClr val="00016A"/>
                </a:solidFill>
                <a:latin typeface="Calibri"/>
                <a:cs typeface="Calibri"/>
              </a:rPr>
              <a:t>agine</a:t>
            </a:r>
            <a:r>
              <a:rPr sz="1900" spc="2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16A"/>
                </a:solidFill>
                <a:latin typeface="Calibri"/>
                <a:cs typeface="Calibri"/>
              </a:rPr>
              <a:t>th</a:t>
            </a:r>
            <a:r>
              <a:rPr sz="1900" spc="-15" dirty="0">
                <a:solidFill>
                  <a:srgbClr val="00016A"/>
                </a:solidFill>
                <a:latin typeface="Calibri"/>
                <a:cs typeface="Calibri"/>
              </a:rPr>
              <a:t>a</a:t>
            </a:r>
            <a:r>
              <a:rPr sz="1900" spc="-5" dirty="0">
                <a:solidFill>
                  <a:srgbClr val="00016A"/>
                </a:solidFill>
                <a:latin typeface="Calibri"/>
                <a:cs typeface="Calibri"/>
              </a:rPr>
              <a:t>t</a:t>
            </a:r>
            <a:r>
              <a:rPr sz="1900" spc="-2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016A"/>
                </a:solidFill>
                <a:latin typeface="Calibri"/>
                <a:cs typeface="Calibri"/>
              </a:rPr>
              <a:t>ou</a:t>
            </a:r>
            <a:r>
              <a:rPr sz="1900" spc="-5" dirty="0">
                <a:solidFill>
                  <a:srgbClr val="00016A"/>
                </a:solidFill>
                <a:latin typeface="Calibri"/>
                <a:cs typeface="Calibri"/>
              </a:rPr>
              <a:t>r</a:t>
            </a:r>
            <a:r>
              <a:rPr sz="1900" spc="-2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00016A"/>
                </a:solidFill>
                <a:latin typeface="Calibri"/>
                <a:cs typeface="Calibri"/>
              </a:rPr>
              <a:t>d</a:t>
            </a:r>
            <a:r>
              <a:rPr sz="1900" spc="-30" dirty="0">
                <a:solidFill>
                  <a:srgbClr val="00016A"/>
                </a:solidFill>
                <a:latin typeface="Calibri"/>
                <a:cs typeface="Calibri"/>
              </a:rPr>
              <a:t>a</a:t>
            </a:r>
            <a:r>
              <a:rPr sz="1900" spc="-45" dirty="0">
                <a:solidFill>
                  <a:srgbClr val="00016A"/>
                </a:solidFill>
                <a:latin typeface="Calibri"/>
                <a:cs typeface="Calibri"/>
              </a:rPr>
              <a:t>t</a:t>
            </a:r>
            <a:r>
              <a:rPr sz="1900" spc="-5" dirty="0">
                <a:solidFill>
                  <a:srgbClr val="00016A"/>
                </a:solidFill>
                <a:latin typeface="Calibri"/>
                <a:cs typeface="Calibri"/>
              </a:rPr>
              <a:t>a</a:t>
            </a:r>
            <a:r>
              <a:rPr sz="1900" spc="-1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00016A"/>
                </a:solidFill>
                <a:latin typeface="Calibri"/>
                <a:cs typeface="Calibri"/>
              </a:rPr>
              <a:t>co</a:t>
            </a:r>
            <a:r>
              <a:rPr sz="1900" spc="-30" dirty="0">
                <a:solidFill>
                  <a:srgbClr val="00016A"/>
                </a:solidFill>
                <a:latin typeface="Calibri"/>
                <a:cs typeface="Calibri"/>
              </a:rPr>
              <a:t>n</a:t>
            </a:r>
            <a:r>
              <a:rPr sz="1900" spc="-45" dirty="0">
                <a:solidFill>
                  <a:srgbClr val="00016A"/>
                </a:solidFill>
                <a:latin typeface="Calibri"/>
                <a:cs typeface="Calibri"/>
              </a:rPr>
              <a:t>t</a:t>
            </a:r>
            <a:r>
              <a:rPr sz="1900" spc="-15" dirty="0">
                <a:solidFill>
                  <a:srgbClr val="00016A"/>
                </a:solidFill>
                <a:latin typeface="Calibri"/>
                <a:cs typeface="Calibri"/>
              </a:rPr>
              <a:t>a</a:t>
            </a:r>
            <a:r>
              <a:rPr sz="1900" spc="-20" dirty="0">
                <a:solidFill>
                  <a:srgbClr val="00016A"/>
                </a:solidFill>
                <a:latin typeface="Calibri"/>
                <a:cs typeface="Calibri"/>
              </a:rPr>
              <a:t>in</a:t>
            </a:r>
            <a:r>
              <a:rPr sz="1900" spc="-5" dirty="0">
                <a:solidFill>
                  <a:srgbClr val="00016A"/>
                </a:solidFill>
                <a:latin typeface="Calibri"/>
                <a:cs typeface="Calibri"/>
              </a:rPr>
              <a:t>s</a:t>
            </a:r>
            <a:r>
              <a:rPr sz="1900" spc="-1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16A"/>
                </a:solidFill>
                <a:latin typeface="Calibri"/>
                <a:cs typeface="Calibri"/>
              </a:rPr>
              <a:t>a</a:t>
            </a:r>
            <a:r>
              <a:rPr sz="1900" spc="-1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i="1" spc="-5" dirty="0">
                <a:solidFill>
                  <a:srgbClr val="FF6600"/>
                </a:solidFill>
                <a:latin typeface="Calibri"/>
                <a:cs typeface="Calibri"/>
              </a:rPr>
              <a:t>true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039"/>
              </a:lnSpc>
              <a:tabLst>
                <a:tab pos="1327785" algn="l"/>
              </a:tabLst>
            </a:pPr>
            <a:r>
              <a:rPr sz="1900" i="1" spc="-25" dirty="0">
                <a:solidFill>
                  <a:srgbClr val="FF6600"/>
                </a:solidFill>
                <a:latin typeface="Calibri"/>
                <a:cs typeface="Calibri"/>
              </a:rPr>
              <a:t>pattern</a:t>
            </a:r>
            <a:r>
              <a:rPr sz="1900" i="1" spc="10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16A"/>
                </a:solidFill>
                <a:latin typeface="Cambria Math"/>
                <a:cs typeface="Cambria Math"/>
              </a:rPr>
              <a:t>𝑓</a:t>
            </a:r>
            <a:r>
              <a:rPr sz="1900" spc="430" dirty="0">
                <a:solidFill>
                  <a:srgbClr val="00016A"/>
                </a:solidFill>
                <a:latin typeface="Cambria Math"/>
                <a:cs typeface="Cambria Math"/>
              </a:rPr>
              <a:t> </a:t>
            </a:r>
            <a:r>
              <a:rPr sz="1900" spc="-5" dirty="0">
                <a:solidFill>
                  <a:srgbClr val="00016A"/>
                </a:solidFill>
                <a:latin typeface="Cambria Math"/>
                <a:cs typeface="Cambria Math"/>
              </a:rPr>
              <a:t>𝒙	</a:t>
            </a:r>
            <a:r>
              <a:rPr sz="1900" spc="-5" dirty="0">
                <a:solidFill>
                  <a:srgbClr val="00016A"/>
                </a:solidFill>
                <a:latin typeface="Calibri"/>
                <a:cs typeface="Calibri"/>
              </a:rPr>
              <a:t>and </a:t>
            </a:r>
            <a:r>
              <a:rPr sz="1900" spc="-10" dirty="0">
                <a:solidFill>
                  <a:srgbClr val="00016A"/>
                </a:solidFill>
                <a:latin typeface="Calibri"/>
                <a:cs typeface="Calibri"/>
              </a:rPr>
              <a:t>some</a:t>
            </a:r>
            <a:r>
              <a:rPr sz="1900" spc="-4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00AF50"/>
                </a:solidFill>
                <a:latin typeface="Calibri"/>
                <a:cs typeface="Calibri"/>
              </a:rPr>
              <a:t>noise</a:t>
            </a:r>
            <a:r>
              <a:rPr sz="1900" i="1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900" spc="10" dirty="0">
                <a:solidFill>
                  <a:srgbClr val="00016A"/>
                </a:solidFill>
                <a:latin typeface="Cambria Math"/>
                <a:cs typeface="Cambria Math"/>
              </a:rPr>
              <a:t>𝜀</a:t>
            </a:r>
            <a:r>
              <a:rPr sz="1900" spc="10" dirty="0">
                <a:solidFill>
                  <a:srgbClr val="00016A"/>
                </a:solidFill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8079" y="4882388"/>
            <a:ext cx="26581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r.</a:t>
            </a:r>
            <a:r>
              <a:rPr sz="1100" b="1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Gi</a:t>
            </a:r>
            <a:r>
              <a:rPr sz="1100" b="1" spc="-1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1100" b="1" spc="-2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100" b="1" spc="-2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100" b="1" spc="-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1100" b="1" spc="-10" dirty="0">
                <a:solidFill>
                  <a:srgbClr val="A6A6A6"/>
                </a:solidFill>
                <a:latin typeface="Calibri"/>
                <a:cs typeface="Calibri"/>
              </a:rPr>
              <a:t>ua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ttr</a:t>
            </a:r>
            <a:r>
              <a:rPr sz="1100" b="1" spc="-1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100" b="1" spc="-2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1100" b="1" spc="-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dd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100" b="1" spc="-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1100" b="1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1100" b="1" spc="-1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iv</a:t>
            </a: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100" b="1" spc="-10" dirty="0">
                <a:solidFill>
                  <a:srgbClr val="A6A6A6"/>
                </a:solidFill>
                <a:latin typeface="Calibri"/>
                <a:cs typeface="Calibri"/>
              </a:rPr>
              <a:t>rsi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ty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2508" y="130886"/>
            <a:ext cx="394144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5" dirty="0"/>
              <a:t>Supervised</a:t>
            </a:r>
            <a:r>
              <a:rPr u="none" spc="-135" dirty="0"/>
              <a:t> </a:t>
            </a:r>
            <a:r>
              <a:rPr u="none" dirty="0"/>
              <a:t>learning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79820" y="2913888"/>
            <a:ext cx="2197735" cy="702945"/>
          </a:xfrm>
          <a:prstGeom prst="rect">
            <a:avLst/>
          </a:prstGeom>
          <a:ln w="9525">
            <a:solidFill>
              <a:srgbClr val="FF66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270" algn="ctr">
              <a:lnSpc>
                <a:spcPts val="2365"/>
              </a:lnSpc>
              <a:spcBef>
                <a:spcPts val="155"/>
              </a:spcBef>
            </a:pPr>
            <a:r>
              <a:rPr sz="2000" dirty="0">
                <a:solidFill>
                  <a:srgbClr val="FF6600"/>
                </a:solidFill>
                <a:latin typeface="Cambria Math"/>
                <a:cs typeface="Cambria Math"/>
              </a:rPr>
              <a:t>𝑦</a:t>
            </a:r>
            <a:endParaRPr sz="2000">
              <a:latin typeface="Cambria Math"/>
              <a:cs typeface="Cambria Math"/>
            </a:endParaRPr>
          </a:p>
          <a:p>
            <a:pPr marL="3810" algn="ctr">
              <a:lnSpc>
                <a:spcPts val="2365"/>
              </a:lnSpc>
            </a:pPr>
            <a:r>
              <a:rPr sz="2000" spc="-5" dirty="0">
                <a:solidFill>
                  <a:srgbClr val="FF6600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FF6600"/>
                </a:solidFill>
                <a:latin typeface="Calibri"/>
                <a:cs typeface="Calibri"/>
              </a:rPr>
              <a:t> continuous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9820" y="2380488"/>
            <a:ext cx="2197735" cy="528955"/>
          </a:xfrm>
          <a:prstGeom prst="rect">
            <a:avLst/>
          </a:prstGeom>
          <a:solidFill>
            <a:srgbClr val="FF6600"/>
          </a:solidFill>
        </p:spPr>
        <p:txBody>
          <a:bodyPr vert="horz" wrap="square" lIns="0" tIns="2540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20"/>
              </a:spcBef>
            </a:pP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Regression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8404" y="3832859"/>
            <a:ext cx="1889760" cy="40132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794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220"/>
              </a:spcBef>
              <a:tabLst>
                <a:tab pos="401320" algn="l"/>
              </a:tabLst>
            </a:pPr>
            <a:r>
              <a:rPr sz="2000" dirty="0">
                <a:solidFill>
                  <a:srgbClr val="6F2F9F"/>
                </a:solidFill>
                <a:latin typeface="Cambria Math"/>
                <a:cs typeface="Cambria Math"/>
              </a:rPr>
              <a:t>𝑦	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spc="5" dirty="0">
                <a:solidFill>
                  <a:srgbClr val="FF6600"/>
                </a:solidFill>
                <a:latin typeface="Cambria Math"/>
                <a:cs typeface="Cambria Math"/>
              </a:rPr>
              <a:t>𝑓(𝒙)</a:t>
            </a:r>
            <a:r>
              <a:rPr sz="2000" spc="-15" dirty="0">
                <a:solidFill>
                  <a:srgbClr val="FF66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AF50"/>
                </a:solidFill>
                <a:latin typeface="Cambria Math"/>
                <a:cs typeface="Cambria Math"/>
              </a:rPr>
              <a:t>𝜀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508" y="1174496"/>
            <a:ext cx="4157979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solidFill>
                  <a:srgbClr val="00016A"/>
                </a:solidFill>
                <a:latin typeface="Calibri"/>
                <a:cs typeface="Calibri"/>
              </a:rPr>
              <a:t>Our</a:t>
            </a:r>
            <a:r>
              <a:rPr sz="1900" spc="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00016A"/>
                </a:solidFill>
                <a:latin typeface="Calibri"/>
                <a:cs typeface="Calibri"/>
              </a:rPr>
              <a:t>data</a:t>
            </a:r>
            <a:r>
              <a:rPr sz="1900" spc="-5" dirty="0">
                <a:solidFill>
                  <a:srgbClr val="00016A"/>
                </a:solidFill>
                <a:latin typeface="Calibri"/>
                <a:cs typeface="Calibri"/>
              </a:rPr>
              <a:t> is</a:t>
            </a:r>
            <a:r>
              <a:rPr sz="1900" spc="-1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016A"/>
                </a:solidFill>
                <a:latin typeface="Calibri"/>
                <a:cs typeface="Calibri"/>
              </a:rPr>
              <a:t>composed</a:t>
            </a:r>
            <a:r>
              <a:rPr sz="1900" spc="-4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016A"/>
                </a:solidFill>
                <a:latin typeface="Calibri"/>
                <a:cs typeface="Calibri"/>
              </a:rPr>
              <a:t>by</a:t>
            </a:r>
            <a:r>
              <a:rPr sz="1900" spc="-1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AFEF"/>
                </a:solidFill>
                <a:latin typeface="Cambria Math"/>
                <a:cs typeface="Cambria Math"/>
              </a:rPr>
              <a:t>𝑛</a:t>
            </a:r>
            <a:r>
              <a:rPr sz="1900" spc="-50" dirty="0">
                <a:solidFill>
                  <a:srgbClr val="00AFEF"/>
                </a:solidFill>
                <a:latin typeface="Cambria Math"/>
                <a:cs typeface="Cambria Math"/>
              </a:rPr>
              <a:t> </a:t>
            </a:r>
            <a:r>
              <a:rPr sz="1900" spc="-10" dirty="0">
                <a:solidFill>
                  <a:srgbClr val="00AFEF"/>
                </a:solidFill>
                <a:latin typeface="Calibri"/>
                <a:cs typeface="Calibri"/>
              </a:rPr>
              <a:t>observations</a:t>
            </a:r>
            <a:r>
              <a:rPr sz="1900" spc="-10" dirty="0">
                <a:solidFill>
                  <a:srgbClr val="00016A"/>
                </a:solidFill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78900"/>
              </a:lnSpc>
            </a:pPr>
            <a:r>
              <a:rPr sz="1900" spc="-20" dirty="0">
                <a:solidFill>
                  <a:srgbClr val="00016A"/>
                </a:solidFill>
                <a:latin typeface="Calibri"/>
                <a:cs typeface="Calibri"/>
              </a:rPr>
              <a:t>Each </a:t>
            </a:r>
            <a:r>
              <a:rPr sz="1900" spc="-10" dirty="0">
                <a:solidFill>
                  <a:srgbClr val="00016A"/>
                </a:solidFill>
                <a:latin typeface="Calibri"/>
                <a:cs typeface="Calibri"/>
              </a:rPr>
              <a:t>observation </a:t>
            </a:r>
            <a:r>
              <a:rPr sz="1900" spc="-25" dirty="0">
                <a:solidFill>
                  <a:srgbClr val="00016A"/>
                </a:solidFill>
                <a:latin typeface="Calibri"/>
                <a:cs typeface="Calibri"/>
              </a:rPr>
              <a:t>contains </a:t>
            </a:r>
            <a:r>
              <a:rPr sz="1900" spc="-5" dirty="0">
                <a:solidFill>
                  <a:srgbClr val="00016A"/>
                </a:solidFill>
                <a:latin typeface="Calibri"/>
                <a:cs typeface="Calibri"/>
              </a:rPr>
              <a:t>an independent </a:t>
            </a:r>
            <a:r>
              <a:rPr sz="1900" spc="-41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016A"/>
                </a:solidFill>
                <a:latin typeface="Calibri"/>
                <a:cs typeface="Calibri"/>
              </a:rPr>
              <a:t>value</a:t>
            </a:r>
            <a:r>
              <a:rPr sz="1900" spc="-2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016A"/>
                </a:solidFill>
                <a:latin typeface="Calibri"/>
                <a:cs typeface="Calibri"/>
              </a:rPr>
              <a:t>of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7718" y="2190114"/>
            <a:ext cx="4700905" cy="65024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92125" indent="-454659">
              <a:lnSpc>
                <a:spcPct val="100000"/>
              </a:lnSpc>
              <a:spcBef>
                <a:spcPts val="400"/>
              </a:spcBef>
              <a:buClr>
                <a:srgbClr val="A6A6A6"/>
              </a:buClr>
              <a:buSzPct val="88888"/>
              <a:buFont typeface="Arial"/>
              <a:buChar char="•"/>
              <a:tabLst>
                <a:tab pos="492125" algn="l"/>
                <a:tab pos="492759" algn="l"/>
              </a:tabLst>
            </a:pPr>
            <a:r>
              <a:rPr sz="1800" dirty="0">
                <a:solidFill>
                  <a:srgbClr val="00016A"/>
                </a:solidFill>
                <a:latin typeface="Cambria Math"/>
                <a:cs typeface="Cambria Math"/>
              </a:rPr>
              <a:t>𝒙</a:t>
            </a:r>
            <a:r>
              <a:rPr sz="1800" spc="5" dirty="0">
                <a:solidFill>
                  <a:srgbClr val="00016A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016A"/>
                </a:solidFill>
                <a:latin typeface="Cambria Math"/>
                <a:cs typeface="Cambria Math"/>
              </a:rPr>
              <a:t>=</a:t>
            </a:r>
            <a:r>
              <a:rPr sz="1800" spc="10" dirty="0">
                <a:solidFill>
                  <a:srgbClr val="00016A"/>
                </a:solidFill>
                <a:latin typeface="Cambria Math"/>
                <a:cs typeface="Cambria Math"/>
              </a:rPr>
              <a:t> </a:t>
            </a:r>
            <a:r>
              <a:rPr sz="1800" spc="50" dirty="0">
                <a:solidFill>
                  <a:srgbClr val="00016A"/>
                </a:solidFill>
                <a:latin typeface="Cambria Math"/>
                <a:cs typeface="Cambria Math"/>
              </a:rPr>
              <a:t>[𝑥</a:t>
            </a:r>
            <a:r>
              <a:rPr sz="1950" spc="67" baseline="-12820" dirty="0">
                <a:solidFill>
                  <a:srgbClr val="00016A"/>
                </a:solidFill>
                <a:latin typeface="Cambria Math"/>
                <a:cs typeface="Cambria Math"/>
              </a:rPr>
              <a:t>1</a:t>
            </a:r>
            <a:r>
              <a:rPr sz="1800" spc="40" dirty="0">
                <a:solidFill>
                  <a:srgbClr val="00016A"/>
                </a:solidFill>
                <a:latin typeface="Calibri"/>
                <a:cs typeface="Calibri"/>
              </a:rPr>
              <a:t>,</a:t>
            </a:r>
            <a:r>
              <a:rPr sz="1800" spc="45" dirty="0">
                <a:solidFill>
                  <a:srgbClr val="00016A"/>
                </a:solidFill>
                <a:latin typeface="Calibri"/>
                <a:cs typeface="Calibri"/>
              </a:rPr>
              <a:t>...</a:t>
            </a:r>
            <a:r>
              <a:rPr sz="1800" dirty="0">
                <a:solidFill>
                  <a:srgbClr val="00016A"/>
                </a:solidFill>
                <a:latin typeface="Calibri"/>
                <a:cs typeface="Calibri"/>
              </a:rPr>
              <a:t>,</a:t>
            </a:r>
            <a:r>
              <a:rPr sz="1800" spc="6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800" spc="190" dirty="0">
                <a:solidFill>
                  <a:srgbClr val="00016A"/>
                </a:solidFill>
                <a:latin typeface="Cambria Math"/>
                <a:cs typeface="Cambria Math"/>
              </a:rPr>
              <a:t>𝑥</a:t>
            </a:r>
            <a:r>
              <a:rPr sz="1950" spc="-7" baseline="-12820" dirty="0">
                <a:solidFill>
                  <a:srgbClr val="00016A"/>
                </a:solidFill>
                <a:latin typeface="Cambria Math"/>
                <a:cs typeface="Cambria Math"/>
              </a:rPr>
              <a:t>m</a:t>
            </a:r>
            <a:r>
              <a:rPr sz="1950" spc="-135" baseline="-12820" dirty="0">
                <a:solidFill>
                  <a:srgbClr val="00016A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016A"/>
                </a:solidFill>
                <a:latin typeface="Cambria Math"/>
                <a:cs typeface="Cambria Math"/>
              </a:rPr>
              <a:t>]</a:t>
            </a:r>
            <a:r>
              <a:rPr sz="1800" spc="-200" dirty="0">
                <a:solidFill>
                  <a:srgbClr val="00016A"/>
                </a:solidFill>
                <a:latin typeface="Cambria Math"/>
                <a:cs typeface="Cambria Math"/>
              </a:rPr>
              <a:t> </a:t>
            </a:r>
            <a:r>
              <a:rPr sz="1950" spc="-7" baseline="23504" dirty="0">
                <a:solidFill>
                  <a:srgbClr val="00016A"/>
                </a:solidFill>
                <a:latin typeface="Cambria Math"/>
                <a:cs typeface="Cambria Math"/>
              </a:rPr>
              <a:t>T</a:t>
            </a:r>
            <a:r>
              <a:rPr sz="1950" baseline="23504" dirty="0">
                <a:solidFill>
                  <a:srgbClr val="00016A"/>
                </a:solidFill>
                <a:latin typeface="Cambria Math"/>
                <a:cs typeface="Cambria Math"/>
              </a:rPr>
              <a:t> </a:t>
            </a:r>
            <a:r>
              <a:rPr sz="1950" spc="127" baseline="23504" dirty="0">
                <a:solidFill>
                  <a:srgbClr val="00016A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00016A"/>
                </a:solidFill>
                <a:latin typeface="Calibri"/>
                <a:cs typeface="Calibri"/>
              </a:rPr>
              <a:t>(</a:t>
            </a:r>
            <a:r>
              <a:rPr sz="1800" dirty="0">
                <a:solidFill>
                  <a:srgbClr val="00AFEF"/>
                </a:solidFill>
                <a:latin typeface="Cambria Math"/>
                <a:cs typeface="Cambria Math"/>
              </a:rPr>
              <a:t>𝑚</a:t>
            </a:r>
            <a:r>
              <a:rPr sz="1800" spc="25" dirty="0">
                <a:solidFill>
                  <a:srgbClr val="00AFEF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in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t </a:t>
            </a:r>
            <a:r>
              <a:rPr sz="1800" spc="-1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00AFEF"/>
                </a:solidFill>
                <a:latin typeface="Calibri"/>
                <a:cs typeface="Calibri"/>
              </a:rPr>
              <a:t>v</a:t>
            </a:r>
            <a:r>
              <a:rPr sz="1800" spc="-15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00AFEF"/>
                </a:solidFill>
                <a:latin typeface="Calibri"/>
                <a:cs typeface="Calibri"/>
              </a:rPr>
              <a:t>ri</a:t>
            </a:r>
            <a:r>
              <a:rPr sz="1800" spc="-15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b</a:t>
            </a:r>
            <a:r>
              <a:rPr sz="1800" spc="-20" dirty="0">
                <a:solidFill>
                  <a:srgbClr val="00AFEF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es</a:t>
            </a:r>
            <a:r>
              <a:rPr sz="1800" dirty="0">
                <a:solidFill>
                  <a:srgbClr val="00016A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492125" indent="-454659">
              <a:lnSpc>
                <a:spcPct val="100000"/>
              </a:lnSpc>
              <a:spcBef>
                <a:spcPts val="300"/>
              </a:spcBef>
              <a:buClr>
                <a:srgbClr val="A6A6A6"/>
              </a:buClr>
              <a:buSzPct val="88888"/>
              <a:buFont typeface="Arial"/>
              <a:buChar char="•"/>
              <a:tabLst>
                <a:tab pos="492125" algn="l"/>
                <a:tab pos="492759" algn="l"/>
              </a:tabLst>
            </a:pPr>
            <a:r>
              <a:rPr sz="1800" dirty="0">
                <a:solidFill>
                  <a:srgbClr val="00016A"/>
                </a:solidFill>
                <a:latin typeface="Cambria Math"/>
                <a:cs typeface="Cambria Math"/>
              </a:rPr>
              <a:t>𝑦</a:t>
            </a:r>
            <a:r>
              <a:rPr sz="1800" spc="5" dirty="0">
                <a:solidFill>
                  <a:srgbClr val="00016A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00016A"/>
                </a:solidFill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00016A"/>
                </a:solidFill>
                <a:latin typeface="Cambria Math"/>
                <a:cs typeface="Cambria Math"/>
              </a:rPr>
              <a:t>1</a:t>
            </a:r>
            <a:r>
              <a:rPr sz="1800" spc="5" dirty="0">
                <a:solidFill>
                  <a:srgbClr val="00016A"/>
                </a:solidFill>
                <a:latin typeface="Cambria Math"/>
                <a:cs typeface="Cambria Math"/>
              </a:rPr>
              <a:t> </a:t>
            </a:r>
            <a:r>
              <a:rPr sz="1800" spc="-20" dirty="0">
                <a:solidFill>
                  <a:srgbClr val="00016A"/>
                </a:solidFill>
                <a:latin typeface="Calibri"/>
                <a:cs typeface="Calibri"/>
              </a:rPr>
              <a:t>discrete</a:t>
            </a:r>
            <a:r>
              <a:rPr sz="1800" spc="1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16A"/>
                </a:solidFill>
                <a:latin typeface="Calibri"/>
                <a:cs typeface="Calibri"/>
              </a:rPr>
              <a:t>dependent</a:t>
            </a:r>
            <a:r>
              <a:rPr sz="1800" spc="3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016A"/>
                </a:solidFill>
                <a:latin typeface="Calibri"/>
                <a:cs typeface="Calibri"/>
              </a:rPr>
              <a:t>variable)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2033" y="3329940"/>
            <a:ext cx="74675" cy="2240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8260" y="3329940"/>
            <a:ext cx="74676" cy="2240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2508" y="3021837"/>
            <a:ext cx="398716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039"/>
              </a:lnSpc>
              <a:spcBef>
                <a:spcPts val="95"/>
              </a:spcBef>
            </a:pPr>
            <a:r>
              <a:rPr sz="1900" spc="-110" dirty="0">
                <a:solidFill>
                  <a:srgbClr val="00016A"/>
                </a:solidFill>
                <a:latin typeface="Calibri"/>
                <a:cs typeface="Calibri"/>
              </a:rPr>
              <a:t>W</a:t>
            </a:r>
            <a:r>
              <a:rPr sz="1900" spc="-5" dirty="0">
                <a:solidFill>
                  <a:srgbClr val="00016A"/>
                </a:solidFill>
                <a:latin typeface="Calibri"/>
                <a:cs typeface="Calibri"/>
              </a:rPr>
              <a:t>e</a:t>
            </a:r>
            <a:r>
              <a:rPr sz="1900" spc="-9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16A"/>
                </a:solidFill>
                <a:latin typeface="Calibri"/>
                <a:cs typeface="Calibri"/>
              </a:rPr>
              <a:t>i</a:t>
            </a:r>
            <a:r>
              <a:rPr sz="1900" spc="-15" dirty="0">
                <a:solidFill>
                  <a:srgbClr val="00016A"/>
                </a:solidFill>
                <a:latin typeface="Calibri"/>
                <a:cs typeface="Calibri"/>
              </a:rPr>
              <a:t>m</a:t>
            </a:r>
            <a:r>
              <a:rPr sz="1900" spc="-5" dirty="0">
                <a:solidFill>
                  <a:srgbClr val="00016A"/>
                </a:solidFill>
                <a:latin typeface="Calibri"/>
                <a:cs typeface="Calibri"/>
              </a:rPr>
              <a:t>agine</a:t>
            </a:r>
            <a:r>
              <a:rPr sz="1900" spc="2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16A"/>
                </a:solidFill>
                <a:latin typeface="Calibri"/>
                <a:cs typeface="Calibri"/>
              </a:rPr>
              <a:t>th</a:t>
            </a:r>
            <a:r>
              <a:rPr sz="1900" spc="-15" dirty="0">
                <a:solidFill>
                  <a:srgbClr val="00016A"/>
                </a:solidFill>
                <a:latin typeface="Calibri"/>
                <a:cs typeface="Calibri"/>
              </a:rPr>
              <a:t>a</a:t>
            </a:r>
            <a:r>
              <a:rPr sz="1900" spc="-5" dirty="0">
                <a:solidFill>
                  <a:srgbClr val="00016A"/>
                </a:solidFill>
                <a:latin typeface="Calibri"/>
                <a:cs typeface="Calibri"/>
              </a:rPr>
              <a:t>t</a:t>
            </a:r>
            <a:r>
              <a:rPr sz="1900" spc="-2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016A"/>
                </a:solidFill>
                <a:latin typeface="Calibri"/>
                <a:cs typeface="Calibri"/>
              </a:rPr>
              <a:t>ou</a:t>
            </a:r>
            <a:r>
              <a:rPr sz="1900" spc="-5" dirty="0">
                <a:solidFill>
                  <a:srgbClr val="00016A"/>
                </a:solidFill>
                <a:latin typeface="Calibri"/>
                <a:cs typeface="Calibri"/>
              </a:rPr>
              <a:t>r</a:t>
            </a:r>
            <a:r>
              <a:rPr sz="1900" spc="-2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00016A"/>
                </a:solidFill>
                <a:latin typeface="Calibri"/>
                <a:cs typeface="Calibri"/>
              </a:rPr>
              <a:t>d</a:t>
            </a:r>
            <a:r>
              <a:rPr sz="1900" spc="-30" dirty="0">
                <a:solidFill>
                  <a:srgbClr val="00016A"/>
                </a:solidFill>
                <a:latin typeface="Calibri"/>
                <a:cs typeface="Calibri"/>
              </a:rPr>
              <a:t>a</a:t>
            </a:r>
            <a:r>
              <a:rPr sz="1900" spc="-45" dirty="0">
                <a:solidFill>
                  <a:srgbClr val="00016A"/>
                </a:solidFill>
                <a:latin typeface="Calibri"/>
                <a:cs typeface="Calibri"/>
              </a:rPr>
              <a:t>t</a:t>
            </a:r>
            <a:r>
              <a:rPr sz="1900" spc="-5" dirty="0">
                <a:solidFill>
                  <a:srgbClr val="00016A"/>
                </a:solidFill>
                <a:latin typeface="Calibri"/>
                <a:cs typeface="Calibri"/>
              </a:rPr>
              <a:t>a</a:t>
            </a:r>
            <a:r>
              <a:rPr sz="1900" spc="-1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00016A"/>
                </a:solidFill>
                <a:latin typeface="Calibri"/>
                <a:cs typeface="Calibri"/>
              </a:rPr>
              <a:t>co</a:t>
            </a:r>
            <a:r>
              <a:rPr sz="1900" spc="-30" dirty="0">
                <a:solidFill>
                  <a:srgbClr val="00016A"/>
                </a:solidFill>
                <a:latin typeface="Calibri"/>
                <a:cs typeface="Calibri"/>
              </a:rPr>
              <a:t>n</a:t>
            </a:r>
            <a:r>
              <a:rPr sz="1900" spc="-45" dirty="0">
                <a:solidFill>
                  <a:srgbClr val="00016A"/>
                </a:solidFill>
                <a:latin typeface="Calibri"/>
                <a:cs typeface="Calibri"/>
              </a:rPr>
              <a:t>t</a:t>
            </a:r>
            <a:r>
              <a:rPr sz="1900" spc="-15" dirty="0">
                <a:solidFill>
                  <a:srgbClr val="00016A"/>
                </a:solidFill>
                <a:latin typeface="Calibri"/>
                <a:cs typeface="Calibri"/>
              </a:rPr>
              <a:t>a</a:t>
            </a:r>
            <a:r>
              <a:rPr sz="1900" spc="-20" dirty="0">
                <a:solidFill>
                  <a:srgbClr val="00016A"/>
                </a:solidFill>
                <a:latin typeface="Calibri"/>
                <a:cs typeface="Calibri"/>
              </a:rPr>
              <a:t>in</a:t>
            </a:r>
            <a:r>
              <a:rPr sz="1900" spc="-5" dirty="0">
                <a:solidFill>
                  <a:srgbClr val="00016A"/>
                </a:solidFill>
                <a:latin typeface="Calibri"/>
                <a:cs typeface="Calibri"/>
              </a:rPr>
              <a:t>s</a:t>
            </a:r>
            <a:r>
              <a:rPr sz="1900" spc="-1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16A"/>
                </a:solidFill>
                <a:latin typeface="Calibri"/>
                <a:cs typeface="Calibri"/>
              </a:rPr>
              <a:t>a</a:t>
            </a:r>
            <a:r>
              <a:rPr sz="1900" spc="-1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i="1" spc="-5" dirty="0">
                <a:solidFill>
                  <a:srgbClr val="FF6600"/>
                </a:solidFill>
                <a:latin typeface="Calibri"/>
                <a:cs typeface="Calibri"/>
              </a:rPr>
              <a:t>true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039"/>
              </a:lnSpc>
              <a:tabLst>
                <a:tab pos="1327785" algn="l"/>
              </a:tabLst>
            </a:pPr>
            <a:r>
              <a:rPr sz="1900" i="1" spc="-25" dirty="0">
                <a:solidFill>
                  <a:srgbClr val="FF6600"/>
                </a:solidFill>
                <a:latin typeface="Calibri"/>
                <a:cs typeface="Calibri"/>
              </a:rPr>
              <a:t>pattern</a:t>
            </a:r>
            <a:r>
              <a:rPr sz="1900" i="1" spc="10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16A"/>
                </a:solidFill>
                <a:latin typeface="Cambria Math"/>
                <a:cs typeface="Cambria Math"/>
              </a:rPr>
              <a:t>𝑓</a:t>
            </a:r>
            <a:r>
              <a:rPr sz="1900" spc="430" dirty="0">
                <a:solidFill>
                  <a:srgbClr val="00016A"/>
                </a:solidFill>
                <a:latin typeface="Cambria Math"/>
                <a:cs typeface="Cambria Math"/>
              </a:rPr>
              <a:t> </a:t>
            </a:r>
            <a:r>
              <a:rPr sz="1900" spc="-5" dirty="0">
                <a:solidFill>
                  <a:srgbClr val="00016A"/>
                </a:solidFill>
                <a:latin typeface="Cambria Math"/>
                <a:cs typeface="Cambria Math"/>
              </a:rPr>
              <a:t>𝒙	</a:t>
            </a:r>
            <a:r>
              <a:rPr sz="1900" spc="-5" dirty="0">
                <a:solidFill>
                  <a:srgbClr val="00016A"/>
                </a:solidFill>
                <a:latin typeface="Calibri"/>
                <a:cs typeface="Calibri"/>
              </a:rPr>
              <a:t>and </a:t>
            </a:r>
            <a:r>
              <a:rPr sz="1900" spc="-10" dirty="0">
                <a:solidFill>
                  <a:srgbClr val="00016A"/>
                </a:solidFill>
                <a:latin typeface="Calibri"/>
                <a:cs typeface="Calibri"/>
              </a:rPr>
              <a:t>some</a:t>
            </a:r>
            <a:r>
              <a:rPr sz="1900" spc="-4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00AF50"/>
                </a:solidFill>
                <a:latin typeface="Calibri"/>
                <a:cs typeface="Calibri"/>
              </a:rPr>
              <a:t>noise</a:t>
            </a:r>
            <a:r>
              <a:rPr sz="1900" i="1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900" spc="10" dirty="0">
                <a:solidFill>
                  <a:srgbClr val="00016A"/>
                </a:solidFill>
                <a:latin typeface="Cambria Math"/>
                <a:cs typeface="Cambria Math"/>
              </a:rPr>
              <a:t>𝜀</a:t>
            </a:r>
            <a:r>
              <a:rPr sz="1900" spc="10" dirty="0">
                <a:solidFill>
                  <a:srgbClr val="00016A"/>
                </a:solidFill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8079" y="4882388"/>
            <a:ext cx="26581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r.</a:t>
            </a:r>
            <a:r>
              <a:rPr sz="1100" b="1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Gi</a:t>
            </a:r>
            <a:r>
              <a:rPr sz="1100" b="1" spc="-1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1100" b="1" spc="-2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100" b="1" spc="-2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100" b="1" spc="-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1100" b="1" spc="-10" dirty="0">
                <a:solidFill>
                  <a:srgbClr val="A6A6A6"/>
                </a:solidFill>
                <a:latin typeface="Calibri"/>
                <a:cs typeface="Calibri"/>
              </a:rPr>
              <a:t>ua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ttr</a:t>
            </a:r>
            <a:r>
              <a:rPr sz="1100" b="1" spc="-1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100" b="1" spc="-2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1100" b="1" spc="-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dd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100" b="1" spc="-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1100" b="1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1100" b="1" spc="-1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iv</a:t>
            </a: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100" b="1" spc="-10" dirty="0">
                <a:solidFill>
                  <a:srgbClr val="A6A6A6"/>
                </a:solidFill>
                <a:latin typeface="Calibri"/>
                <a:cs typeface="Calibri"/>
              </a:rPr>
              <a:t>rsi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ty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2508" y="130886"/>
            <a:ext cx="394144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5" dirty="0"/>
              <a:t>Supervised</a:t>
            </a:r>
            <a:r>
              <a:rPr u="none" spc="-135" dirty="0"/>
              <a:t> </a:t>
            </a:r>
            <a:r>
              <a:rPr u="none" dirty="0"/>
              <a:t>learning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79820" y="2913888"/>
            <a:ext cx="2197735" cy="702945"/>
          </a:xfrm>
          <a:prstGeom prst="rect">
            <a:avLst/>
          </a:prstGeom>
          <a:ln w="9525">
            <a:solidFill>
              <a:srgbClr val="FF66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270" algn="ctr">
              <a:lnSpc>
                <a:spcPts val="2365"/>
              </a:lnSpc>
              <a:spcBef>
                <a:spcPts val="155"/>
              </a:spcBef>
            </a:pPr>
            <a:r>
              <a:rPr sz="2000" dirty="0">
                <a:solidFill>
                  <a:srgbClr val="FF6600"/>
                </a:solidFill>
                <a:latin typeface="Cambria Math"/>
                <a:cs typeface="Cambria Math"/>
              </a:rPr>
              <a:t>𝑦</a:t>
            </a:r>
            <a:endParaRPr sz="2000">
              <a:latin typeface="Cambria Math"/>
              <a:cs typeface="Cambria Math"/>
            </a:endParaRPr>
          </a:p>
          <a:p>
            <a:pPr marL="3810" algn="ctr">
              <a:lnSpc>
                <a:spcPts val="2365"/>
              </a:lnSpc>
            </a:pPr>
            <a:r>
              <a:rPr sz="2000" spc="-5" dirty="0">
                <a:solidFill>
                  <a:srgbClr val="FF660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FF6600"/>
                </a:solidFill>
                <a:latin typeface="Calibri"/>
                <a:cs typeface="Calibri"/>
              </a:rPr>
              <a:t> discrete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9820" y="2380488"/>
            <a:ext cx="2197735" cy="528955"/>
          </a:xfrm>
          <a:prstGeom prst="rect">
            <a:avLst/>
          </a:prstGeom>
          <a:solidFill>
            <a:srgbClr val="FF6600"/>
          </a:solidFill>
        </p:spPr>
        <p:txBody>
          <a:bodyPr vert="horz" wrap="square" lIns="0" tIns="254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20"/>
              </a:spcBef>
            </a:pP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Classification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8404" y="3832859"/>
            <a:ext cx="2353310" cy="40132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794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220"/>
              </a:spcBef>
              <a:tabLst>
                <a:tab pos="403860" algn="l"/>
              </a:tabLst>
            </a:pPr>
            <a:r>
              <a:rPr sz="2000" dirty="0">
                <a:solidFill>
                  <a:srgbClr val="6F2F9F"/>
                </a:solidFill>
                <a:latin typeface="Cambria Math"/>
                <a:cs typeface="Cambria Math"/>
              </a:rPr>
              <a:t>𝑦	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𝒟(</a:t>
            </a:r>
            <a:r>
              <a:rPr sz="2000" spc="25" dirty="0">
                <a:latin typeface="Cambria Math"/>
                <a:cs typeface="Cambria Math"/>
              </a:rPr>
              <a:t> </a:t>
            </a:r>
            <a:r>
              <a:rPr sz="2000" spc="5" dirty="0">
                <a:solidFill>
                  <a:srgbClr val="FF6600"/>
                </a:solidFill>
                <a:latin typeface="Cambria Math"/>
                <a:cs typeface="Cambria Math"/>
              </a:rPr>
              <a:t>𝑓(𝒙)</a:t>
            </a:r>
            <a:r>
              <a:rPr sz="2000" spc="-20" dirty="0">
                <a:solidFill>
                  <a:srgbClr val="FF66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AF50"/>
                </a:solidFill>
                <a:latin typeface="Cambria Math"/>
                <a:cs typeface="Cambria Math"/>
              </a:rPr>
              <a:t>𝜀</a:t>
            </a:r>
            <a:r>
              <a:rPr sz="2000" spc="45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508" y="1252220"/>
            <a:ext cx="536511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30" dirty="0">
                <a:solidFill>
                  <a:srgbClr val="00016A"/>
                </a:solidFill>
                <a:latin typeface="Calibri"/>
                <a:cs typeface="Calibri"/>
              </a:rPr>
              <a:t>Most </a:t>
            </a:r>
            <a:r>
              <a:rPr sz="2400" spc="-20" dirty="0">
                <a:solidFill>
                  <a:srgbClr val="00016A"/>
                </a:solidFill>
                <a:latin typeface="Calibri"/>
                <a:cs typeface="Calibri"/>
              </a:rPr>
              <a:t>common </a:t>
            </a:r>
            <a:r>
              <a:rPr sz="2400" spc="-30" dirty="0">
                <a:solidFill>
                  <a:srgbClr val="00016A"/>
                </a:solidFill>
                <a:latin typeface="Calibri"/>
                <a:cs typeface="Calibri"/>
              </a:rPr>
              <a:t>form </a:t>
            </a:r>
            <a:r>
              <a:rPr sz="2400" spc="-5" dirty="0">
                <a:solidFill>
                  <a:srgbClr val="00016A"/>
                </a:solidFill>
                <a:latin typeface="Calibri"/>
                <a:cs typeface="Calibri"/>
              </a:rPr>
              <a:t>of </a:t>
            </a:r>
            <a:r>
              <a:rPr sz="2400" spc="-35" dirty="0">
                <a:solidFill>
                  <a:srgbClr val="00016A"/>
                </a:solidFill>
                <a:latin typeface="Calibri"/>
                <a:cs typeface="Calibri"/>
              </a:rPr>
              <a:t>data </a:t>
            </a:r>
            <a:r>
              <a:rPr sz="2400" spc="-30" dirty="0">
                <a:solidFill>
                  <a:srgbClr val="00016A"/>
                </a:solidFill>
                <a:latin typeface="Calibri"/>
                <a:cs typeface="Calibri"/>
              </a:rPr>
              <a:t>organization </a:t>
            </a:r>
            <a:r>
              <a:rPr sz="2400" spc="-40" dirty="0">
                <a:solidFill>
                  <a:srgbClr val="00016A"/>
                </a:solidFill>
                <a:latin typeface="Calibri"/>
                <a:cs typeface="Calibri"/>
              </a:rPr>
              <a:t>for </a:t>
            </a:r>
            <a:r>
              <a:rPr sz="2400" spc="-53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16A"/>
                </a:solidFill>
                <a:latin typeface="Calibri"/>
                <a:cs typeface="Calibri"/>
              </a:rPr>
              <a:t>machine</a:t>
            </a:r>
            <a:r>
              <a:rPr sz="2400" spc="-4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16A"/>
                </a:solidFill>
                <a:latin typeface="Calibri"/>
                <a:cs typeface="Calibri"/>
              </a:rPr>
              <a:t>learning</a:t>
            </a:r>
            <a:r>
              <a:rPr sz="2400" spc="-5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16A"/>
                </a:solidFill>
                <a:latin typeface="Calibri"/>
                <a:cs typeface="Calibri"/>
              </a:rPr>
              <a:t>is</a:t>
            </a:r>
            <a:r>
              <a:rPr sz="2400" spc="-3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16A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AFEF"/>
                </a:solidFill>
                <a:latin typeface="Calibri"/>
                <a:cs typeface="Calibri"/>
              </a:rPr>
              <a:t>2D</a:t>
            </a:r>
            <a:r>
              <a:rPr sz="2400" i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AFEF"/>
                </a:solidFill>
                <a:latin typeface="Calibri"/>
                <a:cs typeface="Calibri"/>
              </a:rPr>
              <a:t>array</a:t>
            </a:r>
            <a:r>
              <a:rPr sz="2400" spc="-5" dirty="0">
                <a:solidFill>
                  <a:srgbClr val="00016A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016A"/>
                </a:solidFill>
                <a:latin typeface="Calibri"/>
                <a:cs typeface="Calibri"/>
              </a:rPr>
              <a:t>where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2508" y="2088591"/>
            <a:ext cx="5233670" cy="2335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6725" indent="-454659">
              <a:lnSpc>
                <a:spcPct val="100000"/>
              </a:lnSpc>
              <a:spcBef>
                <a:spcPts val="105"/>
              </a:spcBef>
              <a:buClr>
                <a:srgbClr val="A6A6A6"/>
              </a:buClr>
              <a:buSzPct val="90000"/>
              <a:buFont typeface="Arial"/>
              <a:buChar char="•"/>
              <a:tabLst>
                <a:tab pos="466725" algn="l"/>
                <a:tab pos="467359" algn="l"/>
              </a:tabLst>
            </a:pPr>
            <a:r>
              <a:rPr sz="2000" i="1" spc="-25" dirty="0">
                <a:solidFill>
                  <a:srgbClr val="00AFEF"/>
                </a:solidFill>
                <a:latin typeface="Calibri"/>
                <a:cs typeface="Calibri"/>
              </a:rPr>
              <a:t>rows</a:t>
            </a:r>
            <a:r>
              <a:rPr sz="2000" i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016A"/>
                </a:solidFill>
                <a:latin typeface="Calibri"/>
                <a:cs typeface="Calibri"/>
              </a:rPr>
              <a:t>represent</a:t>
            </a:r>
            <a:r>
              <a:rPr sz="2000" spc="2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00AFEF"/>
                </a:solidFill>
                <a:latin typeface="Calibri"/>
                <a:cs typeface="Calibri"/>
              </a:rPr>
              <a:t>observations</a:t>
            </a:r>
            <a:r>
              <a:rPr sz="2000" i="1" spc="-4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016A"/>
                </a:solidFill>
                <a:latin typeface="Calibri"/>
                <a:cs typeface="Calibri"/>
              </a:rPr>
              <a:t>(records,</a:t>
            </a:r>
            <a:r>
              <a:rPr sz="2000" spc="-1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016A"/>
                </a:solidFill>
                <a:latin typeface="Calibri"/>
                <a:cs typeface="Calibri"/>
              </a:rPr>
              <a:t>items,</a:t>
            </a:r>
            <a:endParaRPr sz="2000">
              <a:latin typeface="Calibri"/>
              <a:cs typeface="Calibri"/>
            </a:endParaRPr>
          </a:p>
          <a:p>
            <a:pPr marL="466725">
              <a:lnSpc>
                <a:spcPct val="100000"/>
              </a:lnSpc>
            </a:pPr>
            <a:r>
              <a:rPr sz="2000" spc="-25" dirty="0">
                <a:solidFill>
                  <a:srgbClr val="00016A"/>
                </a:solidFill>
                <a:latin typeface="Calibri"/>
                <a:cs typeface="Calibri"/>
              </a:rPr>
              <a:t>data</a:t>
            </a:r>
            <a:r>
              <a:rPr sz="2000" spc="-1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16A"/>
                </a:solidFill>
                <a:latin typeface="Calibri"/>
                <a:cs typeface="Calibri"/>
              </a:rPr>
              <a:t>points)</a:t>
            </a:r>
            <a:endParaRPr sz="2000">
              <a:latin typeface="Calibri"/>
              <a:cs typeface="Calibri"/>
            </a:endParaRPr>
          </a:p>
          <a:p>
            <a:pPr marL="466725" indent="-454659">
              <a:lnSpc>
                <a:spcPct val="100000"/>
              </a:lnSpc>
              <a:spcBef>
                <a:spcPts val="805"/>
              </a:spcBef>
              <a:buClr>
                <a:srgbClr val="A6A6A6"/>
              </a:buClr>
              <a:buSzPct val="90000"/>
              <a:buFont typeface="Arial"/>
              <a:buChar char="•"/>
              <a:tabLst>
                <a:tab pos="466725" algn="l"/>
                <a:tab pos="467359" algn="l"/>
              </a:tabLst>
            </a:pPr>
            <a:r>
              <a:rPr sz="2000" i="1" spc="-5" dirty="0">
                <a:solidFill>
                  <a:srgbClr val="00AFEF"/>
                </a:solidFill>
                <a:latin typeface="Calibri"/>
                <a:cs typeface="Calibri"/>
              </a:rPr>
              <a:t>columns</a:t>
            </a:r>
            <a:r>
              <a:rPr sz="2000" i="1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016A"/>
                </a:solidFill>
                <a:latin typeface="Calibri"/>
                <a:cs typeface="Calibri"/>
              </a:rPr>
              <a:t>represent</a:t>
            </a:r>
            <a:r>
              <a:rPr sz="2000" spc="1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000" i="1" spc="-15" dirty="0">
                <a:solidFill>
                  <a:srgbClr val="00AFEF"/>
                </a:solidFill>
                <a:latin typeface="Calibri"/>
                <a:cs typeface="Calibri"/>
              </a:rPr>
              <a:t>attributes</a:t>
            </a:r>
            <a:r>
              <a:rPr sz="2000" i="1" spc="-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016A"/>
                </a:solidFill>
                <a:latin typeface="Calibri"/>
                <a:cs typeface="Calibri"/>
              </a:rPr>
              <a:t>(features,</a:t>
            </a:r>
            <a:endParaRPr sz="2000">
              <a:latin typeface="Calibri"/>
              <a:cs typeface="Calibri"/>
            </a:endParaRPr>
          </a:p>
          <a:p>
            <a:pPr marL="466725">
              <a:lnSpc>
                <a:spcPct val="100000"/>
              </a:lnSpc>
            </a:pPr>
            <a:r>
              <a:rPr sz="2000" spc="-15" dirty="0">
                <a:solidFill>
                  <a:srgbClr val="00016A"/>
                </a:solidFill>
                <a:latin typeface="Calibri"/>
                <a:cs typeface="Calibri"/>
              </a:rPr>
              <a:t>variables)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35" dirty="0">
                <a:solidFill>
                  <a:srgbClr val="00016A"/>
                </a:solidFill>
                <a:latin typeface="Calibri"/>
                <a:cs typeface="Calibri"/>
              </a:rPr>
              <a:t>Natural </a:t>
            </a:r>
            <a:r>
              <a:rPr sz="2400" spc="-30" dirty="0">
                <a:solidFill>
                  <a:srgbClr val="00016A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16A"/>
                </a:solidFill>
                <a:latin typeface="Calibri"/>
                <a:cs typeface="Calibri"/>
              </a:rPr>
              <a:t>think</a:t>
            </a:r>
            <a:r>
              <a:rPr sz="2400" spc="-4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16A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016A"/>
                </a:solidFill>
                <a:latin typeface="Calibri"/>
                <a:cs typeface="Calibri"/>
              </a:rPr>
              <a:t>each</a:t>
            </a:r>
            <a:r>
              <a:rPr sz="2400" spc="-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016A"/>
                </a:solidFill>
                <a:latin typeface="Calibri"/>
                <a:cs typeface="Calibri"/>
              </a:rPr>
              <a:t>sample </a:t>
            </a:r>
            <a:r>
              <a:rPr sz="2400" dirty="0">
                <a:solidFill>
                  <a:srgbClr val="00016A"/>
                </a:solidFill>
                <a:latin typeface="Calibri"/>
                <a:cs typeface="Calibri"/>
              </a:rPr>
              <a:t>as</a:t>
            </a:r>
            <a:r>
              <a:rPr sz="2400" spc="-2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16A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00016A"/>
                </a:solidFill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016A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016A"/>
                </a:solidFill>
                <a:latin typeface="Calibri"/>
                <a:cs typeface="Calibri"/>
              </a:rPr>
              <a:t>attributes,</a:t>
            </a:r>
            <a:r>
              <a:rPr sz="2400" spc="-5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16A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00016A"/>
                </a:solidFill>
                <a:latin typeface="Calibri"/>
                <a:cs typeface="Calibri"/>
              </a:rPr>
              <a:t> whole</a:t>
            </a:r>
            <a:r>
              <a:rPr sz="2400" spc="-3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00016A"/>
                </a:solidFill>
                <a:latin typeface="Calibri"/>
                <a:cs typeface="Calibri"/>
              </a:rPr>
              <a:t>array</a:t>
            </a:r>
            <a:r>
              <a:rPr sz="2400" spc="-3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16A"/>
                </a:solidFill>
                <a:latin typeface="Calibri"/>
                <a:cs typeface="Calibri"/>
              </a:rPr>
              <a:t>as</a:t>
            </a:r>
            <a:r>
              <a:rPr sz="2400" spc="-2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16A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016A"/>
                </a:solidFill>
                <a:latin typeface="Calibri"/>
                <a:cs typeface="Calibri"/>
              </a:rPr>
              <a:t>matrix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2507" y="118618"/>
            <a:ext cx="7284923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u="none" dirty="0"/>
              <a:t>Recall: </a:t>
            </a:r>
            <a:r>
              <a:rPr u="none" spc="-10" dirty="0"/>
              <a:t>vectors</a:t>
            </a:r>
            <a:r>
              <a:rPr u="none" spc="-30" dirty="0"/>
              <a:t> </a:t>
            </a:r>
            <a:r>
              <a:rPr u="none" spc="-20" dirty="0"/>
              <a:t>and</a:t>
            </a:r>
            <a:r>
              <a:rPr u="none" spc="-25" dirty="0"/>
              <a:t> </a:t>
            </a:r>
            <a:r>
              <a:rPr u="none" spc="-10" dirty="0"/>
              <a:t>matrices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61353" y="4013237"/>
            <a:ext cx="9525" cy="1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5"/>
              </a:lnSpc>
            </a:pPr>
            <a:r>
              <a:rPr sz="100" spc="-25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07690" y="1464205"/>
            <a:ext cx="2077720" cy="2985135"/>
            <a:chOff x="6607690" y="1464205"/>
            <a:chExt cx="2077720" cy="2985135"/>
          </a:xfrm>
        </p:grpSpPr>
        <p:sp>
          <p:nvSpPr>
            <p:cNvPr id="7" name="object 7"/>
            <p:cNvSpPr/>
            <p:nvPr/>
          </p:nvSpPr>
          <p:spPr>
            <a:xfrm>
              <a:off x="6617207" y="1702307"/>
              <a:ext cx="2058670" cy="2452370"/>
            </a:xfrm>
            <a:custGeom>
              <a:avLst/>
              <a:gdLst/>
              <a:ahLst/>
              <a:cxnLst/>
              <a:rect l="l" t="t" r="r" b="b"/>
              <a:pathLst>
                <a:path w="2058670" h="2452370">
                  <a:moveTo>
                    <a:pt x="0" y="342137"/>
                  </a:moveTo>
                  <a:lnTo>
                    <a:pt x="4445" y="286638"/>
                  </a:lnTo>
                  <a:lnTo>
                    <a:pt x="17525" y="234060"/>
                  </a:lnTo>
                  <a:lnTo>
                    <a:pt x="38353" y="184912"/>
                  </a:lnTo>
                  <a:lnTo>
                    <a:pt x="66167" y="140080"/>
                  </a:lnTo>
                  <a:lnTo>
                    <a:pt x="100457" y="100202"/>
                  </a:lnTo>
                  <a:lnTo>
                    <a:pt x="140462" y="66039"/>
                  </a:lnTo>
                  <a:lnTo>
                    <a:pt x="185420" y="38226"/>
                  </a:lnTo>
                  <a:lnTo>
                    <a:pt x="234696" y="17399"/>
                  </a:lnTo>
                  <a:lnTo>
                    <a:pt x="287400" y="4444"/>
                  </a:lnTo>
                  <a:lnTo>
                    <a:pt x="343153" y="0"/>
                  </a:lnTo>
                  <a:lnTo>
                    <a:pt x="1715389" y="0"/>
                  </a:lnTo>
                  <a:lnTo>
                    <a:pt x="1771142" y="4444"/>
                  </a:lnTo>
                  <a:lnTo>
                    <a:pt x="1823847" y="17399"/>
                  </a:lnTo>
                  <a:lnTo>
                    <a:pt x="1873123" y="38226"/>
                  </a:lnTo>
                  <a:lnTo>
                    <a:pt x="1918081" y="66039"/>
                  </a:lnTo>
                  <a:lnTo>
                    <a:pt x="1958086" y="100202"/>
                  </a:lnTo>
                  <a:lnTo>
                    <a:pt x="1992376" y="140080"/>
                  </a:lnTo>
                  <a:lnTo>
                    <a:pt x="2020189" y="184912"/>
                  </a:lnTo>
                  <a:lnTo>
                    <a:pt x="2041017" y="234060"/>
                  </a:lnTo>
                  <a:lnTo>
                    <a:pt x="2053971" y="286638"/>
                  </a:lnTo>
                  <a:lnTo>
                    <a:pt x="2058543" y="342137"/>
                  </a:lnTo>
                  <a:lnTo>
                    <a:pt x="2058543" y="2109851"/>
                  </a:lnTo>
                  <a:lnTo>
                    <a:pt x="2053971" y="2165350"/>
                  </a:lnTo>
                  <a:lnTo>
                    <a:pt x="2041017" y="2217978"/>
                  </a:lnTo>
                  <a:lnTo>
                    <a:pt x="2020189" y="2267077"/>
                  </a:lnTo>
                  <a:lnTo>
                    <a:pt x="1992376" y="2311907"/>
                  </a:lnTo>
                  <a:lnTo>
                    <a:pt x="1958086" y="2351773"/>
                  </a:lnTo>
                  <a:lnTo>
                    <a:pt x="1918081" y="2385961"/>
                  </a:lnTo>
                  <a:lnTo>
                    <a:pt x="1873123" y="2413787"/>
                  </a:lnTo>
                  <a:lnTo>
                    <a:pt x="1823847" y="2434539"/>
                  </a:lnTo>
                  <a:lnTo>
                    <a:pt x="1771142" y="2447505"/>
                  </a:lnTo>
                  <a:lnTo>
                    <a:pt x="1715389" y="2451976"/>
                  </a:lnTo>
                  <a:lnTo>
                    <a:pt x="343153" y="2451976"/>
                  </a:lnTo>
                  <a:lnTo>
                    <a:pt x="287400" y="2447505"/>
                  </a:lnTo>
                  <a:lnTo>
                    <a:pt x="234696" y="2434539"/>
                  </a:lnTo>
                  <a:lnTo>
                    <a:pt x="185420" y="2413787"/>
                  </a:lnTo>
                  <a:lnTo>
                    <a:pt x="140462" y="2385961"/>
                  </a:lnTo>
                  <a:lnTo>
                    <a:pt x="100457" y="2351773"/>
                  </a:lnTo>
                  <a:lnTo>
                    <a:pt x="66167" y="2311907"/>
                  </a:lnTo>
                  <a:lnTo>
                    <a:pt x="38353" y="2267077"/>
                  </a:lnTo>
                  <a:lnTo>
                    <a:pt x="17525" y="2217978"/>
                  </a:lnTo>
                  <a:lnTo>
                    <a:pt x="4445" y="2165350"/>
                  </a:lnTo>
                  <a:lnTo>
                    <a:pt x="0" y="2109851"/>
                  </a:lnTo>
                  <a:lnTo>
                    <a:pt x="0" y="342137"/>
                  </a:lnTo>
                  <a:close/>
                </a:path>
              </a:pathLst>
            </a:custGeom>
            <a:ln w="190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47431" y="4154423"/>
              <a:ext cx="113664" cy="285115"/>
            </a:xfrm>
            <a:custGeom>
              <a:avLst/>
              <a:gdLst/>
              <a:ahLst/>
              <a:cxnLst/>
              <a:rect l="l" t="t" r="r" b="b"/>
              <a:pathLst>
                <a:path w="113665" h="285114">
                  <a:moveTo>
                    <a:pt x="0" y="0"/>
                  </a:moveTo>
                  <a:lnTo>
                    <a:pt x="113665" y="284937"/>
                  </a:lnTo>
                </a:path>
              </a:pathLst>
            </a:custGeom>
            <a:ln w="190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74407" y="1473707"/>
              <a:ext cx="229870" cy="1197610"/>
            </a:xfrm>
            <a:custGeom>
              <a:avLst/>
              <a:gdLst/>
              <a:ahLst/>
              <a:cxnLst/>
              <a:rect l="l" t="t" r="r" b="b"/>
              <a:pathLst>
                <a:path w="229870" h="1197610">
                  <a:moveTo>
                    <a:pt x="0" y="1197609"/>
                  </a:moveTo>
                  <a:lnTo>
                    <a:pt x="229616" y="0"/>
                  </a:lnTo>
                </a:path>
              </a:pathLst>
            </a:custGeom>
            <a:ln w="190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074534" y="1178433"/>
            <a:ext cx="64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vect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8079" y="4876596"/>
            <a:ext cx="26454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Dr. </a:t>
            </a:r>
            <a:r>
              <a:rPr sz="1100" b="1" spc="-10" dirty="0">
                <a:solidFill>
                  <a:srgbClr val="A6A6A6"/>
                </a:solidFill>
                <a:latin typeface="Calibri"/>
                <a:cs typeface="Calibri"/>
              </a:rPr>
              <a:t>Giovanni</a:t>
            </a: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100" b="1" spc="-15" dirty="0">
                <a:solidFill>
                  <a:srgbClr val="A6A6A6"/>
                </a:solidFill>
                <a:latin typeface="Calibri"/>
                <a:cs typeface="Calibri"/>
              </a:rPr>
              <a:t>Quattrone,</a:t>
            </a:r>
            <a:r>
              <a:rPr sz="1100" b="1" spc="-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A6A6A6"/>
                </a:solidFill>
                <a:latin typeface="Calibri"/>
                <a:cs typeface="Calibri"/>
              </a:rPr>
              <a:t>Middlesex</a:t>
            </a:r>
            <a:r>
              <a:rPr sz="1100" b="1" spc="-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University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636498" y="1816315"/>
          <a:ext cx="1942462" cy="2320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2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3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97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885"/>
                        </a:lnSpc>
                      </a:pPr>
                      <a:r>
                        <a:rPr sz="7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26670" marR="158750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</a:t>
                      </a:r>
                      <a:r>
                        <a:rPr sz="7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7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  Status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26670" marR="8953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axa</a:t>
                      </a:r>
                      <a:r>
                        <a:rPr sz="7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7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  Income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solidFill>
                      <a:srgbClr val="0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6670">
                        <a:lnSpc>
                          <a:spcPts val="885"/>
                        </a:lnSpc>
                      </a:pPr>
                      <a:r>
                        <a:rPr sz="7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992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E4E4E4"/>
                      </a:solidFill>
                      <a:prstDash val="solid"/>
                    </a:lnR>
                    <a:lnT w="53975">
                      <a:solidFill>
                        <a:srgbClr val="E4E4E4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88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Yes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E4E4E4"/>
                      </a:solidFill>
                      <a:prstDash val="solid"/>
                    </a:lnL>
                    <a:solidFill>
                      <a:srgbClr val="E3E3E3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Single</a:t>
                      </a:r>
                      <a:endParaRPr sz="750">
                        <a:latin typeface="Arial"/>
                        <a:cs typeface="Arial"/>
                      </a:endParaRPr>
                    </a:p>
                    <a:p>
                      <a:pPr marL="26670" marR="143510">
                        <a:lnSpc>
                          <a:spcPct val="164200"/>
                        </a:lnSpc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arri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d  Single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R w="6350">
                      <a:solidFill>
                        <a:srgbClr val="00008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26670">
                        <a:lnSpc>
                          <a:spcPts val="88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125K</a:t>
                      </a:r>
                      <a:endParaRPr sz="750">
                        <a:latin typeface="Arial"/>
                        <a:cs typeface="Arial"/>
                      </a:endParaRPr>
                    </a:p>
                    <a:p>
                      <a:pPr marL="266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100K</a:t>
                      </a:r>
                      <a:endParaRPr sz="750">
                        <a:latin typeface="Arial"/>
                        <a:cs typeface="Arial"/>
                      </a:endParaRPr>
                    </a:p>
                    <a:p>
                      <a:pPr marL="266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70K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750">
                        <a:latin typeface="Arial"/>
                        <a:cs typeface="Arial"/>
                      </a:endParaRPr>
                    </a:p>
                    <a:p>
                      <a:pPr marL="26670" marR="170815">
                        <a:lnSpc>
                          <a:spcPct val="164200"/>
                        </a:lnSpc>
                      </a:pPr>
                      <a:r>
                        <a:rPr sz="7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  No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8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E4E4E4"/>
                      </a:solidFill>
                      <a:prstDash val="solid"/>
                    </a:lnR>
                    <a:lnT w="53975">
                      <a:solidFill>
                        <a:srgbClr val="E4E4E4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No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E4E4E4"/>
                      </a:solidFill>
                      <a:prstDash val="solid"/>
                    </a:lnL>
                    <a:solidFill>
                      <a:srgbClr val="E3E3E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R w="6350">
                      <a:solidFill>
                        <a:srgbClr val="00008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6350">
                      <a:solidFill>
                        <a:srgbClr val="00008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1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E4E4E4"/>
                      </a:solidFill>
                      <a:prstDash val="solid"/>
                    </a:lnR>
                    <a:lnT w="53975">
                      <a:solidFill>
                        <a:srgbClr val="E4E4E4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No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E4E4E4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R w="6350">
                      <a:solidFill>
                        <a:srgbClr val="00008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6350">
                      <a:solidFill>
                        <a:srgbClr val="00008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E4E4E4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Yes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38100">
                      <a:solidFill>
                        <a:srgbClr val="E4E4E4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890"/>
                        </a:lnSpc>
                      </a:pPr>
                      <a:r>
                        <a:rPr sz="750" dirty="0">
                          <a:latin typeface="Arial"/>
                          <a:cs typeface="Arial"/>
                        </a:rPr>
                        <a:t>Married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890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120K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890"/>
                        </a:lnSpc>
                      </a:pPr>
                      <a:r>
                        <a:rPr sz="7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8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229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E4E4E4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890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No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E4E4E4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3E3E3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Divorced</a:t>
                      </a:r>
                      <a:endParaRPr sz="750">
                        <a:latin typeface="Arial"/>
                        <a:cs typeface="Arial"/>
                      </a:endParaRPr>
                    </a:p>
                    <a:p>
                      <a:pPr marL="26670" marR="93345">
                        <a:lnSpc>
                          <a:spcPct val="165000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Married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d  Single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Married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Single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R w="63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26670">
                        <a:lnSpc>
                          <a:spcPts val="890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95K</a:t>
                      </a:r>
                      <a:endParaRPr sz="750">
                        <a:latin typeface="Arial"/>
                        <a:cs typeface="Arial"/>
                      </a:endParaRPr>
                    </a:p>
                    <a:p>
                      <a:pPr marL="266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60K</a:t>
                      </a:r>
                      <a:endParaRPr sz="750">
                        <a:latin typeface="Arial"/>
                        <a:cs typeface="Arial"/>
                      </a:endParaRPr>
                    </a:p>
                    <a:p>
                      <a:pPr marL="266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220K</a:t>
                      </a:r>
                      <a:endParaRPr sz="750">
                        <a:latin typeface="Arial"/>
                        <a:cs typeface="Arial"/>
                      </a:endParaRPr>
                    </a:p>
                    <a:p>
                      <a:pPr marL="266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85K</a:t>
                      </a:r>
                      <a:endParaRPr sz="750">
                        <a:latin typeface="Arial"/>
                        <a:cs typeface="Arial"/>
                      </a:endParaRPr>
                    </a:p>
                    <a:p>
                      <a:pPr marL="266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75K</a:t>
                      </a:r>
                      <a:endParaRPr sz="750">
                        <a:latin typeface="Arial"/>
                        <a:cs typeface="Arial"/>
                      </a:endParaRPr>
                    </a:p>
                    <a:p>
                      <a:pPr marL="266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90K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750">
                        <a:latin typeface="Arial"/>
                        <a:cs typeface="Arial"/>
                      </a:endParaRPr>
                    </a:p>
                    <a:p>
                      <a:pPr marL="26670" marR="127000">
                        <a:lnSpc>
                          <a:spcPct val="165000"/>
                        </a:lnSpc>
                        <a:spcBef>
                          <a:spcPts val="5"/>
                        </a:spcBef>
                      </a:pPr>
                      <a:r>
                        <a:rPr sz="7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 </a:t>
                      </a:r>
                      <a:r>
                        <a:rPr sz="7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 </a:t>
                      </a:r>
                      <a:r>
                        <a:rPr sz="7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Yes  </a:t>
                      </a:r>
                      <a:r>
                        <a:rPr sz="7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 </a:t>
                      </a:r>
                      <a:r>
                        <a:rPr sz="7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Yes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8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3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E4E4E4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No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E4E4E4"/>
                      </a:solidFill>
                      <a:prstDash val="solid"/>
                    </a:lnL>
                    <a:solidFill>
                      <a:srgbClr val="E3E3E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R w="63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6350">
                      <a:solidFill>
                        <a:srgbClr val="00008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E4E4E4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Yes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E4E4E4"/>
                      </a:solidFill>
                      <a:prstDash val="solid"/>
                    </a:lnL>
                    <a:solidFill>
                      <a:srgbClr val="E3E3E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R w="63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6350">
                      <a:solidFill>
                        <a:srgbClr val="00008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7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E4E4E4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No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E4E4E4"/>
                      </a:solidFill>
                      <a:prstDash val="solid"/>
                    </a:lnL>
                    <a:solidFill>
                      <a:srgbClr val="E3E3E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R w="63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6350">
                      <a:solidFill>
                        <a:srgbClr val="00008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E4E4E4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No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E4E4E4"/>
                      </a:solidFill>
                      <a:prstDash val="solid"/>
                    </a:lnL>
                    <a:solidFill>
                      <a:srgbClr val="E3E3E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R w="63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6350">
                      <a:solidFill>
                        <a:srgbClr val="00008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6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E4E4E4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No</a:t>
                      </a:r>
                      <a:endParaRPr sz="750" dirty="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E4E4E4"/>
                      </a:solidFill>
                      <a:prstDash val="solid"/>
                    </a:lnL>
                    <a:lnB w="53975">
                      <a:solidFill>
                        <a:srgbClr val="E4E4E4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R w="63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6350">
                      <a:solidFill>
                        <a:srgbClr val="00008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7450581" y="4482795"/>
            <a:ext cx="64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trix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508" y="1151836"/>
            <a:ext cx="6098540" cy="221869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i="1" spc="-15" dirty="0">
                <a:solidFill>
                  <a:srgbClr val="00AFEF"/>
                </a:solidFill>
                <a:latin typeface="Calibri"/>
                <a:cs typeface="Calibri"/>
              </a:rPr>
              <a:t>Definition</a:t>
            </a:r>
            <a:r>
              <a:rPr sz="2200" spc="-15" dirty="0">
                <a:solidFill>
                  <a:srgbClr val="00016A"/>
                </a:solidFill>
                <a:latin typeface="Calibri"/>
                <a:cs typeface="Calibri"/>
              </a:rPr>
              <a:t>:</a:t>
            </a:r>
            <a:r>
              <a:rPr sz="2200" spc="-2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16A"/>
                </a:solidFill>
                <a:latin typeface="Calibri"/>
                <a:cs typeface="Calibri"/>
              </a:rPr>
              <a:t>an</a:t>
            </a:r>
            <a:r>
              <a:rPr sz="2200" spc="-10" dirty="0">
                <a:solidFill>
                  <a:srgbClr val="00016A"/>
                </a:solidFill>
                <a:latin typeface="Calibri"/>
                <a:cs typeface="Calibri"/>
              </a:rPr>
              <a:t> n-tuple</a:t>
            </a:r>
            <a:r>
              <a:rPr sz="2200" dirty="0">
                <a:solidFill>
                  <a:srgbClr val="00016A"/>
                </a:solidFill>
                <a:latin typeface="Calibri"/>
                <a:cs typeface="Calibri"/>
              </a:rPr>
              <a:t> of</a:t>
            </a:r>
            <a:r>
              <a:rPr sz="2200" spc="1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016A"/>
                </a:solidFill>
                <a:latin typeface="Calibri"/>
                <a:cs typeface="Calibri"/>
              </a:rPr>
              <a:t>values</a:t>
            </a:r>
            <a:r>
              <a:rPr sz="2200" spc="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16A"/>
                </a:solidFill>
                <a:latin typeface="Calibri"/>
                <a:cs typeface="Calibri"/>
              </a:rPr>
              <a:t>(usually</a:t>
            </a:r>
            <a:r>
              <a:rPr sz="2200" spc="-2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016A"/>
                </a:solidFill>
                <a:latin typeface="Calibri"/>
                <a:cs typeface="Calibri"/>
              </a:rPr>
              <a:t>real</a:t>
            </a:r>
            <a:r>
              <a:rPr sz="2200" spc="-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016A"/>
                </a:solidFill>
                <a:latin typeface="Calibri"/>
                <a:cs typeface="Calibri"/>
              </a:rPr>
              <a:t>numbers).</a:t>
            </a:r>
            <a:endParaRPr sz="2200">
              <a:latin typeface="Calibri"/>
              <a:cs typeface="Calibri"/>
            </a:endParaRPr>
          </a:p>
          <a:p>
            <a:pPr marL="466725" indent="-454659">
              <a:lnSpc>
                <a:spcPct val="100000"/>
              </a:lnSpc>
              <a:spcBef>
                <a:spcPts val="350"/>
              </a:spcBef>
              <a:buClr>
                <a:srgbClr val="A6A6A6"/>
              </a:buClr>
              <a:buSzPct val="88888"/>
              <a:buFont typeface="Arial"/>
              <a:buChar char="•"/>
              <a:tabLst>
                <a:tab pos="466725" algn="l"/>
                <a:tab pos="467359" algn="l"/>
              </a:tabLst>
            </a:pPr>
            <a:r>
              <a:rPr sz="1800" dirty="0">
                <a:solidFill>
                  <a:srgbClr val="FF6600"/>
                </a:solidFill>
                <a:latin typeface="Courier New"/>
                <a:cs typeface="Courier New"/>
              </a:rPr>
              <a:t>n</a:t>
            </a:r>
            <a:r>
              <a:rPr sz="1800" spc="-685" dirty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sz="1800" spc="-65" dirty="0">
                <a:solidFill>
                  <a:srgbClr val="00016A"/>
                </a:solidFill>
                <a:latin typeface="Calibri"/>
                <a:cs typeface="Calibri"/>
              </a:rPr>
              <a:t>r</a:t>
            </a:r>
            <a:r>
              <a:rPr sz="1800" spc="-35" dirty="0">
                <a:solidFill>
                  <a:srgbClr val="00016A"/>
                </a:solidFill>
                <a:latin typeface="Calibri"/>
                <a:cs typeface="Calibri"/>
              </a:rPr>
              <a:t>e</a:t>
            </a:r>
            <a:r>
              <a:rPr sz="1800" spc="-95" dirty="0">
                <a:solidFill>
                  <a:srgbClr val="00016A"/>
                </a:solidFill>
                <a:latin typeface="Calibri"/>
                <a:cs typeface="Calibri"/>
              </a:rPr>
              <a:t>f</a:t>
            </a:r>
            <a:r>
              <a:rPr sz="1800" spc="-10" dirty="0">
                <a:solidFill>
                  <a:srgbClr val="00016A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00016A"/>
                </a:solidFill>
                <a:latin typeface="Calibri"/>
                <a:cs typeface="Calibri"/>
              </a:rPr>
              <a:t>r</a:t>
            </a:r>
            <a:r>
              <a:rPr sz="1800" spc="-65" dirty="0">
                <a:solidFill>
                  <a:srgbClr val="00016A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00016A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016A"/>
                </a:solidFill>
                <a:latin typeface="Calibri"/>
                <a:cs typeface="Calibri"/>
              </a:rPr>
              <a:t>d</a:t>
            </a:r>
            <a:r>
              <a:rPr sz="1800" spc="1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800" spc="-55" dirty="0">
                <a:solidFill>
                  <a:srgbClr val="00016A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00016A"/>
                </a:solidFill>
                <a:latin typeface="Calibri"/>
                <a:cs typeface="Calibri"/>
              </a:rPr>
              <a:t>o</a:t>
            </a:r>
            <a:r>
              <a:rPr sz="1800" spc="1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16A"/>
                </a:solidFill>
                <a:latin typeface="Calibri"/>
                <a:cs typeface="Calibri"/>
              </a:rPr>
              <a:t>as</a:t>
            </a:r>
            <a:r>
              <a:rPr sz="1800" spc="-1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16A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00016A"/>
                </a:solidFill>
                <a:latin typeface="Calibri"/>
                <a:cs typeface="Calibri"/>
              </a:rPr>
              <a:t>he</a:t>
            </a:r>
            <a:r>
              <a:rPr sz="1800" spc="1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16A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00016A"/>
                </a:solidFill>
                <a:latin typeface="Calibri"/>
                <a:cs typeface="Calibri"/>
              </a:rPr>
              <a:t>i</a:t>
            </a:r>
            <a:r>
              <a:rPr sz="1800" spc="-25" dirty="0">
                <a:solidFill>
                  <a:srgbClr val="00016A"/>
                </a:solidFill>
                <a:latin typeface="Calibri"/>
                <a:cs typeface="Calibri"/>
              </a:rPr>
              <a:t>m</a:t>
            </a:r>
            <a:r>
              <a:rPr sz="1800" spc="-10" dirty="0">
                <a:solidFill>
                  <a:srgbClr val="00016A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016A"/>
                </a:solidFill>
                <a:latin typeface="Calibri"/>
                <a:cs typeface="Calibri"/>
              </a:rPr>
              <a:t>ns</a:t>
            </a:r>
            <a:r>
              <a:rPr sz="1800" spc="-5" dirty="0">
                <a:solidFill>
                  <a:srgbClr val="00016A"/>
                </a:solidFill>
                <a:latin typeface="Calibri"/>
                <a:cs typeface="Calibri"/>
              </a:rPr>
              <a:t>io</a:t>
            </a:r>
            <a:r>
              <a:rPr sz="1800" dirty="0">
                <a:solidFill>
                  <a:srgbClr val="00016A"/>
                </a:solidFill>
                <a:latin typeface="Calibri"/>
                <a:cs typeface="Calibri"/>
              </a:rPr>
              <a:t>n</a:t>
            </a:r>
            <a:r>
              <a:rPr sz="1800" spc="2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16A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00016A"/>
                </a:solidFill>
                <a:latin typeface="Calibri"/>
                <a:cs typeface="Calibri"/>
              </a:rPr>
              <a:t>f </a:t>
            </a:r>
            <a:r>
              <a:rPr sz="1800" spc="-15" dirty="0">
                <a:solidFill>
                  <a:srgbClr val="00016A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00016A"/>
                </a:solidFill>
                <a:latin typeface="Calibri"/>
                <a:cs typeface="Calibri"/>
              </a:rPr>
              <a:t>he</a:t>
            </a:r>
            <a:r>
              <a:rPr sz="1800" spc="1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00016A"/>
                </a:solidFill>
                <a:latin typeface="Calibri"/>
                <a:cs typeface="Calibri"/>
              </a:rPr>
              <a:t>v</a:t>
            </a:r>
            <a:r>
              <a:rPr sz="1800" spc="-10" dirty="0">
                <a:solidFill>
                  <a:srgbClr val="00016A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00016A"/>
                </a:solidFill>
                <a:latin typeface="Calibri"/>
                <a:cs typeface="Calibri"/>
              </a:rPr>
              <a:t>c</a:t>
            </a:r>
            <a:r>
              <a:rPr sz="1800" spc="-55" dirty="0">
                <a:solidFill>
                  <a:srgbClr val="00016A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00016A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00016A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 marL="466725" indent="-454659">
              <a:lnSpc>
                <a:spcPct val="100000"/>
              </a:lnSpc>
              <a:spcBef>
                <a:spcPts val="300"/>
              </a:spcBef>
              <a:buClr>
                <a:srgbClr val="A6A6A6"/>
              </a:buClr>
              <a:buSzPct val="88888"/>
              <a:buFont typeface="Arial"/>
              <a:buChar char="•"/>
              <a:tabLst>
                <a:tab pos="466725" algn="l"/>
                <a:tab pos="467359" algn="l"/>
              </a:tabLst>
            </a:pPr>
            <a:r>
              <a:rPr sz="1800" dirty="0">
                <a:solidFill>
                  <a:srgbClr val="FF6600"/>
                </a:solidFill>
                <a:latin typeface="Courier New"/>
                <a:cs typeface="Courier New"/>
              </a:rPr>
              <a:t>n</a:t>
            </a:r>
            <a:r>
              <a:rPr sz="1800" spc="-685" dirty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sz="1800" spc="-45" dirty="0">
                <a:solidFill>
                  <a:srgbClr val="00016A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00016A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00016A"/>
                </a:solidFill>
                <a:latin typeface="Calibri"/>
                <a:cs typeface="Calibri"/>
              </a:rPr>
              <a:t>n</a:t>
            </a:r>
            <a:r>
              <a:rPr sz="1800" spc="2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16A"/>
                </a:solidFill>
                <a:latin typeface="Calibri"/>
                <a:cs typeface="Calibri"/>
              </a:rPr>
              <a:t>be</a:t>
            </a:r>
            <a:r>
              <a:rPr sz="1800" spc="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16A"/>
                </a:solidFill>
                <a:latin typeface="Calibri"/>
                <a:cs typeface="Calibri"/>
              </a:rPr>
              <a:t>a</a:t>
            </a:r>
            <a:r>
              <a:rPr sz="1800" spc="-70" dirty="0">
                <a:solidFill>
                  <a:srgbClr val="00016A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00016A"/>
                </a:solidFill>
                <a:latin typeface="Calibri"/>
                <a:cs typeface="Calibri"/>
              </a:rPr>
              <a:t>y p</a:t>
            </a:r>
            <a:r>
              <a:rPr sz="1800" spc="-5" dirty="0">
                <a:solidFill>
                  <a:srgbClr val="00016A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00016A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00016A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00016A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00016A"/>
                </a:solidFill>
                <a:latin typeface="Calibri"/>
                <a:cs typeface="Calibri"/>
              </a:rPr>
              <a:t>i</a:t>
            </a:r>
            <a:r>
              <a:rPr sz="1800" spc="-45" dirty="0">
                <a:solidFill>
                  <a:srgbClr val="00016A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00016A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16A"/>
                </a:solidFill>
                <a:latin typeface="Calibri"/>
                <a:cs typeface="Calibri"/>
              </a:rPr>
              <a:t>i</a:t>
            </a:r>
            <a:r>
              <a:rPr sz="1800" spc="-25" dirty="0">
                <a:solidFill>
                  <a:srgbClr val="00016A"/>
                </a:solidFill>
                <a:latin typeface="Calibri"/>
                <a:cs typeface="Calibri"/>
              </a:rPr>
              <a:t>n</a:t>
            </a:r>
            <a:r>
              <a:rPr sz="1800" spc="-65" dirty="0">
                <a:solidFill>
                  <a:srgbClr val="00016A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00016A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00016A"/>
                </a:solidFill>
                <a:latin typeface="Calibri"/>
                <a:cs typeface="Calibri"/>
              </a:rPr>
              <a:t>g</a:t>
            </a:r>
            <a:r>
              <a:rPr sz="1800" spc="5" dirty="0">
                <a:solidFill>
                  <a:srgbClr val="00016A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016A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200" spc="-5" dirty="0">
                <a:solidFill>
                  <a:srgbClr val="00016A"/>
                </a:solidFill>
                <a:latin typeface="Calibri"/>
                <a:cs typeface="Calibri"/>
              </a:rPr>
              <a:t>Can</a:t>
            </a:r>
            <a:r>
              <a:rPr sz="2200" spc="-2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16A"/>
                </a:solidFill>
                <a:latin typeface="Calibri"/>
                <a:cs typeface="Calibri"/>
              </a:rPr>
              <a:t>be</a:t>
            </a:r>
            <a:r>
              <a:rPr sz="2200" spc="-1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00016A"/>
                </a:solidFill>
                <a:latin typeface="Calibri"/>
                <a:cs typeface="Calibri"/>
              </a:rPr>
              <a:t>written</a:t>
            </a:r>
            <a:r>
              <a:rPr sz="2200" spc="2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16A"/>
                </a:solidFill>
                <a:latin typeface="Calibri"/>
                <a:cs typeface="Calibri"/>
              </a:rPr>
              <a:t>in </a:t>
            </a:r>
            <a:r>
              <a:rPr sz="2200" spc="-20" dirty="0">
                <a:solidFill>
                  <a:srgbClr val="00016A"/>
                </a:solidFill>
                <a:latin typeface="Calibri"/>
                <a:cs typeface="Calibri"/>
              </a:rPr>
              <a:t>column</a:t>
            </a:r>
            <a:r>
              <a:rPr sz="2200" spc="-1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00016A"/>
                </a:solidFill>
                <a:latin typeface="Calibri"/>
                <a:cs typeface="Calibri"/>
              </a:rPr>
              <a:t>form</a:t>
            </a:r>
            <a:r>
              <a:rPr sz="2200" spc="-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16A"/>
                </a:solidFill>
                <a:latin typeface="Calibri"/>
                <a:cs typeface="Calibri"/>
              </a:rPr>
              <a:t>or</a:t>
            </a:r>
            <a:r>
              <a:rPr sz="2200" spc="-1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00016A"/>
                </a:solidFill>
                <a:latin typeface="Calibri"/>
                <a:cs typeface="Calibri"/>
              </a:rPr>
              <a:t>row</a:t>
            </a:r>
            <a:r>
              <a:rPr sz="2200" spc="-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00016A"/>
                </a:solidFill>
                <a:latin typeface="Calibri"/>
                <a:cs typeface="Calibri"/>
              </a:rPr>
              <a:t>form</a:t>
            </a:r>
            <a:endParaRPr sz="2200">
              <a:latin typeface="Calibri"/>
              <a:cs typeface="Calibri"/>
            </a:endParaRPr>
          </a:p>
          <a:p>
            <a:pPr marL="466725" indent="-454659">
              <a:lnSpc>
                <a:spcPct val="100000"/>
              </a:lnSpc>
              <a:spcBef>
                <a:spcPts val="420"/>
              </a:spcBef>
              <a:buClr>
                <a:srgbClr val="A6A6A6"/>
              </a:buClr>
              <a:buSzPct val="88888"/>
              <a:buFont typeface="Arial"/>
              <a:buChar char="•"/>
              <a:tabLst>
                <a:tab pos="466725" algn="l"/>
                <a:tab pos="467359" algn="l"/>
              </a:tabLst>
            </a:pPr>
            <a:r>
              <a:rPr sz="1800" spc="-10" dirty="0">
                <a:solidFill>
                  <a:srgbClr val="00016A"/>
                </a:solidFill>
                <a:latin typeface="Calibri"/>
                <a:cs typeface="Calibri"/>
              </a:rPr>
              <a:t>Column</a:t>
            </a:r>
            <a:r>
              <a:rPr sz="1800" spc="2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016A"/>
                </a:solidFill>
                <a:latin typeface="Calibri"/>
                <a:cs typeface="Calibri"/>
              </a:rPr>
              <a:t>form</a:t>
            </a:r>
            <a:r>
              <a:rPr sz="1800" spc="-2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16A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00016A"/>
                </a:solidFill>
                <a:latin typeface="Calibri"/>
                <a:cs typeface="Calibri"/>
              </a:rPr>
              <a:t> conventional</a:t>
            </a:r>
            <a:endParaRPr sz="1800">
              <a:latin typeface="Calibri"/>
              <a:cs typeface="Calibri"/>
            </a:endParaRPr>
          </a:p>
          <a:p>
            <a:pPr marL="466725" indent="-454659">
              <a:lnSpc>
                <a:spcPct val="100000"/>
              </a:lnSpc>
              <a:spcBef>
                <a:spcPts val="300"/>
              </a:spcBef>
              <a:buClr>
                <a:srgbClr val="A6A6A6"/>
              </a:buClr>
              <a:buSzPct val="88888"/>
              <a:buFont typeface="Arial"/>
              <a:buChar char="•"/>
              <a:tabLst>
                <a:tab pos="466725" algn="l"/>
                <a:tab pos="467359" algn="l"/>
              </a:tabLst>
            </a:pPr>
            <a:r>
              <a:rPr sz="1800" spc="-50" dirty="0">
                <a:solidFill>
                  <a:srgbClr val="00016A"/>
                </a:solidFill>
                <a:latin typeface="Calibri"/>
                <a:cs typeface="Calibri"/>
              </a:rPr>
              <a:t>Vector</a:t>
            </a:r>
            <a:r>
              <a:rPr sz="180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16A"/>
                </a:solidFill>
                <a:latin typeface="Calibri"/>
                <a:cs typeface="Calibri"/>
              </a:rPr>
              <a:t>elements</a:t>
            </a:r>
            <a:r>
              <a:rPr sz="1800" spc="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00016A"/>
                </a:solidFill>
                <a:latin typeface="Calibri"/>
                <a:cs typeface="Calibri"/>
              </a:rPr>
              <a:t>referenced</a:t>
            </a:r>
            <a:r>
              <a:rPr sz="1800" spc="4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16A"/>
                </a:solidFill>
                <a:latin typeface="Calibri"/>
                <a:cs typeface="Calibri"/>
              </a:rPr>
              <a:t>by</a:t>
            </a:r>
            <a:r>
              <a:rPr sz="180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16A"/>
                </a:solidFill>
                <a:latin typeface="Calibri"/>
                <a:cs typeface="Calibri"/>
              </a:rPr>
              <a:t>subscript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508" y="118618"/>
            <a:ext cx="152717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35" dirty="0"/>
              <a:t>Vectors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9866" y="3677513"/>
            <a:ext cx="4076700" cy="10768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8079" y="4876596"/>
            <a:ext cx="26454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Dr. </a:t>
            </a:r>
            <a:r>
              <a:rPr sz="1100" b="1" spc="-10" dirty="0">
                <a:solidFill>
                  <a:srgbClr val="A6A6A6"/>
                </a:solidFill>
                <a:latin typeface="Calibri"/>
                <a:cs typeface="Calibri"/>
              </a:rPr>
              <a:t>Giovanni</a:t>
            </a: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100" b="1" spc="-15" dirty="0">
                <a:solidFill>
                  <a:srgbClr val="A6A6A6"/>
                </a:solidFill>
                <a:latin typeface="Calibri"/>
                <a:cs typeface="Calibri"/>
              </a:rPr>
              <a:t>Quattrone,</a:t>
            </a:r>
            <a:r>
              <a:rPr sz="1100" b="1" spc="-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A6A6A6"/>
                </a:solidFill>
                <a:latin typeface="Calibri"/>
                <a:cs typeface="Calibri"/>
              </a:rPr>
              <a:t>Middlesex</a:t>
            </a:r>
            <a:r>
              <a:rPr sz="1100" b="1" spc="-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University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408" y="1142492"/>
            <a:ext cx="5915025" cy="334899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50800" marR="17780">
              <a:lnSpc>
                <a:spcPct val="79100"/>
              </a:lnSpc>
              <a:spcBef>
                <a:spcPts val="645"/>
              </a:spcBef>
            </a:pPr>
            <a:r>
              <a:rPr sz="2200" spc="-15" dirty="0">
                <a:solidFill>
                  <a:srgbClr val="00016A"/>
                </a:solidFill>
                <a:latin typeface="Calibri"/>
                <a:cs typeface="Calibri"/>
              </a:rPr>
              <a:t>Definition: </a:t>
            </a:r>
            <a:r>
              <a:rPr sz="2200" spc="-5" dirty="0">
                <a:solidFill>
                  <a:srgbClr val="00016A"/>
                </a:solidFill>
                <a:latin typeface="Calibri"/>
                <a:cs typeface="Calibri"/>
              </a:rPr>
              <a:t>an</a:t>
            </a:r>
            <a:r>
              <a:rPr sz="2200" spc="-1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00016A"/>
                </a:solidFill>
                <a:latin typeface="Calibri"/>
                <a:cs typeface="Calibri"/>
              </a:rPr>
              <a:t>m</a:t>
            </a:r>
            <a:r>
              <a:rPr sz="2200" i="1" spc="1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16A"/>
                </a:solidFill>
                <a:latin typeface="Calibri"/>
                <a:cs typeface="Calibri"/>
              </a:rPr>
              <a:t>x</a:t>
            </a:r>
            <a:r>
              <a:rPr sz="2200" spc="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00016A"/>
                </a:solidFill>
                <a:latin typeface="Calibri"/>
                <a:cs typeface="Calibri"/>
              </a:rPr>
              <a:t>n</a:t>
            </a:r>
            <a:r>
              <a:rPr sz="2200" i="1" spc="-1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016A"/>
                </a:solidFill>
                <a:latin typeface="Calibri"/>
                <a:cs typeface="Calibri"/>
              </a:rPr>
              <a:t>two-dimensional </a:t>
            </a:r>
            <a:r>
              <a:rPr sz="2200" spc="-45" dirty="0">
                <a:solidFill>
                  <a:srgbClr val="00016A"/>
                </a:solidFill>
                <a:latin typeface="Calibri"/>
                <a:cs typeface="Calibri"/>
              </a:rPr>
              <a:t>array</a:t>
            </a:r>
            <a:r>
              <a:rPr sz="2200" spc="-3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16A"/>
                </a:solidFill>
                <a:latin typeface="Calibri"/>
                <a:cs typeface="Calibri"/>
              </a:rPr>
              <a:t>of</a:t>
            </a:r>
            <a:r>
              <a:rPr sz="2200" spc="2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016A"/>
                </a:solidFill>
                <a:latin typeface="Calibri"/>
                <a:cs typeface="Calibri"/>
              </a:rPr>
              <a:t>values </a:t>
            </a:r>
            <a:r>
              <a:rPr sz="2200" spc="-484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16A"/>
                </a:solidFill>
                <a:latin typeface="Calibri"/>
                <a:cs typeface="Calibri"/>
              </a:rPr>
              <a:t>(usually</a:t>
            </a:r>
            <a:r>
              <a:rPr sz="2200" spc="-3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016A"/>
                </a:solidFill>
                <a:latin typeface="Calibri"/>
                <a:cs typeface="Calibri"/>
              </a:rPr>
              <a:t>real</a:t>
            </a:r>
            <a:r>
              <a:rPr sz="2200" spc="-1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016A"/>
                </a:solidFill>
                <a:latin typeface="Calibri"/>
                <a:cs typeface="Calibri"/>
              </a:rPr>
              <a:t>numbers).</a:t>
            </a:r>
            <a:endParaRPr sz="2200">
              <a:latin typeface="Calibri"/>
              <a:cs typeface="Calibri"/>
            </a:endParaRPr>
          </a:p>
          <a:p>
            <a:pPr marL="504825" indent="-454659">
              <a:lnSpc>
                <a:spcPct val="100000"/>
              </a:lnSpc>
              <a:spcBef>
                <a:spcPts val="810"/>
              </a:spcBef>
              <a:buClr>
                <a:srgbClr val="A6A6A6"/>
              </a:buClr>
              <a:buSzPct val="88888"/>
              <a:buFont typeface="Arial"/>
              <a:buChar char="•"/>
              <a:tabLst>
                <a:tab pos="504825" algn="l"/>
                <a:tab pos="505459" algn="l"/>
              </a:tabLst>
            </a:pPr>
            <a:r>
              <a:rPr sz="1800" i="1" dirty="0">
                <a:solidFill>
                  <a:srgbClr val="00016A"/>
                </a:solidFill>
                <a:latin typeface="Calibri"/>
                <a:cs typeface="Calibri"/>
              </a:rPr>
              <a:t>m</a:t>
            </a:r>
            <a:r>
              <a:rPr sz="1800" i="1" spc="-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00016A"/>
                </a:solidFill>
                <a:latin typeface="Calibri"/>
                <a:cs typeface="Calibri"/>
              </a:rPr>
              <a:t>rows</a:t>
            </a:r>
            <a:endParaRPr sz="1800">
              <a:latin typeface="Calibri"/>
              <a:cs typeface="Calibri"/>
            </a:endParaRPr>
          </a:p>
          <a:p>
            <a:pPr marL="504825" indent="-454659">
              <a:lnSpc>
                <a:spcPct val="100000"/>
              </a:lnSpc>
              <a:spcBef>
                <a:spcPts val="300"/>
              </a:spcBef>
              <a:buClr>
                <a:srgbClr val="A6A6A6"/>
              </a:buClr>
              <a:buSzPct val="88888"/>
              <a:buFont typeface="Arial"/>
              <a:buChar char="•"/>
              <a:tabLst>
                <a:tab pos="504825" algn="l"/>
                <a:tab pos="505459" algn="l"/>
              </a:tabLst>
            </a:pPr>
            <a:r>
              <a:rPr sz="1800" i="1" dirty="0">
                <a:solidFill>
                  <a:srgbClr val="00016A"/>
                </a:solidFill>
                <a:latin typeface="Calibri"/>
                <a:cs typeface="Calibri"/>
              </a:rPr>
              <a:t>n</a:t>
            </a:r>
            <a:r>
              <a:rPr sz="1800" i="1" spc="-1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16A"/>
                </a:solidFill>
                <a:latin typeface="Calibri"/>
                <a:cs typeface="Calibri"/>
              </a:rPr>
              <a:t>columns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•"/>
            </a:pPr>
            <a:endParaRPr sz="19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420"/>
              </a:spcBef>
            </a:pPr>
            <a:r>
              <a:rPr sz="2200" spc="-25" dirty="0">
                <a:solidFill>
                  <a:srgbClr val="00016A"/>
                </a:solidFill>
                <a:latin typeface="Calibri"/>
                <a:cs typeface="Calibri"/>
              </a:rPr>
              <a:t>Matrix</a:t>
            </a:r>
            <a:r>
              <a:rPr sz="2200" spc="-1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00016A"/>
                </a:solidFill>
                <a:latin typeface="Calibri"/>
                <a:cs typeface="Calibri"/>
              </a:rPr>
              <a:t>referenced</a:t>
            </a:r>
            <a:r>
              <a:rPr sz="2200" spc="2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016A"/>
                </a:solidFill>
                <a:latin typeface="Calibri"/>
                <a:cs typeface="Calibri"/>
              </a:rPr>
              <a:t>by</a:t>
            </a:r>
            <a:r>
              <a:rPr sz="2200" spc="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016A"/>
                </a:solidFill>
                <a:latin typeface="Calibri"/>
                <a:cs typeface="Calibri"/>
              </a:rPr>
              <a:t>two-element</a:t>
            </a:r>
            <a:r>
              <a:rPr sz="2200" spc="4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016A"/>
                </a:solidFill>
                <a:latin typeface="Calibri"/>
                <a:cs typeface="Calibri"/>
              </a:rPr>
              <a:t>subscript</a:t>
            </a:r>
            <a:endParaRPr sz="2200">
              <a:latin typeface="Calibri"/>
              <a:cs typeface="Calibri"/>
            </a:endParaRPr>
          </a:p>
          <a:p>
            <a:pPr marL="504825" indent="-454659">
              <a:lnSpc>
                <a:spcPct val="100000"/>
              </a:lnSpc>
              <a:spcBef>
                <a:spcPts val="320"/>
              </a:spcBef>
              <a:buClr>
                <a:srgbClr val="A6A6A6"/>
              </a:buClr>
              <a:buSzPct val="89473"/>
              <a:buFont typeface="Arial"/>
              <a:buChar char="•"/>
              <a:tabLst>
                <a:tab pos="504825" algn="l"/>
                <a:tab pos="505459" algn="l"/>
              </a:tabLst>
            </a:pPr>
            <a:r>
              <a:rPr sz="1900" spc="-35" dirty="0">
                <a:solidFill>
                  <a:srgbClr val="00016A"/>
                </a:solidFill>
                <a:latin typeface="Calibri"/>
                <a:cs typeface="Calibri"/>
              </a:rPr>
              <a:t>first</a:t>
            </a:r>
            <a:r>
              <a:rPr sz="1900" spc="-3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00016A"/>
                </a:solidFill>
                <a:latin typeface="Calibri"/>
                <a:cs typeface="Calibri"/>
              </a:rPr>
              <a:t>element</a:t>
            </a:r>
            <a:r>
              <a:rPr sz="190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16A"/>
                </a:solidFill>
                <a:latin typeface="Calibri"/>
                <a:cs typeface="Calibri"/>
              </a:rPr>
              <a:t>in</a:t>
            </a:r>
            <a:r>
              <a:rPr sz="1900" spc="-1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00016A"/>
                </a:solidFill>
                <a:latin typeface="Calibri"/>
                <a:cs typeface="Calibri"/>
              </a:rPr>
              <a:t>subscript</a:t>
            </a:r>
            <a:r>
              <a:rPr sz="1900" spc="-1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16A"/>
                </a:solidFill>
                <a:latin typeface="Calibri"/>
                <a:cs typeface="Calibri"/>
              </a:rPr>
              <a:t>is</a:t>
            </a:r>
            <a:r>
              <a:rPr sz="1900" spc="-1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45" dirty="0">
                <a:solidFill>
                  <a:srgbClr val="00016A"/>
                </a:solidFill>
                <a:latin typeface="Calibri"/>
                <a:cs typeface="Calibri"/>
              </a:rPr>
              <a:t>row</a:t>
            </a:r>
            <a:endParaRPr sz="1900">
              <a:latin typeface="Calibri"/>
              <a:cs typeface="Calibri"/>
            </a:endParaRPr>
          </a:p>
          <a:p>
            <a:pPr marL="504825" indent="-454659">
              <a:lnSpc>
                <a:spcPct val="100000"/>
              </a:lnSpc>
              <a:spcBef>
                <a:spcPts val="300"/>
              </a:spcBef>
              <a:buClr>
                <a:srgbClr val="A6A6A6"/>
              </a:buClr>
              <a:buSzPct val="89473"/>
              <a:buFont typeface="Arial"/>
              <a:buChar char="•"/>
              <a:tabLst>
                <a:tab pos="504825" algn="l"/>
                <a:tab pos="505459" algn="l"/>
              </a:tabLst>
            </a:pPr>
            <a:r>
              <a:rPr sz="1900" spc="-20" dirty="0">
                <a:solidFill>
                  <a:srgbClr val="00016A"/>
                </a:solidFill>
                <a:latin typeface="Calibri"/>
                <a:cs typeface="Calibri"/>
              </a:rPr>
              <a:t>second </a:t>
            </a:r>
            <a:r>
              <a:rPr sz="1900" spc="-15" dirty="0">
                <a:solidFill>
                  <a:srgbClr val="00016A"/>
                </a:solidFill>
                <a:latin typeface="Calibri"/>
                <a:cs typeface="Calibri"/>
              </a:rPr>
              <a:t>element</a:t>
            </a:r>
            <a:r>
              <a:rPr sz="1900" spc="-3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16A"/>
                </a:solidFill>
                <a:latin typeface="Calibri"/>
                <a:cs typeface="Calibri"/>
              </a:rPr>
              <a:t>in </a:t>
            </a:r>
            <a:r>
              <a:rPr sz="1900" spc="-15" dirty="0">
                <a:solidFill>
                  <a:srgbClr val="00016A"/>
                </a:solidFill>
                <a:latin typeface="Calibri"/>
                <a:cs typeface="Calibri"/>
              </a:rPr>
              <a:t>subscript</a:t>
            </a:r>
            <a:r>
              <a:rPr sz="1900" spc="-5" dirty="0">
                <a:solidFill>
                  <a:srgbClr val="00016A"/>
                </a:solidFill>
                <a:latin typeface="Calibri"/>
                <a:cs typeface="Calibri"/>
              </a:rPr>
              <a:t> is</a:t>
            </a:r>
            <a:r>
              <a:rPr sz="1900" spc="-15" dirty="0">
                <a:solidFill>
                  <a:srgbClr val="00016A"/>
                </a:solidFill>
                <a:latin typeface="Calibri"/>
                <a:cs typeface="Calibri"/>
              </a:rPr>
              <a:t> column</a:t>
            </a:r>
            <a:endParaRPr sz="1900">
              <a:latin typeface="Calibri"/>
              <a:cs typeface="Calibri"/>
            </a:endParaRPr>
          </a:p>
          <a:p>
            <a:pPr marL="504825" marR="354965" indent="-454659">
              <a:lnSpc>
                <a:spcPct val="78900"/>
              </a:lnSpc>
              <a:spcBef>
                <a:spcPts val="855"/>
              </a:spcBef>
              <a:buClr>
                <a:srgbClr val="A6A6A6"/>
              </a:buClr>
              <a:buSzPct val="89473"/>
              <a:buFont typeface="Arial"/>
              <a:buChar char="•"/>
              <a:tabLst>
                <a:tab pos="504825" algn="l"/>
                <a:tab pos="505459" algn="l"/>
              </a:tabLst>
            </a:pPr>
            <a:r>
              <a:rPr sz="1900" spc="-30" dirty="0">
                <a:solidFill>
                  <a:srgbClr val="00016A"/>
                </a:solidFill>
                <a:latin typeface="Calibri"/>
                <a:cs typeface="Calibri"/>
              </a:rPr>
              <a:t>example:</a:t>
            </a:r>
            <a:r>
              <a:rPr sz="1900" spc="1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b="1" spc="-25" dirty="0">
                <a:solidFill>
                  <a:srgbClr val="00016A"/>
                </a:solidFill>
                <a:latin typeface="Calibri"/>
                <a:cs typeface="Calibri"/>
              </a:rPr>
              <a:t>A</a:t>
            </a:r>
            <a:r>
              <a:rPr sz="1950" spc="-37" baseline="-12820" dirty="0">
                <a:solidFill>
                  <a:srgbClr val="00016A"/>
                </a:solidFill>
                <a:latin typeface="Calibri"/>
                <a:cs typeface="Calibri"/>
              </a:rPr>
              <a:t>2,4</a:t>
            </a:r>
            <a:r>
              <a:rPr sz="1950" spc="172" baseline="-1282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00016A"/>
                </a:solidFill>
                <a:latin typeface="Calibri"/>
                <a:cs typeface="Calibri"/>
              </a:rPr>
              <a:t>or</a:t>
            </a:r>
            <a:r>
              <a:rPr sz="1900" spc="-2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i="1" spc="-20" dirty="0">
                <a:solidFill>
                  <a:srgbClr val="00016A"/>
                </a:solidFill>
                <a:latin typeface="Calibri"/>
                <a:cs typeface="Calibri"/>
              </a:rPr>
              <a:t>a</a:t>
            </a:r>
            <a:r>
              <a:rPr sz="1950" spc="-30" baseline="-12820" dirty="0">
                <a:solidFill>
                  <a:srgbClr val="00016A"/>
                </a:solidFill>
                <a:latin typeface="Calibri"/>
                <a:cs typeface="Calibri"/>
              </a:rPr>
              <a:t>2,4</a:t>
            </a:r>
            <a:r>
              <a:rPr sz="1950" spc="179" baseline="-1282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16A"/>
                </a:solidFill>
                <a:latin typeface="Calibri"/>
                <a:cs typeface="Calibri"/>
              </a:rPr>
              <a:t>is</a:t>
            </a:r>
            <a:r>
              <a:rPr sz="1900" spc="-20" dirty="0">
                <a:solidFill>
                  <a:srgbClr val="00016A"/>
                </a:solidFill>
                <a:latin typeface="Calibri"/>
                <a:cs typeface="Calibri"/>
              </a:rPr>
              <a:t> element</a:t>
            </a:r>
            <a:r>
              <a:rPr sz="190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16A"/>
                </a:solidFill>
                <a:latin typeface="Calibri"/>
                <a:cs typeface="Calibri"/>
              </a:rPr>
              <a:t>in </a:t>
            </a:r>
            <a:r>
              <a:rPr sz="1900" spc="-15" dirty="0">
                <a:solidFill>
                  <a:srgbClr val="00016A"/>
                </a:solidFill>
                <a:latin typeface="Calibri"/>
                <a:cs typeface="Calibri"/>
              </a:rPr>
              <a:t>second</a:t>
            </a:r>
            <a:r>
              <a:rPr sz="1900" spc="-1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120" dirty="0">
                <a:solidFill>
                  <a:srgbClr val="00016A"/>
                </a:solidFill>
                <a:latin typeface="Calibri"/>
                <a:cs typeface="Calibri"/>
              </a:rPr>
              <a:t>row,</a:t>
            </a:r>
            <a:r>
              <a:rPr sz="1900" spc="2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00016A"/>
                </a:solidFill>
                <a:latin typeface="Calibri"/>
                <a:cs typeface="Calibri"/>
              </a:rPr>
              <a:t>fourth </a:t>
            </a:r>
            <a:r>
              <a:rPr sz="1900" spc="-41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00016A"/>
                </a:solidFill>
                <a:latin typeface="Calibri"/>
                <a:cs typeface="Calibri"/>
              </a:rPr>
              <a:t>column</a:t>
            </a:r>
            <a:r>
              <a:rPr sz="190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16A"/>
                </a:solidFill>
                <a:latin typeface="Calibri"/>
                <a:cs typeface="Calibri"/>
              </a:rPr>
              <a:t>of</a:t>
            </a:r>
            <a:r>
              <a:rPr sz="1900" spc="-2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00016A"/>
                </a:solidFill>
                <a:latin typeface="Calibri"/>
                <a:cs typeface="Calibri"/>
              </a:rPr>
              <a:t>A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508" y="118618"/>
            <a:ext cx="173482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20" dirty="0"/>
              <a:t>M</a:t>
            </a:r>
            <a:r>
              <a:rPr u="none" spc="-30" dirty="0"/>
              <a:t>a</a:t>
            </a:r>
            <a:r>
              <a:rPr u="none" spc="-25" dirty="0"/>
              <a:t>t</a:t>
            </a:r>
            <a:r>
              <a:rPr u="none" spc="-30" dirty="0"/>
              <a:t>r</a:t>
            </a:r>
            <a:r>
              <a:rPr u="none" spc="5" dirty="0"/>
              <a:t>i</a:t>
            </a:r>
            <a:r>
              <a:rPr u="none" dirty="0"/>
              <a:t>c</a:t>
            </a:r>
            <a:r>
              <a:rPr u="none" spc="-25" dirty="0"/>
              <a:t>e</a:t>
            </a:r>
            <a:r>
              <a:rPr u="none" dirty="0"/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1782" y="2437748"/>
            <a:ext cx="1816260" cy="138741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8079" y="4876596"/>
            <a:ext cx="26454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Dr. </a:t>
            </a:r>
            <a:r>
              <a:rPr sz="1100" b="1" spc="-10" dirty="0">
                <a:solidFill>
                  <a:srgbClr val="A6A6A6"/>
                </a:solidFill>
                <a:latin typeface="Calibri"/>
                <a:cs typeface="Calibri"/>
              </a:rPr>
              <a:t>Giovanni</a:t>
            </a: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100" b="1" spc="-15" dirty="0">
                <a:solidFill>
                  <a:srgbClr val="A6A6A6"/>
                </a:solidFill>
                <a:latin typeface="Calibri"/>
                <a:cs typeface="Calibri"/>
              </a:rPr>
              <a:t>Quattrone,</a:t>
            </a:r>
            <a:r>
              <a:rPr sz="1100" b="1" spc="-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A6A6A6"/>
                </a:solidFill>
                <a:latin typeface="Calibri"/>
                <a:cs typeface="Calibri"/>
              </a:rPr>
              <a:t>Middlesex</a:t>
            </a:r>
            <a:r>
              <a:rPr sz="1100" b="1" spc="-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University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118618"/>
            <a:ext cx="358076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/>
              <a:t>Linear</a:t>
            </a:r>
            <a:r>
              <a:rPr u="none" spc="-85" dirty="0"/>
              <a:t> </a:t>
            </a:r>
            <a:r>
              <a:rPr u="none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316" y="1197355"/>
            <a:ext cx="834072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Supervised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Regression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i="1" dirty="0">
                <a:latin typeface="Calibri"/>
                <a:cs typeface="Calibri"/>
              </a:rPr>
              <a:t>It is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used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to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establish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relationship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between</a:t>
            </a:r>
            <a:r>
              <a:rPr sz="1800" b="1" i="1" dirty="0">
                <a:latin typeface="Calibri"/>
                <a:cs typeface="Calibri"/>
              </a:rPr>
              <a:t> an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input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variable(X)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(or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more)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variable(Y).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single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independent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mainly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called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regression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input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independent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called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multiple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linear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regression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1466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input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independent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variables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dependent </a:t>
            </a:r>
            <a:r>
              <a:rPr sz="1800" b="1" i="1" spc="-39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variable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118618"/>
            <a:ext cx="358076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/>
              <a:t>Linear</a:t>
            </a:r>
            <a:r>
              <a:rPr u="none" spc="-85" dirty="0"/>
              <a:t> </a:t>
            </a:r>
            <a:r>
              <a:rPr u="none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316" y="1130300"/>
            <a:ext cx="801624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Calibri"/>
                <a:cs typeface="Calibri"/>
              </a:rPr>
              <a:t>Linear regression</a:t>
            </a:r>
            <a:r>
              <a:rPr sz="2100" spc="4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relies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on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assumption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that </a:t>
            </a:r>
            <a:r>
              <a:rPr sz="2100" b="1" i="1" dirty="0">
                <a:latin typeface="Calibri"/>
                <a:cs typeface="Calibri"/>
              </a:rPr>
              <a:t>the</a:t>
            </a:r>
            <a:r>
              <a:rPr sz="2100" b="1" i="1" spc="15" dirty="0">
                <a:latin typeface="Calibri"/>
                <a:cs typeface="Calibri"/>
              </a:rPr>
              <a:t> </a:t>
            </a:r>
            <a:r>
              <a:rPr sz="2100" b="1" i="1" spc="-5" dirty="0">
                <a:latin typeface="Calibri"/>
                <a:cs typeface="Calibri"/>
              </a:rPr>
              <a:t>hidden</a:t>
            </a:r>
            <a:r>
              <a:rPr sz="2100" b="1" i="1" spc="20" dirty="0">
                <a:latin typeface="Calibri"/>
                <a:cs typeface="Calibri"/>
              </a:rPr>
              <a:t> </a:t>
            </a:r>
            <a:r>
              <a:rPr sz="2100" b="1" i="1" dirty="0">
                <a:latin typeface="Calibri"/>
                <a:cs typeface="Calibri"/>
              </a:rPr>
              <a:t>true</a:t>
            </a:r>
            <a:r>
              <a:rPr sz="2100" b="1" i="1" spc="-10" dirty="0">
                <a:latin typeface="Calibri"/>
                <a:cs typeface="Calibri"/>
              </a:rPr>
              <a:t> </a:t>
            </a:r>
            <a:r>
              <a:rPr sz="2100" b="1" i="1" dirty="0">
                <a:latin typeface="Calibri"/>
                <a:cs typeface="Calibri"/>
              </a:rPr>
              <a:t>pattern</a:t>
            </a:r>
            <a:r>
              <a:rPr sz="2100" b="1" i="1" spc="-5" dirty="0">
                <a:latin typeface="Calibri"/>
                <a:cs typeface="Calibri"/>
              </a:rPr>
              <a:t> </a:t>
            </a:r>
            <a:r>
              <a:rPr sz="2100" b="1" i="1" dirty="0">
                <a:latin typeface="Calibri"/>
                <a:cs typeface="Calibri"/>
              </a:rPr>
              <a:t>is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100" b="1" i="1" spc="-5" dirty="0">
                <a:latin typeface="Calibri"/>
                <a:cs typeface="Calibri"/>
              </a:rPr>
              <a:t>linear.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4916" y="2090673"/>
            <a:ext cx="420433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292929"/>
                </a:solidFill>
                <a:latin typeface="Calibri"/>
                <a:cs typeface="Calibri"/>
              </a:rPr>
              <a:t>Equation of </a:t>
            </a:r>
            <a:r>
              <a:rPr sz="2100" dirty="0">
                <a:solidFill>
                  <a:srgbClr val="292929"/>
                </a:solidFill>
                <a:latin typeface="Calibri"/>
                <a:cs typeface="Calibri"/>
              </a:rPr>
              <a:t>the line: </a:t>
            </a:r>
            <a:r>
              <a:rPr sz="2100" b="1" i="1" dirty="0">
                <a:solidFill>
                  <a:srgbClr val="292929"/>
                </a:solidFill>
                <a:latin typeface="Calibri"/>
                <a:cs typeface="Calibri"/>
              </a:rPr>
              <a:t>Y= </a:t>
            </a:r>
            <a:r>
              <a:rPr sz="2100" b="1" i="1" spc="-5" dirty="0">
                <a:solidFill>
                  <a:srgbClr val="292929"/>
                </a:solidFill>
                <a:latin typeface="Calibri"/>
                <a:cs typeface="Calibri"/>
              </a:rPr>
              <a:t>b</a:t>
            </a:r>
            <a:r>
              <a:rPr sz="2100" b="1" i="1" spc="-7" baseline="-19841" dirty="0">
                <a:solidFill>
                  <a:srgbClr val="292929"/>
                </a:solidFill>
                <a:latin typeface="Calibri"/>
                <a:cs typeface="Calibri"/>
              </a:rPr>
              <a:t>0</a:t>
            </a:r>
            <a:r>
              <a:rPr sz="2100" b="1" i="1" baseline="-19841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b="1" i="1" dirty="0">
                <a:solidFill>
                  <a:srgbClr val="292929"/>
                </a:solidFill>
                <a:latin typeface="Calibri"/>
                <a:cs typeface="Calibri"/>
              </a:rPr>
              <a:t>+ </a:t>
            </a:r>
            <a:r>
              <a:rPr sz="2100" b="1" i="1" spc="-5" dirty="0">
                <a:solidFill>
                  <a:srgbClr val="292929"/>
                </a:solidFill>
                <a:latin typeface="Calibri"/>
                <a:cs typeface="Calibri"/>
              </a:rPr>
              <a:t>b</a:t>
            </a:r>
            <a:r>
              <a:rPr sz="2100" b="1" i="1" spc="-7" baseline="-19841" dirty="0">
                <a:solidFill>
                  <a:srgbClr val="292929"/>
                </a:solidFill>
                <a:latin typeface="Calibri"/>
                <a:cs typeface="Calibri"/>
              </a:rPr>
              <a:t>1</a:t>
            </a:r>
            <a:r>
              <a:rPr sz="2100" b="1" i="1" spc="-5" dirty="0">
                <a:solidFill>
                  <a:srgbClr val="292929"/>
                </a:solidFill>
                <a:latin typeface="Calibri"/>
                <a:cs typeface="Calibri"/>
              </a:rPr>
              <a:t>.X </a:t>
            </a:r>
            <a:r>
              <a:rPr sz="2100" b="1" i="1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292929"/>
                </a:solidFill>
                <a:latin typeface="Calibri"/>
                <a:cs typeface="Calibri"/>
              </a:rPr>
              <a:t>where</a:t>
            </a:r>
            <a:r>
              <a:rPr sz="2100" i="1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b="1" i="1" spc="-5" dirty="0">
                <a:solidFill>
                  <a:srgbClr val="292929"/>
                </a:solidFill>
                <a:latin typeface="Calibri"/>
                <a:cs typeface="Calibri"/>
              </a:rPr>
              <a:t>b</a:t>
            </a:r>
            <a:r>
              <a:rPr sz="2100" b="1" i="1" spc="-7" baseline="-19841" dirty="0">
                <a:solidFill>
                  <a:srgbClr val="292929"/>
                </a:solidFill>
                <a:latin typeface="Calibri"/>
                <a:cs typeface="Calibri"/>
              </a:rPr>
              <a:t>1</a:t>
            </a:r>
            <a:r>
              <a:rPr sz="2100" b="1" i="1" spc="247" baseline="-19841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2100" i="1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2100" i="1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i="1" spc="-5" dirty="0">
                <a:solidFill>
                  <a:srgbClr val="292929"/>
                </a:solidFill>
                <a:latin typeface="Calibri"/>
                <a:cs typeface="Calibri"/>
              </a:rPr>
              <a:t>slope</a:t>
            </a:r>
            <a:r>
              <a:rPr sz="2100" i="1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i="1" spc="-5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2100" i="1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2100" i="1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i="1" spc="-5" dirty="0">
                <a:solidFill>
                  <a:srgbClr val="292929"/>
                </a:solidFill>
                <a:latin typeface="Calibri"/>
                <a:cs typeface="Calibri"/>
              </a:rPr>
              <a:t>line and</a:t>
            </a:r>
            <a:r>
              <a:rPr sz="2100" i="1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b="1" i="1" spc="-5" dirty="0">
                <a:solidFill>
                  <a:srgbClr val="292929"/>
                </a:solidFill>
                <a:latin typeface="Calibri"/>
                <a:cs typeface="Calibri"/>
              </a:rPr>
              <a:t>b</a:t>
            </a:r>
            <a:r>
              <a:rPr sz="2100" b="1" i="1" spc="-7" baseline="-19841" dirty="0">
                <a:solidFill>
                  <a:srgbClr val="292929"/>
                </a:solidFill>
                <a:latin typeface="Calibri"/>
                <a:cs typeface="Calibri"/>
              </a:rPr>
              <a:t>0 </a:t>
            </a:r>
            <a:r>
              <a:rPr sz="2100" b="1" i="1" spc="-450" baseline="-19841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i="1" spc="-5" dirty="0">
                <a:solidFill>
                  <a:srgbClr val="292929"/>
                </a:solidFill>
                <a:latin typeface="Calibri"/>
                <a:cs typeface="Calibri"/>
              </a:rPr>
              <a:t>also</a:t>
            </a:r>
            <a:r>
              <a:rPr sz="2100" i="1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i="1" spc="-5" dirty="0">
                <a:solidFill>
                  <a:srgbClr val="292929"/>
                </a:solidFill>
                <a:latin typeface="Calibri"/>
                <a:cs typeface="Calibri"/>
              </a:rPr>
              <a:t>called</a:t>
            </a:r>
            <a:r>
              <a:rPr sz="2100" i="1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i="1" spc="-5" dirty="0">
                <a:solidFill>
                  <a:srgbClr val="292929"/>
                </a:solidFill>
                <a:latin typeface="Calibri"/>
                <a:cs typeface="Calibri"/>
              </a:rPr>
              <a:t>as</a:t>
            </a:r>
            <a:r>
              <a:rPr sz="2100" i="1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292929"/>
                </a:solidFill>
                <a:latin typeface="Calibri"/>
                <a:cs typeface="Calibri"/>
              </a:rPr>
              <a:t>weights.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1336" y="2410409"/>
            <a:ext cx="352742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i="1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2100" i="1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2100" i="1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292929"/>
                </a:solidFill>
                <a:latin typeface="Calibri"/>
                <a:cs typeface="Calibri"/>
              </a:rPr>
              <a:t>intercept</a:t>
            </a:r>
            <a:r>
              <a:rPr sz="2100" i="1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i="1" spc="-5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2100" i="1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b="1" i="1" dirty="0">
                <a:solidFill>
                  <a:srgbClr val="292929"/>
                </a:solidFill>
                <a:latin typeface="Calibri"/>
                <a:cs typeface="Calibri"/>
              </a:rPr>
              <a:t>Y</a:t>
            </a:r>
            <a:r>
              <a:rPr sz="2100" b="1" i="1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i="1" spc="-5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2100" i="1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292929"/>
                </a:solidFill>
                <a:latin typeface="Calibri"/>
                <a:cs typeface="Calibri"/>
              </a:rPr>
              <a:t>they</a:t>
            </a:r>
            <a:r>
              <a:rPr sz="2100" i="1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i="1" spc="-5" dirty="0">
                <a:solidFill>
                  <a:srgbClr val="292929"/>
                </a:solidFill>
                <a:latin typeface="Calibri"/>
                <a:cs typeface="Calibri"/>
              </a:rPr>
              <a:t>are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316" y="3371215"/>
            <a:ext cx="7967980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292929"/>
                </a:solidFill>
                <a:latin typeface="Calibri"/>
                <a:cs typeface="Calibri"/>
              </a:rPr>
              <a:t>Our</a:t>
            </a:r>
            <a:r>
              <a:rPr sz="21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92929"/>
                </a:solidFill>
                <a:latin typeface="Calibri"/>
                <a:cs typeface="Calibri"/>
              </a:rPr>
              <a:t>end</a:t>
            </a:r>
            <a:r>
              <a:rPr sz="21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92929"/>
                </a:solidFill>
                <a:latin typeface="Calibri"/>
                <a:cs typeface="Calibri"/>
              </a:rPr>
              <a:t>goal</a:t>
            </a:r>
            <a:r>
              <a:rPr sz="21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92929"/>
                </a:solidFill>
                <a:latin typeface="Calibri"/>
                <a:cs typeface="Calibri"/>
              </a:rPr>
              <a:t>is to</a:t>
            </a:r>
            <a:r>
              <a:rPr sz="21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92929"/>
                </a:solidFill>
                <a:latin typeface="Calibri"/>
                <a:cs typeface="Calibri"/>
              </a:rPr>
              <a:t>draw</a:t>
            </a:r>
            <a:r>
              <a:rPr sz="21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21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92929"/>
                </a:solidFill>
                <a:latin typeface="Calibri"/>
                <a:cs typeface="Calibri"/>
              </a:rPr>
              <a:t>line </a:t>
            </a:r>
            <a:r>
              <a:rPr sz="2100" spc="-5" dirty="0">
                <a:solidFill>
                  <a:srgbClr val="292929"/>
                </a:solidFill>
                <a:latin typeface="Calibri"/>
                <a:cs typeface="Calibri"/>
              </a:rPr>
              <a:t>between</a:t>
            </a:r>
            <a:r>
              <a:rPr sz="21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92929"/>
                </a:solidFill>
                <a:latin typeface="Calibri"/>
                <a:cs typeface="Calibri"/>
              </a:rPr>
              <a:t>X(independent)</a:t>
            </a:r>
            <a:r>
              <a:rPr sz="21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21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92929"/>
                </a:solidFill>
                <a:latin typeface="Calibri"/>
                <a:cs typeface="Calibri"/>
              </a:rPr>
              <a:t>Y(dependent)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100" spc="-5" dirty="0">
                <a:solidFill>
                  <a:srgbClr val="292929"/>
                </a:solidFill>
                <a:latin typeface="Calibri"/>
                <a:cs typeface="Calibri"/>
              </a:rPr>
              <a:t>which</a:t>
            </a:r>
            <a:r>
              <a:rPr sz="21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92929"/>
                </a:solidFill>
                <a:latin typeface="Calibri"/>
                <a:cs typeface="Calibri"/>
              </a:rPr>
              <a:t>fine</a:t>
            </a:r>
            <a:r>
              <a:rPr sz="21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92929"/>
                </a:solidFill>
                <a:latin typeface="Calibri"/>
                <a:cs typeface="Calibri"/>
              </a:rPr>
              <a:t>tunes the </a:t>
            </a:r>
            <a:r>
              <a:rPr sz="2100" spc="-5" dirty="0">
                <a:solidFill>
                  <a:srgbClr val="292929"/>
                </a:solidFill>
                <a:latin typeface="Calibri"/>
                <a:cs typeface="Calibri"/>
              </a:rPr>
              <a:t>relationship</a:t>
            </a:r>
            <a:r>
              <a:rPr sz="21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92929"/>
                </a:solidFill>
                <a:latin typeface="Calibri"/>
                <a:cs typeface="Calibri"/>
              </a:rPr>
              <a:t>between them.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Calibri"/>
              <a:cs typeface="Calibri"/>
            </a:endParaRPr>
          </a:p>
          <a:p>
            <a:pPr marL="12700" marR="139700">
              <a:lnSpc>
                <a:spcPct val="100000"/>
              </a:lnSpc>
              <a:spcBef>
                <a:spcPts val="5"/>
              </a:spcBef>
            </a:pPr>
            <a:r>
              <a:rPr sz="2100" dirty="0">
                <a:latin typeface="Calibri"/>
                <a:cs typeface="Calibri"/>
              </a:rPr>
              <a:t>It</a:t>
            </a:r>
            <a:r>
              <a:rPr sz="2100" spc="-5" dirty="0">
                <a:latin typeface="Calibri"/>
                <a:cs typeface="Calibri"/>
              </a:rPr>
              <a:t> is</a:t>
            </a:r>
            <a:r>
              <a:rPr sz="2100" dirty="0">
                <a:latin typeface="Calibri"/>
                <a:cs typeface="Calibri"/>
              </a:rPr>
              <a:t> called </a:t>
            </a:r>
            <a:r>
              <a:rPr sz="2100" b="1" i="1" spc="-5" dirty="0">
                <a:latin typeface="Calibri"/>
                <a:cs typeface="Calibri"/>
              </a:rPr>
              <a:t>regression</a:t>
            </a:r>
            <a:r>
              <a:rPr sz="2100" b="1" i="1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because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dependent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variable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y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is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b="1" i="1" spc="-5" dirty="0">
                <a:latin typeface="Calibri"/>
                <a:cs typeface="Calibri"/>
              </a:rPr>
              <a:t>continuous</a:t>
            </a:r>
            <a:r>
              <a:rPr sz="2100" spc="-5" dirty="0">
                <a:latin typeface="Calibri"/>
                <a:cs typeface="Calibri"/>
              </a:rPr>
              <a:t>.</a:t>
            </a:r>
            <a:r>
              <a:rPr sz="2100" spc="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It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would</a:t>
            </a:r>
            <a:r>
              <a:rPr sz="2100" spc="-5" dirty="0">
                <a:latin typeface="Calibri"/>
                <a:cs typeface="Calibri"/>
              </a:rPr>
              <a:t> have been</a:t>
            </a:r>
            <a:r>
              <a:rPr sz="2100" dirty="0">
                <a:latin typeface="Calibri"/>
                <a:cs typeface="Calibri"/>
              </a:rPr>
              <a:t> called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classification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if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y was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nominal.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118618"/>
            <a:ext cx="358076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/>
              <a:t>Linear</a:t>
            </a:r>
            <a:r>
              <a:rPr u="none" spc="-85" dirty="0"/>
              <a:t> </a:t>
            </a:r>
            <a:r>
              <a:rPr u="none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791" y="1481454"/>
            <a:ext cx="813815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Multiple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Variables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Font typeface="Wingdings"/>
              <a:buChar char=""/>
              <a:tabLst>
                <a:tab pos="170180" algn="l"/>
              </a:tabLst>
            </a:pPr>
            <a:r>
              <a:rPr sz="1800" spc="-5" dirty="0">
                <a:latin typeface="Calibri"/>
                <a:cs typeface="Calibri"/>
              </a:rPr>
              <a:t>Let's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assume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 </a:t>
            </a:r>
            <a:r>
              <a:rPr sz="1800" spc="-5" dirty="0">
                <a:latin typeface="Calibri"/>
                <a:cs typeface="Calibri"/>
              </a:rPr>
              <a:t>our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contains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n </a:t>
            </a:r>
            <a:r>
              <a:rPr sz="1800" spc="-5" dirty="0">
                <a:latin typeface="Calibri"/>
                <a:cs typeface="Calibri"/>
              </a:rPr>
              <a:t>independent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observations, each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observation</a:t>
            </a:r>
            <a:r>
              <a:rPr sz="1800" dirty="0">
                <a:latin typeface="Calibri"/>
                <a:cs typeface="Calibri"/>
              </a:rPr>
              <a:t> has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continuos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dependen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continuos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independen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variables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x1,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...,</a:t>
            </a:r>
            <a:r>
              <a:rPr sz="1800" dirty="0">
                <a:latin typeface="Calibri"/>
                <a:cs typeface="Calibri"/>
              </a:rPr>
              <a:t> xm.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791" y="2853308"/>
            <a:ext cx="4185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indent="-1574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70180" algn="l"/>
                <a:tab pos="2552065" algn="l"/>
                <a:tab pos="2969260" algn="l"/>
                <a:tab pos="3204210" algn="l"/>
                <a:tab pos="406717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ern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f(x</a:t>
            </a:r>
            <a:r>
              <a:rPr sz="1800" b="1" i="1" dirty="0">
                <a:latin typeface="Calibri"/>
                <a:cs typeface="Calibri"/>
              </a:rPr>
              <a:t>)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=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b	+ b	x	+</a:t>
            </a:r>
            <a:r>
              <a:rPr sz="1800" b="1" i="1" spc="-5" dirty="0">
                <a:latin typeface="Calibri"/>
                <a:cs typeface="Calibri"/>
              </a:rPr>
              <a:t> ..</a:t>
            </a:r>
            <a:r>
              <a:rPr sz="1800" b="1" i="1" dirty="0">
                <a:latin typeface="Calibri"/>
                <a:cs typeface="Calibri"/>
              </a:rPr>
              <a:t>.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+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b	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3347" y="2985897"/>
            <a:ext cx="1899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9895" algn="l"/>
                <a:tab pos="666115" algn="l"/>
                <a:tab pos="1482725" algn="l"/>
                <a:tab pos="1763395" algn="l"/>
              </a:tabLst>
            </a:pPr>
            <a:r>
              <a:rPr sz="1200" b="1" i="1" dirty="0">
                <a:latin typeface="Calibri"/>
                <a:cs typeface="Calibri"/>
              </a:rPr>
              <a:t>0	1	1	m	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791" y="3127629"/>
            <a:ext cx="368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But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remember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noise: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691" y="3401948"/>
            <a:ext cx="3006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indent="-1574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08279" algn="l"/>
                <a:tab pos="2696845" algn="l"/>
              </a:tabLst>
            </a:pPr>
            <a:r>
              <a:rPr sz="1800" b="1" i="1" dirty="0">
                <a:latin typeface="Calibri"/>
                <a:cs typeface="Calibri"/>
              </a:rPr>
              <a:t>Y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=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b</a:t>
            </a:r>
            <a:r>
              <a:rPr sz="1800" b="1" i="1" baseline="-20833" dirty="0">
                <a:latin typeface="Calibri"/>
                <a:cs typeface="Calibri"/>
              </a:rPr>
              <a:t>0</a:t>
            </a:r>
            <a:r>
              <a:rPr sz="1800" b="1" i="1" spc="225" baseline="-20833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+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b</a:t>
            </a:r>
            <a:r>
              <a:rPr sz="1800" b="1" i="1" spc="-7" baseline="-20833" dirty="0">
                <a:latin typeface="Calibri"/>
                <a:cs typeface="Calibri"/>
              </a:rPr>
              <a:t>1</a:t>
            </a:r>
            <a:r>
              <a:rPr sz="1800" b="1" i="1" spc="225" baseline="-20833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x</a:t>
            </a:r>
            <a:r>
              <a:rPr sz="1800" b="1" i="1" baseline="-20833" dirty="0">
                <a:latin typeface="Calibri"/>
                <a:cs typeface="Calibri"/>
              </a:rPr>
              <a:t>1</a:t>
            </a:r>
            <a:r>
              <a:rPr sz="1800" b="1" i="1" spc="209" baseline="-20833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+</a:t>
            </a:r>
            <a:r>
              <a:rPr sz="1800" b="1" i="1" spc="-5" dirty="0">
                <a:latin typeface="Calibri"/>
                <a:cs typeface="Calibri"/>
              </a:rPr>
              <a:t> ...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+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b</a:t>
            </a:r>
            <a:r>
              <a:rPr sz="1800" b="1" i="1" baseline="-20833" dirty="0">
                <a:latin typeface="Calibri"/>
                <a:cs typeface="Calibri"/>
              </a:rPr>
              <a:t>m</a:t>
            </a:r>
            <a:r>
              <a:rPr sz="1800" b="1" i="1" spc="225" baseline="-20833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x</a:t>
            </a:r>
            <a:r>
              <a:rPr sz="1800" b="1" i="1" baseline="-20833" dirty="0">
                <a:latin typeface="Calibri"/>
                <a:cs typeface="Calibri"/>
              </a:rPr>
              <a:t>m	</a:t>
            </a:r>
            <a:r>
              <a:rPr sz="1800" b="1" i="1" dirty="0">
                <a:latin typeface="Calibri"/>
                <a:cs typeface="Calibri"/>
              </a:rPr>
              <a:t>+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ε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04815" y="3091942"/>
            <a:ext cx="1076960" cy="132080"/>
          </a:xfrm>
          <a:custGeom>
            <a:avLst/>
            <a:gdLst/>
            <a:ahLst/>
            <a:cxnLst/>
            <a:rect l="l" t="t" r="r" b="b"/>
            <a:pathLst>
              <a:path w="1076960" h="132080">
                <a:moveTo>
                  <a:pt x="72644" y="55625"/>
                </a:moveTo>
                <a:lnTo>
                  <a:pt x="0" y="100202"/>
                </a:lnTo>
                <a:lnTo>
                  <a:pt x="79248" y="131571"/>
                </a:lnTo>
                <a:lnTo>
                  <a:pt x="76597" y="101091"/>
                </a:lnTo>
                <a:lnTo>
                  <a:pt x="63754" y="101091"/>
                </a:lnTo>
                <a:lnTo>
                  <a:pt x="62737" y="88391"/>
                </a:lnTo>
                <a:lnTo>
                  <a:pt x="75397" y="87287"/>
                </a:lnTo>
                <a:lnTo>
                  <a:pt x="72644" y="55625"/>
                </a:lnTo>
                <a:close/>
              </a:path>
              <a:path w="1076960" h="132080">
                <a:moveTo>
                  <a:pt x="75397" y="87287"/>
                </a:moveTo>
                <a:lnTo>
                  <a:pt x="62737" y="88391"/>
                </a:lnTo>
                <a:lnTo>
                  <a:pt x="63754" y="101091"/>
                </a:lnTo>
                <a:lnTo>
                  <a:pt x="76500" y="99979"/>
                </a:lnTo>
                <a:lnTo>
                  <a:pt x="75397" y="87287"/>
                </a:lnTo>
                <a:close/>
              </a:path>
              <a:path w="1076960" h="132080">
                <a:moveTo>
                  <a:pt x="76500" y="99979"/>
                </a:moveTo>
                <a:lnTo>
                  <a:pt x="63754" y="101091"/>
                </a:lnTo>
                <a:lnTo>
                  <a:pt x="76597" y="101091"/>
                </a:lnTo>
                <a:lnTo>
                  <a:pt x="76500" y="99979"/>
                </a:lnTo>
                <a:close/>
              </a:path>
              <a:path w="1076960" h="132080">
                <a:moveTo>
                  <a:pt x="1075436" y="0"/>
                </a:moveTo>
                <a:lnTo>
                  <a:pt x="75397" y="87287"/>
                </a:lnTo>
                <a:lnTo>
                  <a:pt x="76500" y="99979"/>
                </a:lnTo>
                <a:lnTo>
                  <a:pt x="1076452" y="12700"/>
                </a:lnTo>
                <a:lnTo>
                  <a:pt x="107543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60389" y="2774061"/>
            <a:ext cx="1534795" cy="643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Calibri"/>
                <a:cs typeface="Calibri"/>
              </a:rPr>
              <a:t>linear </a:t>
            </a:r>
            <a:r>
              <a:rPr sz="1350" spc="-5" dirty="0">
                <a:latin typeface="Calibri"/>
                <a:cs typeface="Calibri"/>
              </a:rPr>
              <a:t>Equation </a:t>
            </a:r>
            <a:r>
              <a:rPr sz="1350" dirty="0">
                <a:latin typeface="Calibri"/>
                <a:cs typeface="Calibri"/>
              </a:rPr>
              <a:t>with 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multiple</a:t>
            </a:r>
            <a:r>
              <a:rPr sz="1350" spc="-7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independent </a:t>
            </a:r>
            <a:r>
              <a:rPr sz="1350" spc="-29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variables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5B4363-0143-46D0-B423-4A40CD594580}"/>
              </a:ext>
            </a:extLst>
          </p:cNvPr>
          <p:cNvSpPr txBox="1"/>
          <p:nvPr/>
        </p:nvSpPr>
        <p:spPr>
          <a:xfrm>
            <a:off x="1319656" y="4443771"/>
            <a:ext cx="571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>
              <a:lnSpc>
                <a:spcPct val="100000"/>
              </a:lnSpc>
            </a:pPr>
            <a:r>
              <a:rPr lang="en-US" sz="1800" spc="-40" dirty="0">
                <a:latin typeface="Calibri"/>
                <a:cs typeface="Calibri"/>
              </a:rPr>
              <a:t>We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need </a:t>
            </a:r>
            <a:r>
              <a:rPr lang="en-US" sz="1800" spc="-15" dirty="0">
                <a:latin typeface="Calibri"/>
                <a:cs typeface="Calibri"/>
              </a:rPr>
              <a:t>to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i="1" spc="-10" dirty="0">
                <a:latin typeface="Calibri"/>
                <a:cs typeface="Calibri"/>
              </a:rPr>
              <a:t>infer</a:t>
            </a:r>
            <a:r>
              <a:rPr lang="en-US" sz="1800" i="1" spc="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 </a:t>
            </a:r>
            <a:r>
              <a:rPr lang="en-US" sz="1800" spc="-5" dirty="0">
                <a:latin typeface="Calibri"/>
                <a:cs typeface="Calibri"/>
              </a:rPr>
              <a:t>unknown</a:t>
            </a:r>
            <a:r>
              <a:rPr lang="en-US" sz="1800" spc="-25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parameters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b</a:t>
            </a:r>
            <a:r>
              <a:rPr lang="en-US" sz="1800" baseline="-19841" dirty="0">
                <a:latin typeface="Calibri"/>
                <a:cs typeface="Calibri"/>
              </a:rPr>
              <a:t>0</a:t>
            </a:r>
            <a:r>
              <a:rPr lang="en-US" sz="1800" spc="232" baseline="-19841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,</a:t>
            </a:r>
            <a:r>
              <a:rPr lang="en-US" sz="1800" spc="-5" dirty="0">
                <a:latin typeface="Calibri"/>
                <a:cs typeface="Calibri"/>
              </a:rPr>
              <a:t> b</a:t>
            </a:r>
            <a:r>
              <a:rPr lang="en-US" sz="1800" spc="-7" baseline="-19841" dirty="0">
                <a:latin typeface="Calibri"/>
                <a:cs typeface="Calibri"/>
              </a:rPr>
              <a:t>1</a:t>
            </a:r>
            <a:r>
              <a:rPr lang="en-US" sz="1800" spc="15" baseline="-19841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...</a:t>
            </a:r>
            <a:r>
              <a:rPr lang="en-US" sz="1800" spc="459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b</a:t>
            </a:r>
            <a:r>
              <a:rPr lang="en-US" sz="1800" baseline="-19841" dirty="0">
                <a:latin typeface="Calibri"/>
                <a:cs typeface="Calibri"/>
              </a:rPr>
              <a:t>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118618"/>
            <a:ext cx="103441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5" dirty="0"/>
              <a:t>Error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791" y="1481454"/>
            <a:ext cx="807529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calculated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estimated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parameters 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called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predicted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 Y’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But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remember,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supervised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actual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 </a:t>
            </a:r>
            <a:r>
              <a:rPr sz="1800" spc="-5" dirty="0">
                <a:latin typeface="Calibri"/>
                <a:cs typeface="Calibri"/>
              </a:rPr>
              <a:t>have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observation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provided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error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3854" y="4556861"/>
            <a:ext cx="69596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i="1" dirty="0">
                <a:latin typeface="Calibri"/>
                <a:cs typeface="Calibri"/>
              </a:rPr>
              <a:t>Y</a:t>
            </a:r>
            <a:r>
              <a:rPr sz="1350" b="1" i="1" spc="-30" dirty="0">
                <a:latin typeface="Calibri"/>
                <a:cs typeface="Calibri"/>
              </a:rPr>
              <a:t> </a:t>
            </a:r>
            <a:r>
              <a:rPr sz="1350" b="1" i="1" dirty="0">
                <a:latin typeface="Calibri"/>
                <a:cs typeface="Calibri"/>
              </a:rPr>
              <a:t>-</a:t>
            </a:r>
            <a:r>
              <a:rPr sz="1350" b="1" i="1" spc="280" dirty="0">
                <a:latin typeface="Calibri"/>
                <a:cs typeface="Calibri"/>
              </a:rPr>
              <a:t> </a:t>
            </a:r>
            <a:r>
              <a:rPr sz="1350" b="1" i="1" spc="5" dirty="0">
                <a:latin typeface="Calibri"/>
                <a:cs typeface="Calibri"/>
              </a:rPr>
              <a:t>Y’</a:t>
            </a:r>
            <a:r>
              <a:rPr sz="1350" b="1" i="1" spc="-45" dirty="0">
                <a:latin typeface="Calibri"/>
                <a:cs typeface="Calibri"/>
              </a:rPr>
              <a:t> </a:t>
            </a:r>
            <a:r>
              <a:rPr sz="1350" b="1" i="1" dirty="0">
                <a:latin typeface="Calibri"/>
                <a:cs typeface="Calibri"/>
              </a:rPr>
              <a:t>=</a:t>
            </a:r>
            <a:r>
              <a:rPr sz="1350" b="1" i="1" spc="275" dirty="0">
                <a:latin typeface="Calibri"/>
                <a:cs typeface="Calibri"/>
              </a:rPr>
              <a:t> </a:t>
            </a:r>
            <a:r>
              <a:rPr sz="1350" b="1" i="1" dirty="0">
                <a:latin typeface="Calibri"/>
                <a:cs typeface="Calibri"/>
              </a:rPr>
              <a:t>ε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65832" y="4634484"/>
            <a:ext cx="2939415" cy="76200"/>
          </a:xfrm>
          <a:custGeom>
            <a:avLst/>
            <a:gdLst/>
            <a:ahLst/>
            <a:cxnLst/>
            <a:rect l="l" t="t" r="r" b="b"/>
            <a:pathLst>
              <a:path w="2939415" h="76200">
                <a:moveTo>
                  <a:pt x="2862960" y="0"/>
                </a:moveTo>
                <a:lnTo>
                  <a:pt x="2862960" y="76199"/>
                </a:lnTo>
                <a:lnTo>
                  <a:pt x="2926460" y="44449"/>
                </a:lnTo>
                <a:lnTo>
                  <a:pt x="2875660" y="44449"/>
                </a:lnTo>
                <a:lnTo>
                  <a:pt x="2875660" y="31749"/>
                </a:lnTo>
                <a:lnTo>
                  <a:pt x="2926460" y="31749"/>
                </a:lnTo>
                <a:lnTo>
                  <a:pt x="2862960" y="0"/>
                </a:lnTo>
                <a:close/>
              </a:path>
              <a:path w="2939415" h="76200">
                <a:moveTo>
                  <a:pt x="2862960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2862960" y="44449"/>
                </a:lnTo>
                <a:lnTo>
                  <a:pt x="2862960" y="31749"/>
                </a:lnTo>
                <a:close/>
              </a:path>
              <a:path w="2939415" h="76200">
                <a:moveTo>
                  <a:pt x="2926460" y="31749"/>
                </a:moveTo>
                <a:lnTo>
                  <a:pt x="2875660" y="31749"/>
                </a:lnTo>
                <a:lnTo>
                  <a:pt x="2875660" y="44449"/>
                </a:lnTo>
                <a:lnTo>
                  <a:pt x="2926460" y="44449"/>
                </a:lnTo>
                <a:lnTo>
                  <a:pt x="2939160" y="38099"/>
                </a:lnTo>
                <a:lnTo>
                  <a:pt x="2926460" y="3174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70245" y="4556861"/>
            <a:ext cx="240157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Calibri"/>
                <a:cs typeface="Calibri"/>
              </a:rPr>
              <a:t>The</a:t>
            </a:r>
            <a:r>
              <a:rPr sz="1350" b="1" spc="-35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actual</a:t>
            </a:r>
            <a:r>
              <a:rPr sz="1350" b="1" spc="-45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output</a:t>
            </a:r>
            <a:r>
              <a:rPr sz="1350" b="1" spc="-45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–</a:t>
            </a:r>
            <a:r>
              <a:rPr sz="1350" b="1" spc="-15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the</a:t>
            </a:r>
            <a:r>
              <a:rPr sz="1350" b="1" spc="-30" dirty="0">
                <a:latin typeface="Calibri"/>
                <a:cs typeface="Calibri"/>
              </a:rPr>
              <a:t> </a:t>
            </a:r>
            <a:r>
              <a:rPr sz="1350" b="1" spc="-5" dirty="0">
                <a:latin typeface="Calibri"/>
                <a:cs typeface="Calibri"/>
              </a:rPr>
              <a:t>predicted </a:t>
            </a:r>
            <a:r>
              <a:rPr sz="1350" b="1" spc="-290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output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118618"/>
            <a:ext cx="429641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/>
              <a:t>In</a:t>
            </a:r>
            <a:r>
              <a:rPr u="none" spc="-15" dirty="0"/>
              <a:t> </a:t>
            </a:r>
            <a:r>
              <a:rPr u="none" spc="-5" dirty="0"/>
              <a:t>this </a:t>
            </a:r>
            <a:r>
              <a:rPr u="none" dirty="0"/>
              <a:t>lesson</a:t>
            </a:r>
            <a:r>
              <a:rPr u="none" spc="-125" dirty="0"/>
              <a:t> </a:t>
            </a:r>
            <a:r>
              <a:rPr u="none" dirty="0"/>
              <a:t>…</a:t>
            </a:r>
            <a:r>
              <a:rPr u="none" spc="-15" dirty="0"/>
              <a:t> </a:t>
            </a:r>
            <a:r>
              <a:rPr u="none" spc="-5" dirty="0"/>
              <a:t>Part</a:t>
            </a:r>
            <a:r>
              <a:rPr u="none" spc="-20" dirty="0"/>
              <a:t> </a:t>
            </a:r>
            <a:r>
              <a:rPr u="none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316" y="1197355"/>
            <a:ext cx="28822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016A"/>
                </a:solidFill>
                <a:latin typeface="Calibri"/>
                <a:cs typeface="Calibri"/>
              </a:rPr>
              <a:t>Machine</a:t>
            </a:r>
            <a:r>
              <a:rPr sz="1800" spc="-3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16A"/>
                </a:solidFill>
                <a:latin typeface="Calibri"/>
                <a:cs typeface="Calibri"/>
              </a:rPr>
              <a:t>Learning</a:t>
            </a:r>
            <a:endParaRPr sz="1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00016A"/>
                </a:solidFill>
                <a:latin typeface="Calibri"/>
                <a:cs typeface="Calibri"/>
              </a:rPr>
              <a:t>Su</a:t>
            </a:r>
            <a:r>
              <a:rPr sz="1800" dirty="0">
                <a:solidFill>
                  <a:srgbClr val="00016A"/>
                </a:solidFill>
                <a:latin typeface="Calibri"/>
                <a:cs typeface="Calibri"/>
              </a:rPr>
              <a:t>pervi</a:t>
            </a:r>
            <a:r>
              <a:rPr sz="1800" spc="-15" dirty="0">
                <a:solidFill>
                  <a:srgbClr val="00016A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00016A"/>
                </a:solidFill>
                <a:latin typeface="Calibri"/>
                <a:cs typeface="Calibri"/>
              </a:rPr>
              <a:t>ed</a:t>
            </a:r>
            <a:r>
              <a:rPr sz="1800" spc="-3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16A"/>
                </a:solidFill>
                <a:latin typeface="Calibri"/>
                <a:cs typeface="Calibri"/>
              </a:rPr>
              <a:t>Learning</a:t>
            </a:r>
            <a:endParaRPr sz="1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00016A"/>
                </a:solidFill>
                <a:latin typeface="Calibri"/>
                <a:cs typeface="Calibri"/>
              </a:rPr>
              <a:t>Uns</a:t>
            </a:r>
            <a:r>
              <a:rPr sz="1800" spc="5" dirty="0">
                <a:solidFill>
                  <a:srgbClr val="00016A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00016A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00016A"/>
                </a:solidFill>
                <a:latin typeface="Calibri"/>
                <a:cs typeface="Calibri"/>
              </a:rPr>
              <a:t>er</a:t>
            </a:r>
            <a:r>
              <a:rPr sz="1800" spc="-15" dirty="0">
                <a:solidFill>
                  <a:srgbClr val="00016A"/>
                </a:solidFill>
                <a:latin typeface="Calibri"/>
                <a:cs typeface="Calibri"/>
              </a:rPr>
              <a:t>v</a:t>
            </a:r>
            <a:r>
              <a:rPr sz="1800" spc="-5" dirty="0">
                <a:solidFill>
                  <a:srgbClr val="00016A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00016A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00016A"/>
                </a:solidFill>
                <a:latin typeface="Calibri"/>
                <a:cs typeface="Calibri"/>
              </a:rPr>
              <a:t>ed</a:t>
            </a:r>
            <a:r>
              <a:rPr sz="1800" spc="-4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16A"/>
                </a:solidFill>
                <a:latin typeface="Calibri"/>
                <a:cs typeface="Calibri"/>
              </a:rPr>
              <a:t>Learning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16A"/>
                </a:solidFill>
                <a:latin typeface="Calibri"/>
                <a:cs typeface="Calibri"/>
              </a:rPr>
              <a:t>Linear</a:t>
            </a:r>
            <a:r>
              <a:rPr sz="1800" spc="-4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16A"/>
                </a:solidFill>
                <a:latin typeface="Calibri"/>
                <a:cs typeface="Calibri"/>
              </a:rPr>
              <a:t>Regression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118618"/>
            <a:ext cx="103441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5" dirty="0"/>
              <a:t>Error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791" y="1481454"/>
            <a:ext cx="807529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calculated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estimated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parameters 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called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predicted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 Y’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But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remember,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supervised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actual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 </a:t>
            </a:r>
            <a:r>
              <a:rPr sz="1800" spc="-5" dirty="0">
                <a:latin typeface="Calibri"/>
                <a:cs typeface="Calibri"/>
              </a:rPr>
              <a:t>have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observation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provided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error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3854" y="4556861"/>
            <a:ext cx="69596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i="1" dirty="0">
                <a:latin typeface="Calibri"/>
                <a:cs typeface="Calibri"/>
              </a:rPr>
              <a:t>Y</a:t>
            </a:r>
            <a:r>
              <a:rPr sz="1350" b="1" i="1" spc="-30" dirty="0">
                <a:latin typeface="Calibri"/>
                <a:cs typeface="Calibri"/>
              </a:rPr>
              <a:t> </a:t>
            </a:r>
            <a:r>
              <a:rPr sz="1350" b="1" i="1" dirty="0">
                <a:latin typeface="Calibri"/>
                <a:cs typeface="Calibri"/>
              </a:rPr>
              <a:t>-</a:t>
            </a:r>
            <a:r>
              <a:rPr sz="1350" b="1" i="1" spc="280" dirty="0">
                <a:latin typeface="Calibri"/>
                <a:cs typeface="Calibri"/>
              </a:rPr>
              <a:t> </a:t>
            </a:r>
            <a:r>
              <a:rPr sz="1350" b="1" i="1" spc="5" dirty="0">
                <a:latin typeface="Calibri"/>
                <a:cs typeface="Calibri"/>
              </a:rPr>
              <a:t>Y’</a:t>
            </a:r>
            <a:r>
              <a:rPr sz="1350" b="1" i="1" spc="-45" dirty="0">
                <a:latin typeface="Calibri"/>
                <a:cs typeface="Calibri"/>
              </a:rPr>
              <a:t> </a:t>
            </a:r>
            <a:r>
              <a:rPr sz="1350" b="1" i="1" dirty="0">
                <a:latin typeface="Calibri"/>
                <a:cs typeface="Calibri"/>
              </a:rPr>
              <a:t>=</a:t>
            </a:r>
            <a:r>
              <a:rPr sz="1350" b="1" i="1" spc="275" dirty="0">
                <a:latin typeface="Calibri"/>
                <a:cs typeface="Calibri"/>
              </a:rPr>
              <a:t> </a:t>
            </a:r>
            <a:r>
              <a:rPr sz="1350" b="1" i="1" dirty="0">
                <a:latin typeface="Calibri"/>
                <a:cs typeface="Calibri"/>
              </a:rPr>
              <a:t>ε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65832" y="4634484"/>
            <a:ext cx="2939415" cy="76200"/>
          </a:xfrm>
          <a:custGeom>
            <a:avLst/>
            <a:gdLst/>
            <a:ahLst/>
            <a:cxnLst/>
            <a:rect l="l" t="t" r="r" b="b"/>
            <a:pathLst>
              <a:path w="2939415" h="76200">
                <a:moveTo>
                  <a:pt x="2862960" y="0"/>
                </a:moveTo>
                <a:lnTo>
                  <a:pt x="2862960" y="76199"/>
                </a:lnTo>
                <a:lnTo>
                  <a:pt x="2926460" y="44449"/>
                </a:lnTo>
                <a:lnTo>
                  <a:pt x="2875660" y="44449"/>
                </a:lnTo>
                <a:lnTo>
                  <a:pt x="2875660" y="31749"/>
                </a:lnTo>
                <a:lnTo>
                  <a:pt x="2926460" y="31749"/>
                </a:lnTo>
                <a:lnTo>
                  <a:pt x="2862960" y="0"/>
                </a:lnTo>
                <a:close/>
              </a:path>
              <a:path w="2939415" h="76200">
                <a:moveTo>
                  <a:pt x="2862960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2862960" y="44449"/>
                </a:lnTo>
                <a:lnTo>
                  <a:pt x="2862960" y="31749"/>
                </a:lnTo>
                <a:close/>
              </a:path>
              <a:path w="2939415" h="76200">
                <a:moveTo>
                  <a:pt x="2926460" y="31749"/>
                </a:moveTo>
                <a:lnTo>
                  <a:pt x="2875660" y="31749"/>
                </a:lnTo>
                <a:lnTo>
                  <a:pt x="2875660" y="44449"/>
                </a:lnTo>
                <a:lnTo>
                  <a:pt x="2926460" y="44449"/>
                </a:lnTo>
                <a:lnTo>
                  <a:pt x="2939160" y="38099"/>
                </a:lnTo>
                <a:lnTo>
                  <a:pt x="2926460" y="3174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70245" y="4556861"/>
            <a:ext cx="225361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25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135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FF0000"/>
                </a:solidFill>
                <a:latin typeface="Calibri"/>
                <a:cs typeface="Calibri"/>
              </a:rPr>
              <a:t>need</a:t>
            </a:r>
            <a:r>
              <a:rPr sz="135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35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FF0000"/>
                </a:solidFill>
                <a:latin typeface="Calibri"/>
                <a:cs typeface="Calibri"/>
              </a:rPr>
              <a:t>minimize</a:t>
            </a:r>
            <a:r>
              <a:rPr sz="135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135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FF0000"/>
                </a:solidFill>
                <a:latin typeface="Calibri"/>
                <a:cs typeface="Calibri"/>
              </a:rPr>
              <a:t>value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118618"/>
            <a:ext cx="358076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/>
              <a:t>Linear</a:t>
            </a:r>
            <a:r>
              <a:rPr u="none" spc="-85" dirty="0"/>
              <a:t> </a:t>
            </a:r>
            <a:r>
              <a:rPr u="none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316" y="1197355"/>
            <a:ext cx="78530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Single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variable: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 want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predict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 based 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previous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tips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bill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Assume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what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possible predicted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next tip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amount?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07351" y="2843910"/>
          <a:ext cx="1847214" cy="1973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9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Tip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Bill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1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12.5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317997" y="2608326"/>
            <a:ext cx="2732405" cy="2106295"/>
            <a:chOff x="5317997" y="2608326"/>
            <a:chExt cx="2732405" cy="2106295"/>
          </a:xfrm>
        </p:grpSpPr>
        <p:sp>
          <p:nvSpPr>
            <p:cNvPr id="6" name="object 6"/>
            <p:cNvSpPr/>
            <p:nvPr/>
          </p:nvSpPr>
          <p:spPr>
            <a:xfrm>
              <a:off x="5356097" y="4638294"/>
              <a:ext cx="2694305" cy="76200"/>
            </a:xfrm>
            <a:custGeom>
              <a:avLst/>
              <a:gdLst/>
              <a:ahLst/>
              <a:cxnLst/>
              <a:rect l="l" t="t" r="r" b="b"/>
              <a:pathLst>
                <a:path w="2694304" h="76200">
                  <a:moveTo>
                    <a:pt x="2617978" y="0"/>
                  </a:moveTo>
                  <a:lnTo>
                    <a:pt x="2617978" y="76199"/>
                  </a:lnTo>
                  <a:lnTo>
                    <a:pt x="2675128" y="47624"/>
                  </a:lnTo>
                  <a:lnTo>
                    <a:pt x="2630678" y="47624"/>
                  </a:lnTo>
                  <a:lnTo>
                    <a:pt x="2630678" y="28574"/>
                  </a:lnTo>
                  <a:lnTo>
                    <a:pt x="2675128" y="28574"/>
                  </a:lnTo>
                  <a:lnTo>
                    <a:pt x="2617978" y="0"/>
                  </a:lnTo>
                  <a:close/>
                </a:path>
                <a:path w="2694304" h="76200">
                  <a:moveTo>
                    <a:pt x="2617978" y="28574"/>
                  </a:moveTo>
                  <a:lnTo>
                    <a:pt x="0" y="28574"/>
                  </a:lnTo>
                  <a:lnTo>
                    <a:pt x="0" y="47624"/>
                  </a:lnTo>
                  <a:lnTo>
                    <a:pt x="2617978" y="47624"/>
                  </a:lnTo>
                  <a:lnTo>
                    <a:pt x="2617978" y="28574"/>
                  </a:lnTo>
                  <a:close/>
                </a:path>
                <a:path w="2694304" h="76200">
                  <a:moveTo>
                    <a:pt x="2675128" y="28574"/>
                  </a:moveTo>
                  <a:lnTo>
                    <a:pt x="2630678" y="28574"/>
                  </a:lnTo>
                  <a:lnTo>
                    <a:pt x="2630678" y="47624"/>
                  </a:lnTo>
                  <a:lnTo>
                    <a:pt x="2675128" y="47624"/>
                  </a:lnTo>
                  <a:lnTo>
                    <a:pt x="2694178" y="38099"/>
                  </a:lnTo>
                  <a:lnTo>
                    <a:pt x="2675128" y="28574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17997" y="2608326"/>
              <a:ext cx="76200" cy="2063114"/>
            </a:xfrm>
            <a:custGeom>
              <a:avLst/>
              <a:gdLst/>
              <a:ahLst/>
              <a:cxnLst/>
              <a:rect l="l" t="t" r="r" b="b"/>
              <a:pathLst>
                <a:path w="76200" h="2063114">
                  <a:moveTo>
                    <a:pt x="47625" y="63500"/>
                  </a:moveTo>
                  <a:lnTo>
                    <a:pt x="28575" y="63500"/>
                  </a:lnTo>
                  <a:lnTo>
                    <a:pt x="28575" y="2062556"/>
                  </a:lnTo>
                  <a:lnTo>
                    <a:pt x="47625" y="2062556"/>
                  </a:lnTo>
                  <a:lnTo>
                    <a:pt x="47625" y="63500"/>
                  </a:lnTo>
                  <a:close/>
                </a:path>
                <a:path w="76200" h="2063114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063114">
                  <a:moveTo>
                    <a:pt x="69850" y="63500"/>
                  </a:moveTo>
                  <a:lnTo>
                    <a:pt x="47625" y="63500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48276" y="3884167"/>
            <a:ext cx="304800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latin typeface="Calibri"/>
                <a:cs typeface="Calibri"/>
              </a:rPr>
              <a:t>Ti</a:t>
            </a:r>
            <a:r>
              <a:rPr sz="1350" spc="-20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16829" y="4578696"/>
            <a:ext cx="198120" cy="113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6829" y="4262315"/>
            <a:ext cx="198120" cy="113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16829" y="3858593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6829" y="3456995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16829" y="3053846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20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16829" y="2652248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25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8250" y="3165601"/>
            <a:ext cx="156464" cy="13208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9905" y="3919982"/>
            <a:ext cx="154940" cy="13208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61302" y="3709670"/>
            <a:ext cx="156464" cy="13055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73038" y="4127246"/>
            <a:ext cx="154939" cy="13207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7361" y="4275073"/>
            <a:ext cx="156463" cy="13207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079995" y="2596642"/>
            <a:ext cx="138684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solidFill>
                  <a:srgbClr val="FF0000"/>
                </a:solidFill>
                <a:latin typeface="Calibri"/>
                <a:cs typeface="Calibri"/>
              </a:rPr>
              <a:t>Give</a:t>
            </a:r>
            <a:r>
              <a:rPr sz="135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FF0000"/>
                </a:solidFill>
                <a:latin typeface="Calibri"/>
                <a:cs typeface="Calibri"/>
              </a:rPr>
              <a:t>estimation</a:t>
            </a:r>
            <a:r>
              <a:rPr sz="135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b="1" spc="-1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50" b="1" dirty="0">
                <a:solidFill>
                  <a:srgbClr val="FF0000"/>
                </a:solidFill>
                <a:latin typeface="Calibri"/>
                <a:cs typeface="Calibri"/>
              </a:rPr>
              <a:t>Tip</a:t>
            </a:r>
            <a:r>
              <a:rPr sz="135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135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6605" y="4744999"/>
            <a:ext cx="1130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72987" y="4744999"/>
            <a:ext cx="20002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40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76136" y="4744999"/>
            <a:ext cx="20002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80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77734" y="4744999"/>
            <a:ext cx="28702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</a:t>
            </a:r>
            <a:r>
              <a:rPr sz="1350" spc="-10" dirty="0">
                <a:latin typeface="Calibri"/>
                <a:cs typeface="Calibri"/>
              </a:rPr>
              <a:t>2</a:t>
            </a: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28441" y="4744999"/>
            <a:ext cx="28702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</a:t>
            </a:r>
            <a:r>
              <a:rPr sz="1350" spc="-10" dirty="0">
                <a:latin typeface="Calibri"/>
                <a:cs typeface="Calibri"/>
              </a:rPr>
              <a:t>6</a:t>
            </a: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82248" y="4744999"/>
            <a:ext cx="28702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2</a:t>
            </a:r>
            <a:r>
              <a:rPr sz="1350" spc="-10" dirty="0">
                <a:latin typeface="Calibri"/>
                <a:cs typeface="Calibri"/>
              </a:rPr>
              <a:t>0</a:t>
            </a: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71206" y="4862347"/>
            <a:ext cx="23749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spc="-10" dirty="0">
                <a:latin typeface="Calibri"/>
                <a:cs typeface="Calibri"/>
              </a:rPr>
              <a:t>B</a:t>
            </a:r>
            <a:r>
              <a:rPr sz="1350" dirty="0">
                <a:latin typeface="Calibri"/>
                <a:cs typeface="Calibri"/>
              </a:rPr>
              <a:t>ill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118618"/>
            <a:ext cx="358076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/>
              <a:t>Linear</a:t>
            </a:r>
            <a:r>
              <a:rPr u="none" spc="-85" dirty="0"/>
              <a:t> </a:t>
            </a:r>
            <a:r>
              <a:rPr u="none" dirty="0"/>
              <a:t>Regression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07351" y="2843910"/>
          <a:ext cx="1847214" cy="1973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9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Tip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Bill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1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12.5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356097" y="4638294"/>
            <a:ext cx="2694305" cy="76200"/>
          </a:xfrm>
          <a:custGeom>
            <a:avLst/>
            <a:gdLst/>
            <a:ahLst/>
            <a:cxnLst/>
            <a:rect l="l" t="t" r="r" b="b"/>
            <a:pathLst>
              <a:path w="2694304" h="76200">
                <a:moveTo>
                  <a:pt x="2617978" y="0"/>
                </a:moveTo>
                <a:lnTo>
                  <a:pt x="2617978" y="76199"/>
                </a:lnTo>
                <a:lnTo>
                  <a:pt x="2675128" y="47624"/>
                </a:lnTo>
                <a:lnTo>
                  <a:pt x="2630678" y="47624"/>
                </a:lnTo>
                <a:lnTo>
                  <a:pt x="2630678" y="28574"/>
                </a:lnTo>
                <a:lnTo>
                  <a:pt x="2675128" y="28574"/>
                </a:lnTo>
                <a:lnTo>
                  <a:pt x="2617978" y="0"/>
                </a:lnTo>
                <a:close/>
              </a:path>
              <a:path w="2694304" h="76200">
                <a:moveTo>
                  <a:pt x="2617978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2617978" y="47624"/>
                </a:lnTo>
                <a:lnTo>
                  <a:pt x="2617978" y="28574"/>
                </a:lnTo>
                <a:close/>
              </a:path>
              <a:path w="2694304" h="76200">
                <a:moveTo>
                  <a:pt x="2675128" y="28574"/>
                </a:moveTo>
                <a:lnTo>
                  <a:pt x="2630678" y="28574"/>
                </a:lnTo>
                <a:lnTo>
                  <a:pt x="2630678" y="47624"/>
                </a:lnTo>
                <a:lnTo>
                  <a:pt x="2675128" y="47624"/>
                </a:lnTo>
                <a:lnTo>
                  <a:pt x="2694178" y="38099"/>
                </a:lnTo>
                <a:lnTo>
                  <a:pt x="2675128" y="2857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48276" y="3884167"/>
            <a:ext cx="304800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latin typeface="Calibri"/>
                <a:cs typeface="Calibri"/>
              </a:rPr>
              <a:t>Ti</a:t>
            </a:r>
            <a:r>
              <a:rPr sz="1350" spc="-20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6829" y="4578696"/>
            <a:ext cx="198120" cy="113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6829" y="4262315"/>
            <a:ext cx="198120" cy="113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6829" y="3858593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16829" y="3456995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6829" y="3053846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20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16829" y="2652248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25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8250" y="3165601"/>
            <a:ext cx="156464" cy="13208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9905" y="3919982"/>
            <a:ext cx="154940" cy="13208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61302" y="3709670"/>
            <a:ext cx="156464" cy="13055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73038" y="4127246"/>
            <a:ext cx="154939" cy="13207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7361" y="4275073"/>
            <a:ext cx="156463" cy="13207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50316" y="1197355"/>
            <a:ext cx="8195309" cy="191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Single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variable:</a:t>
            </a:r>
            <a:endParaRPr sz="1800">
              <a:latin typeface="Calibri"/>
              <a:cs typeface="Calibri"/>
            </a:endParaRPr>
          </a:p>
          <a:p>
            <a:pPr marL="12700" marR="34734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 want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predict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 based 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previous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tips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bill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Assume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what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possible predicted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next tip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6864350" marR="5080" algn="just">
              <a:lnSpc>
                <a:spcPct val="100000"/>
              </a:lnSpc>
              <a:spcBef>
                <a:spcPts val="1340"/>
              </a:spcBef>
            </a:pPr>
            <a:r>
              <a:rPr sz="1350" b="1" spc="-25" dirty="0">
                <a:solidFill>
                  <a:srgbClr val="FF0000"/>
                </a:solidFill>
                <a:latin typeface="Calibri"/>
                <a:cs typeface="Calibri"/>
              </a:rPr>
              <a:t>We </a:t>
            </a:r>
            <a:r>
              <a:rPr sz="1350" b="1" spc="-5" dirty="0">
                <a:solidFill>
                  <a:srgbClr val="FF0000"/>
                </a:solidFill>
                <a:latin typeface="Calibri"/>
                <a:cs typeface="Calibri"/>
              </a:rPr>
              <a:t>can </a:t>
            </a:r>
            <a:r>
              <a:rPr sz="1350" b="1" dirty="0">
                <a:solidFill>
                  <a:srgbClr val="FF0000"/>
                </a:solidFill>
                <a:latin typeface="Calibri"/>
                <a:cs typeface="Calibri"/>
              </a:rPr>
              <a:t>notice the </a:t>
            </a:r>
            <a:r>
              <a:rPr sz="1350" b="1" spc="-2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FF0000"/>
                </a:solidFill>
                <a:latin typeface="Calibri"/>
                <a:cs typeface="Calibri"/>
              </a:rPr>
              <a:t>relation</a:t>
            </a:r>
            <a:r>
              <a:rPr sz="135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FF0000"/>
                </a:solidFill>
                <a:latin typeface="Calibri"/>
                <a:cs typeface="Calibri"/>
              </a:rPr>
              <a:t>here,</a:t>
            </a:r>
            <a:r>
              <a:rPr sz="135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FF0000"/>
                </a:solidFill>
                <a:latin typeface="Calibri"/>
                <a:cs typeface="Calibri"/>
              </a:rPr>
              <a:t>data </a:t>
            </a:r>
            <a:r>
              <a:rPr sz="1350" b="1" spc="-2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FF0000"/>
                </a:solidFill>
                <a:latin typeface="Calibri"/>
                <a:cs typeface="Calibri"/>
              </a:rPr>
              <a:t>follow</a:t>
            </a:r>
            <a:r>
              <a:rPr sz="135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35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FF0000"/>
                </a:solidFill>
                <a:latin typeface="Calibri"/>
                <a:cs typeface="Calibri"/>
              </a:rPr>
              <a:t>line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17997" y="2608326"/>
            <a:ext cx="76200" cy="2063114"/>
          </a:xfrm>
          <a:custGeom>
            <a:avLst/>
            <a:gdLst/>
            <a:ahLst/>
            <a:cxnLst/>
            <a:rect l="l" t="t" r="r" b="b"/>
            <a:pathLst>
              <a:path w="76200" h="2063114">
                <a:moveTo>
                  <a:pt x="47625" y="63500"/>
                </a:moveTo>
                <a:lnTo>
                  <a:pt x="28575" y="63500"/>
                </a:lnTo>
                <a:lnTo>
                  <a:pt x="28575" y="2062556"/>
                </a:lnTo>
                <a:lnTo>
                  <a:pt x="47625" y="2062556"/>
                </a:lnTo>
                <a:lnTo>
                  <a:pt x="47625" y="63500"/>
                </a:lnTo>
                <a:close/>
              </a:path>
              <a:path w="76200" h="2063114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063114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56605" y="4744999"/>
            <a:ext cx="1130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72987" y="4744999"/>
            <a:ext cx="20002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40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76136" y="4744999"/>
            <a:ext cx="20002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80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77734" y="4744999"/>
            <a:ext cx="28702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</a:t>
            </a:r>
            <a:r>
              <a:rPr sz="1350" spc="-10" dirty="0">
                <a:latin typeface="Calibri"/>
                <a:cs typeface="Calibri"/>
              </a:rPr>
              <a:t>2</a:t>
            </a: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28441" y="4744999"/>
            <a:ext cx="28702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</a:t>
            </a:r>
            <a:r>
              <a:rPr sz="1350" spc="-10" dirty="0">
                <a:latin typeface="Calibri"/>
                <a:cs typeface="Calibri"/>
              </a:rPr>
              <a:t>6</a:t>
            </a: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82248" y="4744999"/>
            <a:ext cx="28702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2</a:t>
            </a:r>
            <a:r>
              <a:rPr sz="1350" spc="-10" dirty="0">
                <a:latin typeface="Calibri"/>
                <a:cs typeface="Calibri"/>
              </a:rPr>
              <a:t>0</a:t>
            </a: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71206" y="4862347"/>
            <a:ext cx="23749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spc="-10" dirty="0">
                <a:latin typeface="Calibri"/>
                <a:cs typeface="Calibri"/>
              </a:rPr>
              <a:t>B</a:t>
            </a:r>
            <a:r>
              <a:rPr sz="1350" dirty="0">
                <a:latin typeface="Calibri"/>
                <a:cs typeface="Calibri"/>
              </a:rPr>
              <a:t>ill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118618"/>
            <a:ext cx="358076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/>
              <a:t>Linear</a:t>
            </a:r>
            <a:r>
              <a:rPr u="none" spc="-85" dirty="0"/>
              <a:t> </a:t>
            </a:r>
            <a:r>
              <a:rPr u="none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316" y="1197355"/>
            <a:ext cx="78530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Single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variable: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 want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predict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 based 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previous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tips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bill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Assume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what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possible predicted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next tip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amount?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07351" y="2843910"/>
          <a:ext cx="1847214" cy="1973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9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Tip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Bill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1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12.5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356097" y="4638294"/>
            <a:ext cx="2694305" cy="76200"/>
          </a:xfrm>
          <a:custGeom>
            <a:avLst/>
            <a:gdLst/>
            <a:ahLst/>
            <a:cxnLst/>
            <a:rect l="l" t="t" r="r" b="b"/>
            <a:pathLst>
              <a:path w="2694304" h="76200">
                <a:moveTo>
                  <a:pt x="2617978" y="0"/>
                </a:moveTo>
                <a:lnTo>
                  <a:pt x="2617978" y="76199"/>
                </a:lnTo>
                <a:lnTo>
                  <a:pt x="2675128" y="47624"/>
                </a:lnTo>
                <a:lnTo>
                  <a:pt x="2630678" y="47624"/>
                </a:lnTo>
                <a:lnTo>
                  <a:pt x="2630678" y="28574"/>
                </a:lnTo>
                <a:lnTo>
                  <a:pt x="2675128" y="28574"/>
                </a:lnTo>
                <a:lnTo>
                  <a:pt x="2617978" y="0"/>
                </a:lnTo>
                <a:close/>
              </a:path>
              <a:path w="2694304" h="76200">
                <a:moveTo>
                  <a:pt x="2617978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2617978" y="47624"/>
                </a:lnTo>
                <a:lnTo>
                  <a:pt x="2617978" y="28574"/>
                </a:lnTo>
                <a:close/>
              </a:path>
              <a:path w="2694304" h="76200">
                <a:moveTo>
                  <a:pt x="2675128" y="28574"/>
                </a:moveTo>
                <a:lnTo>
                  <a:pt x="2630678" y="28574"/>
                </a:lnTo>
                <a:lnTo>
                  <a:pt x="2630678" y="47624"/>
                </a:lnTo>
                <a:lnTo>
                  <a:pt x="2675128" y="47624"/>
                </a:lnTo>
                <a:lnTo>
                  <a:pt x="2694178" y="38099"/>
                </a:lnTo>
                <a:lnTo>
                  <a:pt x="2675128" y="2857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48276" y="3884167"/>
            <a:ext cx="304800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latin typeface="Calibri"/>
                <a:cs typeface="Calibri"/>
              </a:rPr>
              <a:t>Ti</a:t>
            </a:r>
            <a:r>
              <a:rPr sz="1350" spc="-20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6829" y="4578696"/>
            <a:ext cx="198120" cy="113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6829" y="4262315"/>
            <a:ext cx="198120" cy="113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16829" y="3858593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6829" y="3456995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16829" y="3053846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20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6829" y="2652248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25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02161" y="2608326"/>
            <a:ext cx="3072765" cy="2467610"/>
            <a:chOff x="5102161" y="2608326"/>
            <a:chExt cx="3072765" cy="2467610"/>
          </a:xfrm>
        </p:grpSpPr>
        <p:sp>
          <p:nvSpPr>
            <p:cNvPr id="14" name="object 14"/>
            <p:cNvSpPr/>
            <p:nvPr/>
          </p:nvSpPr>
          <p:spPr>
            <a:xfrm>
              <a:off x="5317997" y="2608326"/>
              <a:ext cx="76200" cy="2063114"/>
            </a:xfrm>
            <a:custGeom>
              <a:avLst/>
              <a:gdLst/>
              <a:ahLst/>
              <a:cxnLst/>
              <a:rect l="l" t="t" r="r" b="b"/>
              <a:pathLst>
                <a:path w="76200" h="2063114">
                  <a:moveTo>
                    <a:pt x="47625" y="63500"/>
                  </a:moveTo>
                  <a:lnTo>
                    <a:pt x="28575" y="63500"/>
                  </a:lnTo>
                  <a:lnTo>
                    <a:pt x="28575" y="2062556"/>
                  </a:lnTo>
                  <a:lnTo>
                    <a:pt x="47625" y="2062556"/>
                  </a:lnTo>
                  <a:lnTo>
                    <a:pt x="47625" y="63500"/>
                  </a:lnTo>
                  <a:close/>
                </a:path>
                <a:path w="76200" h="2063114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063114">
                  <a:moveTo>
                    <a:pt x="69850" y="63500"/>
                  </a:moveTo>
                  <a:lnTo>
                    <a:pt x="47625" y="63500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8250" y="3165602"/>
              <a:ext cx="156464" cy="13208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9905" y="3919982"/>
              <a:ext cx="154940" cy="13208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1301" y="3709670"/>
              <a:ext cx="156464" cy="13055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73037" y="4127246"/>
              <a:ext cx="154939" cy="1320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7361" y="4275074"/>
              <a:ext cx="156463" cy="13207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469635" y="2660904"/>
              <a:ext cx="2579370" cy="2408555"/>
            </a:xfrm>
            <a:custGeom>
              <a:avLst/>
              <a:gdLst/>
              <a:ahLst/>
              <a:cxnLst/>
              <a:rect l="l" t="t" r="r" b="b"/>
              <a:pathLst>
                <a:path w="2579370" h="2408554">
                  <a:moveTo>
                    <a:pt x="0" y="2408509"/>
                  </a:moveTo>
                  <a:lnTo>
                    <a:pt x="2578862" y="0"/>
                  </a:lnTo>
                </a:path>
              </a:pathLst>
            </a:custGeom>
            <a:ln w="127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69635" y="2921508"/>
              <a:ext cx="2457450" cy="1915795"/>
            </a:xfrm>
            <a:custGeom>
              <a:avLst/>
              <a:gdLst/>
              <a:ahLst/>
              <a:cxnLst/>
              <a:rect l="l" t="t" r="r" b="b"/>
              <a:pathLst>
                <a:path w="2457450" h="1915795">
                  <a:moveTo>
                    <a:pt x="0" y="1915477"/>
                  </a:moveTo>
                  <a:lnTo>
                    <a:pt x="2457449" y="0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06923" y="2970276"/>
              <a:ext cx="3063240" cy="1866264"/>
            </a:xfrm>
            <a:custGeom>
              <a:avLst/>
              <a:gdLst/>
              <a:ahLst/>
              <a:cxnLst/>
              <a:rect l="l" t="t" r="r" b="b"/>
              <a:pathLst>
                <a:path w="3063240" h="1866264">
                  <a:moveTo>
                    <a:pt x="0" y="1866176"/>
                  </a:moveTo>
                  <a:lnTo>
                    <a:pt x="3062731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404996" y="2755138"/>
            <a:ext cx="125412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FF0000"/>
                </a:solidFill>
                <a:latin typeface="Calibri"/>
                <a:cs typeface="Calibri"/>
              </a:rPr>
              <a:t>Wh</a:t>
            </a:r>
            <a:r>
              <a:rPr sz="1350" b="1" spc="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350" b="1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350" b="1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35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b="1" spc="-1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35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350" b="1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350" b="1" spc="-15" dirty="0">
                <a:solidFill>
                  <a:srgbClr val="FF0000"/>
                </a:solidFill>
                <a:latin typeface="Calibri"/>
                <a:cs typeface="Calibri"/>
              </a:rPr>
              <a:t>re</a:t>
            </a:r>
            <a:r>
              <a:rPr sz="1350" b="1" dirty="0">
                <a:solidFill>
                  <a:srgbClr val="FF0000"/>
                </a:solidFill>
                <a:latin typeface="Calibri"/>
                <a:cs typeface="Calibri"/>
              </a:rPr>
              <a:t>ssi</a:t>
            </a:r>
            <a:r>
              <a:rPr sz="1350" b="1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350" b="1" dirty="0">
                <a:solidFill>
                  <a:srgbClr val="FF0000"/>
                </a:solidFill>
                <a:latin typeface="Calibri"/>
                <a:cs typeface="Calibri"/>
              </a:rPr>
              <a:t>n  line</a:t>
            </a:r>
            <a:r>
              <a:rPr sz="135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35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35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FF0000"/>
                </a:solidFill>
                <a:latin typeface="Calibri"/>
                <a:cs typeface="Calibri"/>
              </a:rPr>
              <a:t>best?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56605" y="4744999"/>
            <a:ext cx="1130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72987" y="4744999"/>
            <a:ext cx="20002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40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76136" y="4744999"/>
            <a:ext cx="20002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80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77734" y="4744999"/>
            <a:ext cx="28702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</a:t>
            </a:r>
            <a:r>
              <a:rPr sz="1350" spc="-10" dirty="0">
                <a:latin typeface="Calibri"/>
                <a:cs typeface="Calibri"/>
              </a:rPr>
              <a:t>2</a:t>
            </a: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28441" y="4744999"/>
            <a:ext cx="28702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</a:t>
            </a:r>
            <a:r>
              <a:rPr sz="1350" spc="-10" dirty="0">
                <a:latin typeface="Calibri"/>
                <a:cs typeface="Calibri"/>
              </a:rPr>
              <a:t>6</a:t>
            </a: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82248" y="4744999"/>
            <a:ext cx="28702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2</a:t>
            </a:r>
            <a:r>
              <a:rPr sz="1350" spc="-10" dirty="0">
                <a:latin typeface="Calibri"/>
                <a:cs typeface="Calibri"/>
              </a:rPr>
              <a:t>0</a:t>
            </a: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71206" y="4862347"/>
            <a:ext cx="23749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spc="-10" dirty="0">
                <a:latin typeface="Calibri"/>
                <a:cs typeface="Calibri"/>
              </a:rPr>
              <a:t>B</a:t>
            </a:r>
            <a:r>
              <a:rPr sz="1350" dirty="0">
                <a:latin typeface="Calibri"/>
                <a:cs typeface="Calibri"/>
              </a:rPr>
              <a:t>ill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118618"/>
            <a:ext cx="358076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/>
              <a:t>Linear</a:t>
            </a:r>
            <a:r>
              <a:rPr u="none" spc="-85" dirty="0"/>
              <a:t> </a:t>
            </a:r>
            <a:r>
              <a:rPr u="none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316" y="1197355"/>
            <a:ext cx="78530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Single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variable: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 want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predict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 based 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previous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tips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bill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Assume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what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possible predicted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next tip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amount?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07351" y="2843910"/>
          <a:ext cx="1847214" cy="1973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9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Tip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Bill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1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12.5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356097" y="4638294"/>
            <a:ext cx="2694305" cy="76200"/>
          </a:xfrm>
          <a:custGeom>
            <a:avLst/>
            <a:gdLst/>
            <a:ahLst/>
            <a:cxnLst/>
            <a:rect l="l" t="t" r="r" b="b"/>
            <a:pathLst>
              <a:path w="2694304" h="76200">
                <a:moveTo>
                  <a:pt x="2617978" y="0"/>
                </a:moveTo>
                <a:lnTo>
                  <a:pt x="2617978" y="76199"/>
                </a:lnTo>
                <a:lnTo>
                  <a:pt x="2675128" y="47624"/>
                </a:lnTo>
                <a:lnTo>
                  <a:pt x="2630678" y="47624"/>
                </a:lnTo>
                <a:lnTo>
                  <a:pt x="2630678" y="28574"/>
                </a:lnTo>
                <a:lnTo>
                  <a:pt x="2675128" y="28574"/>
                </a:lnTo>
                <a:lnTo>
                  <a:pt x="2617978" y="0"/>
                </a:lnTo>
                <a:close/>
              </a:path>
              <a:path w="2694304" h="76200">
                <a:moveTo>
                  <a:pt x="2617978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2617978" y="47624"/>
                </a:lnTo>
                <a:lnTo>
                  <a:pt x="2617978" y="28574"/>
                </a:lnTo>
                <a:close/>
              </a:path>
              <a:path w="2694304" h="76200">
                <a:moveTo>
                  <a:pt x="2675128" y="28574"/>
                </a:moveTo>
                <a:lnTo>
                  <a:pt x="2630678" y="28574"/>
                </a:lnTo>
                <a:lnTo>
                  <a:pt x="2630678" y="47624"/>
                </a:lnTo>
                <a:lnTo>
                  <a:pt x="2675128" y="47624"/>
                </a:lnTo>
                <a:lnTo>
                  <a:pt x="2694178" y="38099"/>
                </a:lnTo>
                <a:lnTo>
                  <a:pt x="2675128" y="2857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04996" y="2755138"/>
            <a:ext cx="1648460" cy="1362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9878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FF0000"/>
                </a:solidFill>
                <a:latin typeface="Calibri"/>
                <a:cs typeface="Calibri"/>
              </a:rPr>
              <a:t>Wh</a:t>
            </a:r>
            <a:r>
              <a:rPr sz="1350" b="1" spc="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350" b="1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350" b="1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35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b="1" spc="-1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35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350" b="1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350" b="1" spc="-15" dirty="0">
                <a:solidFill>
                  <a:srgbClr val="FF0000"/>
                </a:solidFill>
                <a:latin typeface="Calibri"/>
                <a:cs typeface="Calibri"/>
              </a:rPr>
              <a:t>re</a:t>
            </a:r>
            <a:r>
              <a:rPr sz="1350" b="1" dirty="0">
                <a:solidFill>
                  <a:srgbClr val="FF0000"/>
                </a:solidFill>
                <a:latin typeface="Calibri"/>
                <a:cs typeface="Calibri"/>
              </a:rPr>
              <a:t>ssi</a:t>
            </a:r>
            <a:r>
              <a:rPr sz="1350" b="1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350" b="1" dirty="0">
                <a:solidFill>
                  <a:srgbClr val="FF0000"/>
                </a:solidFill>
                <a:latin typeface="Calibri"/>
                <a:cs typeface="Calibri"/>
              </a:rPr>
              <a:t>n  line</a:t>
            </a:r>
            <a:r>
              <a:rPr sz="135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35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35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FF0000"/>
                </a:solidFill>
                <a:latin typeface="Calibri"/>
                <a:cs typeface="Calibri"/>
              </a:rPr>
              <a:t>best?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35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FF0000"/>
                </a:solidFill>
                <a:latin typeface="Calibri"/>
                <a:cs typeface="Calibri"/>
              </a:rPr>
              <a:t>one</a:t>
            </a:r>
            <a:r>
              <a:rPr sz="135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135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50" b="1" dirty="0">
                <a:solidFill>
                  <a:srgbClr val="FF0000"/>
                </a:solidFill>
                <a:latin typeface="Calibri"/>
                <a:cs typeface="Calibri"/>
              </a:rPr>
              <a:t>minimum</a:t>
            </a:r>
            <a:r>
              <a:rPr sz="135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FF0000"/>
                </a:solidFill>
                <a:latin typeface="Calibri"/>
                <a:cs typeface="Calibri"/>
              </a:rPr>
              <a:t>error</a:t>
            </a:r>
            <a:endParaRPr sz="1350">
              <a:latin typeface="Calibri"/>
              <a:cs typeface="Calibri"/>
            </a:endParaRPr>
          </a:p>
          <a:p>
            <a:pPr marL="1355725">
              <a:lnSpc>
                <a:spcPct val="100000"/>
              </a:lnSpc>
              <a:spcBef>
                <a:spcPts val="790"/>
              </a:spcBef>
            </a:pPr>
            <a:r>
              <a:rPr sz="1350" spc="-5" dirty="0">
                <a:latin typeface="Calibri"/>
                <a:cs typeface="Calibri"/>
              </a:rPr>
              <a:t>Ti</a:t>
            </a:r>
            <a:r>
              <a:rPr sz="1350" spc="-20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6829" y="4578696"/>
            <a:ext cx="198120" cy="113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6829" y="4262315"/>
            <a:ext cx="198120" cy="113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16829" y="3858593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6829" y="3456995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16829" y="3053846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20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6829" y="2652248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25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02161" y="2608326"/>
            <a:ext cx="3072765" cy="2467610"/>
            <a:chOff x="5102161" y="2608326"/>
            <a:chExt cx="3072765" cy="2467610"/>
          </a:xfrm>
        </p:grpSpPr>
        <p:sp>
          <p:nvSpPr>
            <p:cNvPr id="14" name="object 14"/>
            <p:cNvSpPr/>
            <p:nvPr/>
          </p:nvSpPr>
          <p:spPr>
            <a:xfrm>
              <a:off x="5317997" y="2608326"/>
              <a:ext cx="76200" cy="2063114"/>
            </a:xfrm>
            <a:custGeom>
              <a:avLst/>
              <a:gdLst/>
              <a:ahLst/>
              <a:cxnLst/>
              <a:rect l="l" t="t" r="r" b="b"/>
              <a:pathLst>
                <a:path w="76200" h="2063114">
                  <a:moveTo>
                    <a:pt x="47625" y="63500"/>
                  </a:moveTo>
                  <a:lnTo>
                    <a:pt x="28575" y="63500"/>
                  </a:lnTo>
                  <a:lnTo>
                    <a:pt x="28575" y="2062556"/>
                  </a:lnTo>
                  <a:lnTo>
                    <a:pt x="47625" y="2062556"/>
                  </a:lnTo>
                  <a:lnTo>
                    <a:pt x="47625" y="63500"/>
                  </a:lnTo>
                  <a:close/>
                </a:path>
                <a:path w="76200" h="2063114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063114">
                  <a:moveTo>
                    <a:pt x="69850" y="63500"/>
                  </a:moveTo>
                  <a:lnTo>
                    <a:pt x="47625" y="63500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8250" y="3165602"/>
              <a:ext cx="156464" cy="13208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9905" y="3919982"/>
              <a:ext cx="154940" cy="13208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1301" y="3709670"/>
              <a:ext cx="156464" cy="13055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73037" y="4127246"/>
              <a:ext cx="154939" cy="1320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7361" y="4275074"/>
              <a:ext cx="156463" cy="13207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469635" y="2660904"/>
              <a:ext cx="2579370" cy="2408555"/>
            </a:xfrm>
            <a:custGeom>
              <a:avLst/>
              <a:gdLst/>
              <a:ahLst/>
              <a:cxnLst/>
              <a:rect l="l" t="t" r="r" b="b"/>
              <a:pathLst>
                <a:path w="2579370" h="2408554">
                  <a:moveTo>
                    <a:pt x="0" y="2408509"/>
                  </a:moveTo>
                  <a:lnTo>
                    <a:pt x="2578862" y="0"/>
                  </a:lnTo>
                </a:path>
              </a:pathLst>
            </a:custGeom>
            <a:ln w="127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69635" y="2921508"/>
              <a:ext cx="2457450" cy="1915795"/>
            </a:xfrm>
            <a:custGeom>
              <a:avLst/>
              <a:gdLst/>
              <a:ahLst/>
              <a:cxnLst/>
              <a:rect l="l" t="t" r="r" b="b"/>
              <a:pathLst>
                <a:path w="2457450" h="1915795">
                  <a:moveTo>
                    <a:pt x="0" y="1915477"/>
                  </a:moveTo>
                  <a:lnTo>
                    <a:pt x="2457449" y="0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06923" y="2970276"/>
              <a:ext cx="3063240" cy="1866264"/>
            </a:xfrm>
            <a:custGeom>
              <a:avLst/>
              <a:gdLst/>
              <a:ahLst/>
              <a:cxnLst/>
              <a:rect l="l" t="t" r="r" b="b"/>
              <a:pathLst>
                <a:path w="3063240" h="1866264">
                  <a:moveTo>
                    <a:pt x="0" y="1866176"/>
                  </a:moveTo>
                  <a:lnTo>
                    <a:pt x="3062731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356605" y="4744999"/>
            <a:ext cx="1130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72987" y="4744999"/>
            <a:ext cx="20002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40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76136" y="4744999"/>
            <a:ext cx="20002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80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77734" y="4744999"/>
            <a:ext cx="28702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</a:t>
            </a:r>
            <a:r>
              <a:rPr sz="1350" spc="-10" dirty="0">
                <a:latin typeface="Calibri"/>
                <a:cs typeface="Calibri"/>
              </a:rPr>
              <a:t>2</a:t>
            </a: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28441" y="4744999"/>
            <a:ext cx="28702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</a:t>
            </a:r>
            <a:r>
              <a:rPr sz="1350" spc="-10" dirty="0">
                <a:latin typeface="Calibri"/>
                <a:cs typeface="Calibri"/>
              </a:rPr>
              <a:t>6</a:t>
            </a: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82248" y="4744999"/>
            <a:ext cx="28702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2</a:t>
            </a:r>
            <a:r>
              <a:rPr sz="1350" spc="-10" dirty="0">
                <a:latin typeface="Calibri"/>
                <a:cs typeface="Calibri"/>
              </a:rPr>
              <a:t>0</a:t>
            </a: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71206" y="4862347"/>
            <a:ext cx="23749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spc="-10" dirty="0">
                <a:latin typeface="Calibri"/>
                <a:cs typeface="Calibri"/>
              </a:rPr>
              <a:t>B</a:t>
            </a:r>
            <a:r>
              <a:rPr sz="1350" dirty="0">
                <a:latin typeface="Calibri"/>
                <a:cs typeface="Calibri"/>
              </a:rPr>
              <a:t>ill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118618"/>
            <a:ext cx="358076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/>
              <a:t>Linear</a:t>
            </a:r>
            <a:r>
              <a:rPr u="none" spc="-85" dirty="0"/>
              <a:t> </a:t>
            </a:r>
            <a:r>
              <a:rPr u="none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316" y="1197355"/>
            <a:ext cx="78530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Single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variable: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 want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predict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 based 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previous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tips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bill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Assume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what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possible predicted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next tip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amount?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07351" y="2843910"/>
          <a:ext cx="1847214" cy="1973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9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Tip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Bill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1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12.5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356097" y="4638294"/>
            <a:ext cx="2694305" cy="76200"/>
          </a:xfrm>
          <a:custGeom>
            <a:avLst/>
            <a:gdLst/>
            <a:ahLst/>
            <a:cxnLst/>
            <a:rect l="l" t="t" r="r" b="b"/>
            <a:pathLst>
              <a:path w="2694304" h="76200">
                <a:moveTo>
                  <a:pt x="2617978" y="0"/>
                </a:moveTo>
                <a:lnTo>
                  <a:pt x="2617978" y="76199"/>
                </a:lnTo>
                <a:lnTo>
                  <a:pt x="2675128" y="47624"/>
                </a:lnTo>
                <a:lnTo>
                  <a:pt x="2630678" y="47624"/>
                </a:lnTo>
                <a:lnTo>
                  <a:pt x="2630678" y="28574"/>
                </a:lnTo>
                <a:lnTo>
                  <a:pt x="2675128" y="28574"/>
                </a:lnTo>
                <a:lnTo>
                  <a:pt x="2617978" y="0"/>
                </a:lnTo>
                <a:close/>
              </a:path>
              <a:path w="2694304" h="76200">
                <a:moveTo>
                  <a:pt x="2617978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2617978" y="47624"/>
                </a:lnTo>
                <a:lnTo>
                  <a:pt x="2617978" y="28574"/>
                </a:lnTo>
                <a:close/>
              </a:path>
              <a:path w="2694304" h="76200">
                <a:moveTo>
                  <a:pt x="2675128" y="28574"/>
                </a:moveTo>
                <a:lnTo>
                  <a:pt x="2630678" y="28574"/>
                </a:lnTo>
                <a:lnTo>
                  <a:pt x="2630678" y="47624"/>
                </a:lnTo>
                <a:lnTo>
                  <a:pt x="2675128" y="47624"/>
                </a:lnTo>
                <a:lnTo>
                  <a:pt x="2694178" y="38099"/>
                </a:lnTo>
                <a:lnTo>
                  <a:pt x="2675128" y="2857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48276" y="3884167"/>
            <a:ext cx="304800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latin typeface="Calibri"/>
                <a:cs typeface="Calibri"/>
              </a:rPr>
              <a:t>Ti</a:t>
            </a:r>
            <a:r>
              <a:rPr sz="1350" spc="-20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6829" y="4578696"/>
            <a:ext cx="198120" cy="113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6829" y="4262315"/>
            <a:ext cx="198120" cy="113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16829" y="3858593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6829" y="3456995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16829" y="3053846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20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6829" y="2652248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25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8250" y="3165601"/>
            <a:ext cx="156464" cy="13208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3038" y="4127246"/>
            <a:ext cx="154939" cy="13207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7361" y="4275073"/>
            <a:ext cx="156463" cy="132079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5280850" y="2608326"/>
            <a:ext cx="2981960" cy="2063114"/>
            <a:chOff x="5280850" y="2608326"/>
            <a:chExt cx="2981960" cy="2063114"/>
          </a:xfrm>
        </p:grpSpPr>
        <p:sp>
          <p:nvSpPr>
            <p:cNvPr id="17" name="object 17"/>
            <p:cNvSpPr/>
            <p:nvPr/>
          </p:nvSpPr>
          <p:spPr>
            <a:xfrm>
              <a:off x="5317998" y="2608326"/>
              <a:ext cx="76200" cy="2063114"/>
            </a:xfrm>
            <a:custGeom>
              <a:avLst/>
              <a:gdLst/>
              <a:ahLst/>
              <a:cxnLst/>
              <a:rect l="l" t="t" r="r" b="b"/>
              <a:pathLst>
                <a:path w="76200" h="2063114">
                  <a:moveTo>
                    <a:pt x="47625" y="63500"/>
                  </a:moveTo>
                  <a:lnTo>
                    <a:pt x="28575" y="63500"/>
                  </a:lnTo>
                  <a:lnTo>
                    <a:pt x="28575" y="2062556"/>
                  </a:lnTo>
                  <a:lnTo>
                    <a:pt x="47625" y="2062556"/>
                  </a:lnTo>
                  <a:lnTo>
                    <a:pt x="47625" y="63500"/>
                  </a:lnTo>
                  <a:close/>
                </a:path>
                <a:path w="76200" h="2063114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063114">
                  <a:moveTo>
                    <a:pt x="69850" y="63500"/>
                  </a:moveTo>
                  <a:lnTo>
                    <a:pt x="47625" y="63500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9905" y="3919982"/>
              <a:ext cx="154940" cy="13208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295138" y="3890010"/>
              <a:ext cx="1343660" cy="0"/>
            </a:xfrm>
            <a:custGeom>
              <a:avLst/>
              <a:gdLst/>
              <a:ahLst/>
              <a:cxnLst/>
              <a:rect l="l" t="t" r="r" b="b"/>
              <a:pathLst>
                <a:path w="1343659">
                  <a:moveTo>
                    <a:pt x="0" y="0"/>
                  </a:moveTo>
                  <a:lnTo>
                    <a:pt x="1343596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61302" y="3709670"/>
              <a:ext cx="156464" cy="13055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00964" y="3890010"/>
              <a:ext cx="1547495" cy="0"/>
            </a:xfrm>
            <a:custGeom>
              <a:avLst/>
              <a:gdLst/>
              <a:ahLst/>
              <a:cxnLst/>
              <a:rect l="l" t="t" r="r" b="b"/>
              <a:pathLst>
                <a:path w="1547495">
                  <a:moveTo>
                    <a:pt x="0" y="0"/>
                  </a:moveTo>
                  <a:lnTo>
                    <a:pt x="154705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161655" y="3621988"/>
            <a:ext cx="826135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350" spc="10" dirty="0">
                <a:latin typeface="Cambria Math"/>
                <a:cs typeface="Cambria Math"/>
              </a:rPr>
              <a:t>𝝁</a:t>
            </a:r>
            <a:r>
              <a:rPr sz="1425" spc="15" baseline="-17543" dirty="0">
                <a:latin typeface="Cambria Math"/>
                <a:cs typeface="Cambria Math"/>
              </a:rPr>
              <a:t>𝑻𝒊𝒑</a:t>
            </a:r>
            <a:r>
              <a:rPr sz="1425" spc="277" baseline="-17543" dirty="0">
                <a:latin typeface="Cambria Math"/>
                <a:cs typeface="Cambria Math"/>
              </a:rPr>
              <a:t> </a:t>
            </a:r>
            <a:r>
              <a:rPr sz="1350" spc="5" dirty="0">
                <a:latin typeface="Cambria Math"/>
                <a:cs typeface="Cambria Math"/>
              </a:rPr>
              <a:t>=</a:t>
            </a:r>
            <a:r>
              <a:rPr sz="1350" spc="45" dirty="0">
                <a:latin typeface="Cambria Math"/>
                <a:cs typeface="Cambria Math"/>
              </a:rPr>
              <a:t> </a:t>
            </a:r>
            <a:r>
              <a:rPr sz="1350" spc="5" dirty="0">
                <a:latin typeface="Cambria Math"/>
                <a:cs typeface="Cambria Math"/>
              </a:rPr>
              <a:t>𝟏𝟏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653021" y="2850642"/>
            <a:ext cx="33655" cy="1946910"/>
          </a:xfrm>
          <a:custGeom>
            <a:avLst/>
            <a:gdLst/>
            <a:ahLst/>
            <a:cxnLst/>
            <a:rect l="l" t="t" r="r" b="b"/>
            <a:pathLst>
              <a:path w="33654" h="1946910">
                <a:moveTo>
                  <a:pt x="0" y="0"/>
                </a:moveTo>
                <a:lnTo>
                  <a:pt x="33654" y="1946909"/>
                </a:lnTo>
              </a:path>
            </a:pathLst>
          </a:custGeom>
          <a:ln w="28575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93484" y="2558542"/>
            <a:ext cx="95758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350" spc="10" dirty="0">
                <a:latin typeface="Cambria Math"/>
                <a:cs typeface="Cambria Math"/>
              </a:rPr>
              <a:t>𝝁</a:t>
            </a:r>
            <a:r>
              <a:rPr sz="1425" spc="15" baseline="-17543" dirty="0">
                <a:latin typeface="Cambria Math"/>
                <a:cs typeface="Cambria Math"/>
              </a:rPr>
              <a:t>𝑩𝒊𝒍𝒍</a:t>
            </a:r>
            <a:r>
              <a:rPr sz="1425" spc="292" baseline="-17543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=</a:t>
            </a:r>
            <a:r>
              <a:rPr sz="1350" spc="50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𝟏𝟐𝟐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14014" y="2706751"/>
            <a:ext cx="1340485" cy="643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35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FF0000"/>
                </a:solidFill>
                <a:latin typeface="Calibri"/>
                <a:cs typeface="Calibri"/>
              </a:rPr>
              <a:t>regression</a:t>
            </a:r>
            <a:r>
              <a:rPr sz="135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FF0000"/>
                </a:solidFill>
                <a:latin typeface="Calibri"/>
                <a:cs typeface="Calibri"/>
              </a:rPr>
              <a:t>line </a:t>
            </a:r>
            <a:r>
              <a:rPr sz="1350" spc="-2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FF0000"/>
                </a:solidFill>
                <a:latin typeface="Calibri"/>
                <a:cs typeface="Calibri"/>
              </a:rPr>
              <a:t>MUST go cross </a:t>
            </a:r>
            <a:r>
              <a:rPr sz="135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350" spc="-2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FF0000"/>
                </a:solidFill>
                <a:latin typeface="Calibri"/>
                <a:cs typeface="Calibri"/>
              </a:rPr>
              <a:t>centroid</a:t>
            </a:r>
            <a:r>
              <a:rPr sz="135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FF0000"/>
                </a:solidFill>
                <a:latin typeface="Calibri"/>
                <a:cs typeface="Calibri"/>
              </a:rPr>
              <a:t>point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14014" y="3529965"/>
            <a:ext cx="115697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solidFill>
                  <a:srgbClr val="FF0000"/>
                </a:solidFill>
                <a:latin typeface="Calibri"/>
                <a:cs typeface="Calibri"/>
              </a:rPr>
              <a:t>Centroid</a:t>
            </a:r>
            <a:r>
              <a:rPr sz="135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FF0000"/>
                </a:solidFill>
                <a:latin typeface="Calibri"/>
                <a:cs typeface="Calibri"/>
              </a:rPr>
              <a:t>point</a:t>
            </a:r>
            <a:r>
              <a:rPr sz="135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60319" y="3821074"/>
            <a:ext cx="61785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05765" algn="l"/>
              </a:tabLst>
            </a:pPr>
            <a:r>
              <a:rPr sz="950" spc="65" dirty="0">
                <a:solidFill>
                  <a:srgbClr val="FF0000"/>
                </a:solidFill>
                <a:latin typeface="Cambria Math"/>
                <a:cs typeface="Cambria Math"/>
              </a:rPr>
              <a:t>𝐵</a:t>
            </a:r>
            <a:r>
              <a:rPr sz="950" spc="140" dirty="0">
                <a:solidFill>
                  <a:srgbClr val="FF0000"/>
                </a:solidFill>
                <a:latin typeface="Cambria Math"/>
                <a:cs typeface="Cambria Math"/>
              </a:rPr>
              <a:t>𝑖𝑙</a:t>
            </a:r>
            <a:r>
              <a:rPr sz="950" spc="145" dirty="0">
                <a:solidFill>
                  <a:srgbClr val="FF0000"/>
                </a:solidFill>
                <a:latin typeface="Cambria Math"/>
                <a:cs typeface="Cambria Math"/>
              </a:rPr>
              <a:t>𝑙	</a:t>
            </a:r>
            <a:r>
              <a:rPr sz="950" spc="60" dirty="0">
                <a:solidFill>
                  <a:srgbClr val="FF0000"/>
                </a:solidFill>
                <a:latin typeface="Cambria Math"/>
                <a:cs typeface="Cambria Math"/>
              </a:rPr>
              <a:t>𝑇</a:t>
            </a:r>
            <a:r>
              <a:rPr sz="950" spc="150" dirty="0">
                <a:solidFill>
                  <a:srgbClr val="FF0000"/>
                </a:solidFill>
                <a:latin typeface="Cambria Math"/>
                <a:cs typeface="Cambria Math"/>
              </a:rPr>
              <a:t>𝑖𝑝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14014" y="3738778"/>
            <a:ext cx="845819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9255" algn="l"/>
                <a:tab pos="760730" algn="l"/>
              </a:tabLst>
            </a:pPr>
            <a:r>
              <a:rPr sz="1350" spc="-5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350" spc="5" dirty="0">
                <a:solidFill>
                  <a:srgbClr val="FF0000"/>
                </a:solidFill>
                <a:latin typeface="Cambria Math"/>
                <a:cs typeface="Cambria Math"/>
              </a:rPr>
              <a:t>𝜇</a:t>
            </a:r>
            <a:r>
              <a:rPr sz="1350" dirty="0">
                <a:solidFill>
                  <a:srgbClr val="FF0000"/>
                </a:solidFill>
                <a:latin typeface="Cambria Math"/>
                <a:cs typeface="Cambria Math"/>
              </a:rPr>
              <a:t>	,</a:t>
            </a:r>
            <a:r>
              <a:rPr sz="1350" spc="-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350" spc="5" dirty="0">
                <a:solidFill>
                  <a:srgbClr val="FF0000"/>
                </a:solidFill>
                <a:latin typeface="Cambria Math"/>
                <a:cs typeface="Cambria Math"/>
              </a:rPr>
              <a:t>𝜇</a:t>
            </a:r>
            <a:r>
              <a:rPr sz="1350" dirty="0">
                <a:solidFill>
                  <a:srgbClr val="FF0000"/>
                </a:solidFill>
                <a:latin typeface="Cambria Math"/>
                <a:cs typeface="Cambria Math"/>
              </a:rPr>
              <a:t>	)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85865" y="3170047"/>
            <a:ext cx="64071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latin typeface="Calibri"/>
                <a:cs typeface="Calibri"/>
              </a:rPr>
              <a:t>C</a:t>
            </a:r>
            <a:r>
              <a:rPr sz="1350" b="1" dirty="0">
                <a:latin typeface="Calibri"/>
                <a:cs typeface="Calibri"/>
              </a:rPr>
              <a:t>e</a:t>
            </a:r>
            <a:r>
              <a:rPr sz="1350" b="1" spc="-10" dirty="0">
                <a:latin typeface="Calibri"/>
                <a:cs typeface="Calibri"/>
              </a:rPr>
              <a:t>n</a:t>
            </a:r>
            <a:r>
              <a:rPr sz="1350" b="1" dirty="0">
                <a:latin typeface="Calibri"/>
                <a:cs typeface="Calibri"/>
              </a:rPr>
              <a:t>t</a:t>
            </a:r>
            <a:r>
              <a:rPr sz="1350" b="1" spc="-20" dirty="0">
                <a:latin typeface="Calibri"/>
                <a:cs typeface="Calibri"/>
              </a:rPr>
              <a:t>r</a:t>
            </a:r>
            <a:r>
              <a:rPr sz="1350" b="1" spc="-10" dirty="0">
                <a:latin typeface="Calibri"/>
                <a:cs typeface="Calibri"/>
              </a:rPr>
              <a:t>o</a:t>
            </a:r>
            <a:r>
              <a:rPr sz="1350" b="1" dirty="0">
                <a:latin typeface="Calibri"/>
                <a:cs typeface="Calibri"/>
              </a:rPr>
              <a:t>id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79540" y="3388740"/>
            <a:ext cx="673735" cy="480695"/>
          </a:xfrm>
          <a:custGeom>
            <a:avLst/>
            <a:gdLst/>
            <a:ahLst/>
            <a:cxnLst/>
            <a:rect l="l" t="t" r="r" b="b"/>
            <a:pathLst>
              <a:path w="673734" h="480695">
                <a:moveTo>
                  <a:pt x="607895" y="441485"/>
                </a:moveTo>
                <a:lnTo>
                  <a:pt x="589534" y="467359"/>
                </a:lnTo>
                <a:lnTo>
                  <a:pt x="673735" y="480440"/>
                </a:lnTo>
                <a:lnTo>
                  <a:pt x="656855" y="448817"/>
                </a:lnTo>
                <a:lnTo>
                  <a:pt x="618236" y="448817"/>
                </a:lnTo>
                <a:lnTo>
                  <a:pt x="607895" y="441485"/>
                </a:lnTo>
                <a:close/>
              </a:path>
              <a:path w="673734" h="480695">
                <a:moveTo>
                  <a:pt x="615218" y="431165"/>
                </a:moveTo>
                <a:lnTo>
                  <a:pt x="607895" y="441485"/>
                </a:lnTo>
                <a:lnTo>
                  <a:pt x="618236" y="448817"/>
                </a:lnTo>
                <a:lnTo>
                  <a:pt x="625602" y="438530"/>
                </a:lnTo>
                <a:lnTo>
                  <a:pt x="615218" y="431165"/>
                </a:lnTo>
                <a:close/>
              </a:path>
              <a:path w="673734" h="480695">
                <a:moveTo>
                  <a:pt x="633603" y="405256"/>
                </a:moveTo>
                <a:lnTo>
                  <a:pt x="615218" y="431165"/>
                </a:lnTo>
                <a:lnTo>
                  <a:pt x="625602" y="438530"/>
                </a:lnTo>
                <a:lnTo>
                  <a:pt x="618236" y="448817"/>
                </a:lnTo>
                <a:lnTo>
                  <a:pt x="656855" y="448817"/>
                </a:lnTo>
                <a:lnTo>
                  <a:pt x="633603" y="405256"/>
                </a:lnTo>
                <a:close/>
              </a:path>
              <a:path w="673734" h="480695">
                <a:moveTo>
                  <a:pt x="7366" y="0"/>
                </a:moveTo>
                <a:lnTo>
                  <a:pt x="0" y="10413"/>
                </a:lnTo>
                <a:lnTo>
                  <a:pt x="607895" y="441485"/>
                </a:lnTo>
                <a:lnTo>
                  <a:pt x="615218" y="431165"/>
                </a:lnTo>
                <a:lnTo>
                  <a:pt x="736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356605" y="4744999"/>
            <a:ext cx="1130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72987" y="4744999"/>
            <a:ext cx="20002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40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76136" y="4744999"/>
            <a:ext cx="20002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80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77734" y="4744999"/>
            <a:ext cx="28702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</a:t>
            </a:r>
            <a:r>
              <a:rPr sz="1350" spc="-10" dirty="0">
                <a:latin typeface="Calibri"/>
                <a:cs typeface="Calibri"/>
              </a:rPr>
              <a:t>2</a:t>
            </a: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28441" y="4744999"/>
            <a:ext cx="28702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</a:t>
            </a:r>
            <a:r>
              <a:rPr sz="1350" spc="-10" dirty="0">
                <a:latin typeface="Calibri"/>
                <a:cs typeface="Calibri"/>
              </a:rPr>
              <a:t>6</a:t>
            </a: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82248" y="4744999"/>
            <a:ext cx="28702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2</a:t>
            </a:r>
            <a:r>
              <a:rPr sz="1350" spc="-10" dirty="0">
                <a:latin typeface="Calibri"/>
                <a:cs typeface="Calibri"/>
              </a:rPr>
              <a:t>0</a:t>
            </a: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71206" y="4862347"/>
            <a:ext cx="23749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spc="-10" dirty="0">
                <a:latin typeface="Calibri"/>
                <a:cs typeface="Calibri"/>
              </a:rPr>
              <a:t>B</a:t>
            </a:r>
            <a:r>
              <a:rPr sz="1350" dirty="0">
                <a:latin typeface="Calibri"/>
                <a:cs typeface="Calibri"/>
              </a:rPr>
              <a:t>ill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118618"/>
            <a:ext cx="358076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/>
              <a:t>Linear</a:t>
            </a:r>
            <a:r>
              <a:rPr u="none" spc="-85" dirty="0"/>
              <a:t> </a:t>
            </a:r>
            <a:r>
              <a:rPr u="none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316" y="1197355"/>
            <a:ext cx="78530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Single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variable: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 want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predict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 based 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previous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tips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bill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Assume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what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possible predicted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next tip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amount?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07351" y="2843910"/>
          <a:ext cx="1847214" cy="1973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9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Tip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Bill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1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12.5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356097" y="4638294"/>
            <a:ext cx="2694305" cy="76200"/>
          </a:xfrm>
          <a:custGeom>
            <a:avLst/>
            <a:gdLst/>
            <a:ahLst/>
            <a:cxnLst/>
            <a:rect l="l" t="t" r="r" b="b"/>
            <a:pathLst>
              <a:path w="2694304" h="76200">
                <a:moveTo>
                  <a:pt x="2617978" y="0"/>
                </a:moveTo>
                <a:lnTo>
                  <a:pt x="2617978" y="76199"/>
                </a:lnTo>
                <a:lnTo>
                  <a:pt x="2675128" y="47624"/>
                </a:lnTo>
                <a:lnTo>
                  <a:pt x="2630678" y="47624"/>
                </a:lnTo>
                <a:lnTo>
                  <a:pt x="2630678" y="28574"/>
                </a:lnTo>
                <a:lnTo>
                  <a:pt x="2675128" y="28574"/>
                </a:lnTo>
                <a:lnTo>
                  <a:pt x="2617978" y="0"/>
                </a:lnTo>
                <a:close/>
              </a:path>
              <a:path w="2694304" h="76200">
                <a:moveTo>
                  <a:pt x="2617978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2617978" y="47624"/>
                </a:lnTo>
                <a:lnTo>
                  <a:pt x="2617978" y="28574"/>
                </a:lnTo>
                <a:close/>
              </a:path>
              <a:path w="2694304" h="76200">
                <a:moveTo>
                  <a:pt x="2675128" y="28574"/>
                </a:moveTo>
                <a:lnTo>
                  <a:pt x="2630678" y="28574"/>
                </a:lnTo>
                <a:lnTo>
                  <a:pt x="2630678" y="47624"/>
                </a:lnTo>
                <a:lnTo>
                  <a:pt x="2675128" y="47624"/>
                </a:lnTo>
                <a:lnTo>
                  <a:pt x="2694178" y="38099"/>
                </a:lnTo>
                <a:lnTo>
                  <a:pt x="2675128" y="2857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48276" y="3884167"/>
            <a:ext cx="304800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latin typeface="Calibri"/>
                <a:cs typeface="Calibri"/>
              </a:rPr>
              <a:t>Ti</a:t>
            </a:r>
            <a:r>
              <a:rPr sz="1350" spc="-20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6829" y="4578696"/>
            <a:ext cx="198120" cy="113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6829" y="4262315"/>
            <a:ext cx="198120" cy="113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16829" y="3858593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6829" y="3456995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16829" y="3053846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20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6829" y="2652248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25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17997" y="2608326"/>
            <a:ext cx="2426970" cy="2063114"/>
            <a:chOff x="5317997" y="2608326"/>
            <a:chExt cx="2426970" cy="2063114"/>
          </a:xfrm>
        </p:grpSpPr>
        <p:sp>
          <p:nvSpPr>
            <p:cNvPr id="14" name="object 14"/>
            <p:cNvSpPr/>
            <p:nvPr/>
          </p:nvSpPr>
          <p:spPr>
            <a:xfrm>
              <a:off x="5317997" y="2608326"/>
              <a:ext cx="76200" cy="2063114"/>
            </a:xfrm>
            <a:custGeom>
              <a:avLst/>
              <a:gdLst/>
              <a:ahLst/>
              <a:cxnLst/>
              <a:rect l="l" t="t" r="r" b="b"/>
              <a:pathLst>
                <a:path w="76200" h="2063114">
                  <a:moveTo>
                    <a:pt x="47625" y="63500"/>
                  </a:moveTo>
                  <a:lnTo>
                    <a:pt x="28575" y="63500"/>
                  </a:lnTo>
                  <a:lnTo>
                    <a:pt x="28575" y="2062556"/>
                  </a:lnTo>
                  <a:lnTo>
                    <a:pt x="47625" y="2062556"/>
                  </a:lnTo>
                  <a:lnTo>
                    <a:pt x="47625" y="63500"/>
                  </a:lnTo>
                  <a:close/>
                </a:path>
                <a:path w="76200" h="2063114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063114">
                  <a:moveTo>
                    <a:pt x="69850" y="63500"/>
                  </a:moveTo>
                  <a:lnTo>
                    <a:pt x="47625" y="63500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59905" y="3919982"/>
              <a:ext cx="154940" cy="13208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1301" y="3709670"/>
              <a:ext cx="156464" cy="13055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8249" y="3165602"/>
              <a:ext cx="156464" cy="13208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73037" y="4127246"/>
              <a:ext cx="154939" cy="1320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7361" y="4275074"/>
              <a:ext cx="156463" cy="13207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356605" y="4701946"/>
            <a:ext cx="231267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8930" algn="l"/>
                <a:tab pos="732155" algn="l"/>
                <a:tab pos="1133475" algn="l"/>
                <a:tab pos="1584325" algn="l"/>
                <a:tab pos="2037714" algn="l"/>
              </a:tabLst>
            </a:pPr>
            <a:r>
              <a:rPr sz="1350" dirty="0">
                <a:latin typeface="Calibri"/>
                <a:cs typeface="Calibri"/>
              </a:rPr>
              <a:t>0	40	80	1</a:t>
            </a:r>
            <a:r>
              <a:rPr sz="1350" spc="-10" dirty="0">
                <a:latin typeface="Calibri"/>
                <a:cs typeface="Calibri"/>
              </a:rPr>
              <a:t>2</a:t>
            </a:r>
            <a:r>
              <a:rPr sz="1350" dirty="0">
                <a:latin typeface="Calibri"/>
                <a:cs typeface="Calibri"/>
              </a:rPr>
              <a:t>0	1</a:t>
            </a:r>
            <a:r>
              <a:rPr sz="1350" spc="-10" dirty="0">
                <a:latin typeface="Calibri"/>
                <a:cs typeface="Calibri"/>
              </a:rPr>
              <a:t>6</a:t>
            </a:r>
            <a:r>
              <a:rPr sz="1350" dirty="0">
                <a:latin typeface="Calibri"/>
                <a:cs typeface="Calibri"/>
              </a:rPr>
              <a:t>0	2</a:t>
            </a:r>
            <a:r>
              <a:rPr sz="1350" spc="-10" dirty="0">
                <a:latin typeface="Calibri"/>
                <a:cs typeface="Calibri"/>
              </a:rPr>
              <a:t>0</a:t>
            </a: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71206" y="4819294"/>
            <a:ext cx="23749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latin typeface="Calibri"/>
                <a:cs typeface="Calibri"/>
              </a:rPr>
              <a:t>B</a:t>
            </a:r>
            <a:r>
              <a:rPr sz="1350" dirty="0">
                <a:latin typeface="Calibri"/>
                <a:cs typeface="Calibri"/>
              </a:rPr>
              <a:t>ill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95138" y="3890009"/>
            <a:ext cx="2953385" cy="0"/>
          </a:xfrm>
          <a:custGeom>
            <a:avLst/>
            <a:gdLst/>
            <a:ahLst/>
            <a:cxnLst/>
            <a:rect l="l" t="t" r="r" b="b"/>
            <a:pathLst>
              <a:path w="2953384">
                <a:moveTo>
                  <a:pt x="2952877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161655" y="3621988"/>
            <a:ext cx="826135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350" spc="10" dirty="0">
                <a:latin typeface="Cambria Math"/>
                <a:cs typeface="Cambria Math"/>
              </a:rPr>
              <a:t>𝝁</a:t>
            </a:r>
            <a:r>
              <a:rPr sz="1425" spc="15" baseline="-17543" dirty="0">
                <a:latin typeface="Cambria Math"/>
                <a:cs typeface="Cambria Math"/>
              </a:rPr>
              <a:t>𝑻𝒊𝒑</a:t>
            </a:r>
            <a:r>
              <a:rPr sz="1425" spc="277" baseline="-17543" dirty="0">
                <a:latin typeface="Cambria Math"/>
                <a:cs typeface="Cambria Math"/>
              </a:rPr>
              <a:t> </a:t>
            </a:r>
            <a:r>
              <a:rPr sz="1350" spc="5" dirty="0">
                <a:latin typeface="Cambria Math"/>
                <a:cs typeface="Cambria Math"/>
              </a:rPr>
              <a:t>=</a:t>
            </a:r>
            <a:r>
              <a:rPr sz="1350" spc="45" dirty="0">
                <a:latin typeface="Cambria Math"/>
                <a:cs typeface="Cambria Math"/>
              </a:rPr>
              <a:t> </a:t>
            </a:r>
            <a:r>
              <a:rPr sz="1350" spc="5" dirty="0">
                <a:latin typeface="Cambria Math"/>
                <a:cs typeface="Cambria Math"/>
              </a:rPr>
              <a:t>𝟏𝟏</a:t>
            </a:r>
            <a:endParaRPr sz="1350">
              <a:latin typeface="Cambria Math"/>
              <a:cs typeface="Cambria Math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059489" y="2836354"/>
            <a:ext cx="3072765" cy="1975485"/>
            <a:chOff x="5059489" y="2836354"/>
            <a:chExt cx="3072765" cy="1975485"/>
          </a:xfrm>
        </p:grpSpPr>
        <p:sp>
          <p:nvSpPr>
            <p:cNvPr id="25" name="object 25"/>
            <p:cNvSpPr/>
            <p:nvPr/>
          </p:nvSpPr>
          <p:spPr>
            <a:xfrm>
              <a:off x="6653022" y="2850642"/>
              <a:ext cx="33655" cy="1946910"/>
            </a:xfrm>
            <a:custGeom>
              <a:avLst/>
              <a:gdLst/>
              <a:ahLst/>
              <a:cxnLst/>
              <a:rect l="l" t="t" r="r" b="b"/>
              <a:pathLst>
                <a:path w="33654" h="1946910">
                  <a:moveTo>
                    <a:pt x="0" y="0"/>
                  </a:moveTo>
                  <a:lnTo>
                    <a:pt x="33654" y="1946909"/>
                  </a:lnTo>
                </a:path>
              </a:pathLst>
            </a:custGeom>
            <a:ln w="28575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64252" y="3044952"/>
              <a:ext cx="3063240" cy="1751964"/>
            </a:xfrm>
            <a:custGeom>
              <a:avLst/>
              <a:gdLst/>
              <a:ahLst/>
              <a:cxnLst/>
              <a:rect l="l" t="t" r="r" b="b"/>
              <a:pathLst>
                <a:path w="3063240" h="1751964">
                  <a:moveTo>
                    <a:pt x="0" y="1751876"/>
                  </a:moveTo>
                  <a:lnTo>
                    <a:pt x="3062731" y="0"/>
                  </a:lnTo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93484" y="2558542"/>
            <a:ext cx="95758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350" spc="10" dirty="0">
                <a:latin typeface="Cambria Math"/>
                <a:cs typeface="Cambria Math"/>
              </a:rPr>
              <a:t>𝝁</a:t>
            </a:r>
            <a:r>
              <a:rPr sz="1425" spc="15" baseline="-17543" dirty="0">
                <a:latin typeface="Cambria Math"/>
                <a:cs typeface="Cambria Math"/>
              </a:rPr>
              <a:t>𝑩𝒊𝒍𝒍</a:t>
            </a:r>
            <a:r>
              <a:rPr sz="1425" spc="292" baseline="-17543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=</a:t>
            </a:r>
            <a:r>
              <a:rPr sz="1350" spc="50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𝟏𝟐𝟐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52876" y="4640681"/>
            <a:ext cx="154622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0000"/>
                </a:solidFill>
                <a:latin typeface="Cambria Math"/>
                <a:cs typeface="Cambria Math"/>
              </a:rPr>
              <a:t>𝑌′</a:t>
            </a:r>
            <a:r>
              <a:rPr sz="1350" spc="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350" spc="6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FF0000"/>
                </a:solidFill>
                <a:latin typeface="Cambria Math"/>
                <a:cs typeface="Cambria Math"/>
              </a:rPr>
              <a:t>0.386</a:t>
            </a:r>
            <a:r>
              <a:rPr sz="1350" spc="-2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350" spc="-2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FF0000"/>
                </a:solidFill>
                <a:latin typeface="Cambria Math"/>
                <a:cs typeface="Cambria Math"/>
              </a:rPr>
              <a:t>0.087𝑋</a:t>
            </a:r>
            <a:endParaRPr sz="13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118618"/>
            <a:ext cx="358076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/>
              <a:t>Linear</a:t>
            </a:r>
            <a:r>
              <a:rPr u="none" spc="-85" dirty="0"/>
              <a:t> </a:t>
            </a:r>
            <a:r>
              <a:rPr u="none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316" y="1197355"/>
            <a:ext cx="78530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Single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variable: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 want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predict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 based 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previous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tips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bill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Assume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what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possible predicted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next tip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amount?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07351" y="2843910"/>
          <a:ext cx="1847214" cy="1973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9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Tip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Bill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1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12.5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356097" y="4638294"/>
            <a:ext cx="2694305" cy="76200"/>
          </a:xfrm>
          <a:custGeom>
            <a:avLst/>
            <a:gdLst/>
            <a:ahLst/>
            <a:cxnLst/>
            <a:rect l="l" t="t" r="r" b="b"/>
            <a:pathLst>
              <a:path w="2694304" h="76200">
                <a:moveTo>
                  <a:pt x="2617978" y="0"/>
                </a:moveTo>
                <a:lnTo>
                  <a:pt x="2617978" y="76199"/>
                </a:lnTo>
                <a:lnTo>
                  <a:pt x="2675128" y="47624"/>
                </a:lnTo>
                <a:lnTo>
                  <a:pt x="2630678" y="47624"/>
                </a:lnTo>
                <a:lnTo>
                  <a:pt x="2630678" y="28574"/>
                </a:lnTo>
                <a:lnTo>
                  <a:pt x="2675128" y="28574"/>
                </a:lnTo>
                <a:lnTo>
                  <a:pt x="2617978" y="0"/>
                </a:lnTo>
                <a:close/>
              </a:path>
              <a:path w="2694304" h="76200">
                <a:moveTo>
                  <a:pt x="2617978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2617978" y="47624"/>
                </a:lnTo>
                <a:lnTo>
                  <a:pt x="2617978" y="28574"/>
                </a:lnTo>
                <a:close/>
              </a:path>
              <a:path w="2694304" h="76200">
                <a:moveTo>
                  <a:pt x="2675128" y="28574"/>
                </a:moveTo>
                <a:lnTo>
                  <a:pt x="2630678" y="28574"/>
                </a:lnTo>
                <a:lnTo>
                  <a:pt x="2630678" y="47624"/>
                </a:lnTo>
                <a:lnTo>
                  <a:pt x="2675128" y="47624"/>
                </a:lnTo>
                <a:lnTo>
                  <a:pt x="2694178" y="38099"/>
                </a:lnTo>
                <a:lnTo>
                  <a:pt x="2675128" y="2857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48276" y="3884167"/>
            <a:ext cx="304800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latin typeface="Calibri"/>
                <a:cs typeface="Calibri"/>
              </a:rPr>
              <a:t>Ti</a:t>
            </a:r>
            <a:r>
              <a:rPr sz="1350" spc="-20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6829" y="4578696"/>
            <a:ext cx="198120" cy="113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6829" y="4262315"/>
            <a:ext cx="198120" cy="113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16829" y="3858593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6829" y="3456995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16829" y="3053846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20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6829" y="2652248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25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80850" y="2608326"/>
            <a:ext cx="2981960" cy="2063114"/>
            <a:chOff x="5280850" y="2608326"/>
            <a:chExt cx="2981960" cy="2063114"/>
          </a:xfrm>
        </p:grpSpPr>
        <p:sp>
          <p:nvSpPr>
            <p:cNvPr id="14" name="object 14"/>
            <p:cNvSpPr/>
            <p:nvPr/>
          </p:nvSpPr>
          <p:spPr>
            <a:xfrm>
              <a:off x="5317998" y="2608326"/>
              <a:ext cx="76200" cy="2063114"/>
            </a:xfrm>
            <a:custGeom>
              <a:avLst/>
              <a:gdLst/>
              <a:ahLst/>
              <a:cxnLst/>
              <a:rect l="l" t="t" r="r" b="b"/>
              <a:pathLst>
                <a:path w="76200" h="2063114">
                  <a:moveTo>
                    <a:pt x="47625" y="63500"/>
                  </a:moveTo>
                  <a:lnTo>
                    <a:pt x="28575" y="63500"/>
                  </a:lnTo>
                  <a:lnTo>
                    <a:pt x="28575" y="2062556"/>
                  </a:lnTo>
                  <a:lnTo>
                    <a:pt x="47625" y="2062556"/>
                  </a:lnTo>
                  <a:lnTo>
                    <a:pt x="47625" y="63500"/>
                  </a:lnTo>
                  <a:close/>
                </a:path>
                <a:path w="76200" h="2063114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063114">
                  <a:moveTo>
                    <a:pt x="69850" y="63500"/>
                  </a:moveTo>
                  <a:lnTo>
                    <a:pt x="47625" y="63500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59905" y="3919982"/>
              <a:ext cx="154940" cy="13208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1302" y="3709670"/>
              <a:ext cx="156464" cy="13055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295138" y="3890010"/>
              <a:ext cx="2953385" cy="0"/>
            </a:xfrm>
            <a:custGeom>
              <a:avLst/>
              <a:gdLst/>
              <a:ahLst/>
              <a:cxnLst/>
              <a:rect l="l" t="t" r="r" b="b"/>
              <a:pathLst>
                <a:path w="2953384">
                  <a:moveTo>
                    <a:pt x="2952877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8250" y="3165602"/>
              <a:ext cx="156464" cy="13208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73038" y="4127246"/>
              <a:ext cx="154939" cy="1320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7362" y="4275074"/>
              <a:ext cx="156463" cy="13207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8161655" y="3621988"/>
            <a:ext cx="826135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350" spc="10" dirty="0">
                <a:latin typeface="Cambria Math"/>
                <a:cs typeface="Cambria Math"/>
              </a:rPr>
              <a:t>𝝁</a:t>
            </a:r>
            <a:r>
              <a:rPr sz="1425" spc="15" baseline="-17543" dirty="0">
                <a:latin typeface="Cambria Math"/>
                <a:cs typeface="Cambria Math"/>
              </a:rPr>
              <a:t>𝑻𝒊𝒑</a:t>
            </a:r>
            <a:r>
              <a:rPr sz="1425" spc="277" baseline="-17543" dirty="0">
                <a:latin typeface="Cambria Math"/>
                <a:cs typeface="Cambria Math"/>
              </a:rPr>
              <a:t> </a:t>
            </a:r>
            <a:r>
              <a:rPr sz="1350" spc="5" dirty="0">
                <a:latin typeface="Cambria Math"/>
                <a:cs typeface="Cambria Math"/>
              </a:rPr>
              <a:t>=</a:t>
            </a:r>
            <a:r>
              <a:rPr sz="1350" spc="45" dirty="0">
                <a:latin typeface="Cambria Math"/>
                <a:cs typeface="Cambria Math"/>
              </a:rPr>
              <a:t> </a:t>
            </a:r>
            <a:r>
              <a:rPr sz="1350" spc="5" dirty="0">
                <a:latin typeface="Cambria Math"/>
                <a:cs typeface="Cambria Math"/>
              </a:rPr>
              <a:t>𝟏𝟏</a:t>
            </a:r>
            <a:endParaRPr sz="1350">
              <a:latin typeface="Cambria Math"/>
              <a:cs typeface="Cambria Math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059489" y="2836354"/>
            <a:ext cx="3072765" cy="1975485"/>
            <a:chOff x="5059489" y="2836354"/>
            <a:chExt cx="3072765" cy="1975485"/>
          </a:xfrm>
        </p:grpSpPr>
        <p:sp>
          <p:nvSpPr>
            <p:cNvPr id="23" name="object 23"/>
            <p:cNvSpPr/>
            <p:nvPr/>
          </p:nvSpPr>
          <p:spPr>
            <a:xfrm>
              <a:off x="6653022" y="2850642"/>
              <a:ext cx="33655" cy="1946910"/>
            </a:xfrm>
            <a:custGeom>
              <a:avLst/>
              <a:gdLst/>
              <a:ahLst/>
              <a:cxnLst/>
              <a:rect l="l" t="t" r="r" b="b"/>
              <a:pathLst>
                <a:path w="33654" h="1946910">
                  <a:moveTo>
                    <a:pt x="0" y="0"/>
                  </a:moveTo>
                  <a:lnTo>
                    <a:pt x="33654" y="1946909"/>
                  </a:lnTo>
                </a:path>
              </a:pathLst>
            </a:custGeom>
            <a:ln w="28575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64252" y="3044952"/>
              <a:ext cx="3063240" cy="1751964"/>
            </a:xfrm>
            <a:custGeom>
              <a:avLst/>
              <a:gdLst/>
              <a:ahLst/>
              <a:cxnLst/>
              <a:rect l="l" t="t" r="r" b="b"/>
              <a:pathLst>
                <a:path w="3063240" h="1751964">
                  <a:moveTo>
                    <a:pt x="0" y="1751876"/>
                  </a:moveTo>
                  <a:lnTo>
                    <a:pt x="3062731" y="0"/>
                  </a:lnTo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293484" y="2558542"/>
            <a:ext cx="95758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350" spc="10" dirty="0">
                <a:latin typeface="Cambria Math"/>
                <a:cs typeface="Cambria Math"/>
              </a:rPr>
              <a:t>𝝁</a:t>
            </a:r>
            <a:r>
              <a:rPr sz="1425" spc="15" baseline="-17543" dirty="0">
                <a:latin typeface="Cambria Math"/>
                <a:cs typeface="Cambria Math"/>
              </a:rPr>
              <a:t>𝑩𝒊𝒍𝒍</a:t>
            </a:r>
            <a:r>
              <a:rPr sz="1425" spc="292" baseline="-17543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=</a:t>
            </a:r>
            <a:r>
              <a:rPr sz="1350" spc="50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𝟏𝟐𝟐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56605" y="4744999"/>
            <a:ext cx="1130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72987" y="4744999"/>
            <a:ext cx="20002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40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76136" y="4744999"/>
            <a:ext cx="20002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80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77734" y="4744999"/>
            <a:ext cx="28702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</a:t>
            </a:r>
            <a:r>
              <a:rPr sz="1350" spc="-10" dirty="0">
                <a:latin typeface="Calibri"/>
                <a:cs typeface="Calibri"/>
              </a:rPr>
              <a:t>2</a:t>
            </a: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28441" y="4744999"/>
            <a:ext cx="28702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</a:t>
            </a:r>
            <a:r>
              <a:rPr sz="1350" spc="-10" dirty="0">
                <a:latin typeface="Calibri"/>
                <a:cs typeface="Calibri"/>
              </a:rPr>
              <a:t>6</a:t>
            </a: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82248" y="4744999"/>
            <a:ext cx="28702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2</a:t>
            </a:r>
            <a:r>
              <a:rPr sz="1350" spc="-10" dirty="0">
                <a:latin typeface="Calibri"/>
                <a:cs typeface="Calibri"/>
              </a:rPr>
              <a:t>0</a:t>
            </a: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71206" y="4862347"/>
            <a:ext cx="23749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spc="-10" dirty="0">
                <a:latin typeface="Calibri"/>
                <a:cs typeface="Calibri"/>
              </a:rPr>
              <a:t>B</a:t>
            </a:r>
            <a:r>
              <a:rPr sz="1350" dirty="0">
                <a:latin typeface="Calibri"/>
                <a:cs typeface="Calibri"/>
              </a:rPr>
              <a:t>ill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76752" y="2873502"/>
            <a:ext cx="1874520" cy="600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0000"/>
                </a:solidFill>
                <a:latin typeface="Cambria Math"/>
                <a:cs typeface="Cambria Math"/>
              </a:rPr>
              <a:t>𝑌′</a:t>
            </a:r>
            <a:r>
              <a:rPr sz="1350" spc="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350" spc="7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FF0000"/>
                </a:solidFill>
                <a:latin typeface="Cambria Math"/>
                <a:cs typeface="Cambria Math"/>
              </a:rPr>
              <a:t>0.386</a:t>
            </a:r>
            <a:r>
              <a:rPr sz="1350" spc="-1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35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FF0000"/>
                </a:solidFill>
                <a:latin typeface="Cambria Math"/>
                <a:cs typeface="Cambria Math"/>
              </a:rPr>
              <a:t>0.087𝑋</a:t>
            </a:r>
            <a:endParaRPr sz="13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</a:pPr>
            <a:r>
              <a:rPr sz="1350" spc="80" dirty="0">
                <a:solidFill>
                  <a:srgbClr val="FF0000"/>
                </a:solidFill>
                <a:latin typeface="Cambria Math"/>
                <a:cs typeface="Cambria Math"/>
              </a:rPr>
              <a:t>𝑌</a:t>
            </a:r>
            <a:r>
              <a:rPr sz="1425" spc="120" baseline="29239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425" spc="292" baseline="29239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350" spc="7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FF0000"/>
                </a:solidFill>
                <a:latin typeface="Cambria Math"/>
                <a:cs typeface="Cambria Math"/>
              </a:rPr>
              <a:t>0.386</a:t>
            </a:r>
            <a:r>
              <a:rPr sz="135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35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FF0000"/>
                </a:solidFill>
                <a:latin typeface="Cambria Math"/>
                <a:cs typeface="Cambria Math"/>
              </a:rPr>
              <a:t>0.087</a:t>
            </a:r>
            <a:r>
              <a:rPr sz="1350" spc="-2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r>
              <a:rPr sz="1350" spc="-1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350" spc="5" dirty="0">
                <a:solidFill>
                  <a:srgbClr val="FF0000"/>
                </a:solidFill>
                <a:latin typeface="Cambria Math"/>
                <a:cs typeface="Cambria Math"/>
              </a:rPr>
              <a:t>40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47238" y="3616909"/>
            <a:ext cx="815340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0000"/>
                </a:solidFill>
                <a:latin typeface="Cambria Math"/>
                <a:cs typeface="Cambria Math"/>
              </a:rPr>
              <a:t>𝑌′</a:t>
            </a:r>
            <a:r>
              <a:rPr sz="1350" spc="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350" spc="5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350" spc="3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FF0000"/>
                </a:solidFill>
                <a:latin typeface="Cambria Math"/>
                <a:cs typeface="Cambria Math"/>
              </a:rPr>
              <a:t>3.866</a:t>
            </a:r>
            <a:endParaRPr sz="13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118618"/>
            <a:ext cx="358076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/>
              <a:t>Linear</a:t>
            </a:r>
            <a:r>
              <a:rPr u="none" spc="-85" dirty="0"/>
              <a:t> </a:t>
            </a:r>
            <a:r>
              <a:rPr u="none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316" y="1197355"/>
            <a:ext cx="78530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Single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variable: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 want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predict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 based 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previous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tips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bill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Assume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what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possible predicted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next tip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0523" y="2843910"/>
            <a:ext cx="0" cy="1986280"/>
          </a:xfrm>
          <a:custGeom>
            <a:avLst/>
            <a:gdLst/>
            <a:ahLst/>
            <a:cxnLst/>
            <a:rect l="l" t="t" r="r" b="b"/>
            <a:pathLst>
              <a:path h="1986279">
                <a:moveTo>
                  <a:pt x="0" y="0"/>
                </a:moveTo>
                <a:lnTo>
                  <a:pt x="0" y="198625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07351" y="2843910"/>
          <a:ext cx="1847214" cy="1973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9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Tip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Bill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1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12.5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3.866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356097" y="4638294"/>
            <a:ext cx="2694305" cy="76200"/>
          </a:xfrm>
          <a:custGeom>
            <a:avLst/>
            <a:gdLst/>
            <a:ahLst/>
            <a:cxnLst/>
            <a:rect l="l" t="t" r="r" b="b"/>
            <a:pathLst>
              <a:path w="2694304" h="76200">
                <a:moveTo>
                  <a:pt x="2617978" y="0"/>
                </a:moveTo>
                <a:lnTo>
                  <a:pt x="2617978" y="76199"/>
                </a:lnTo>
                <a:lnTo>
                  <a:pt x="2675128" y="47624"/>
                </a:lnTo>
                <a:lnTo>
                  <a:pt x="2630678" y="47624"/>
                </a:lnTo>
                <a:lnTo>
                  <a:pt x="2630678" y="28574"/>
                </a:lnTo>
                <a:lnTo>
                  <a:pt x="2675128" y="28574"/>
                </a:lnTo>
                <a:lnTo>
                  <a:pt x="2617978" y="0"/>
                </a:lnTo>
                <a:close/>
              </a:path>
              <a:path w="2694304" h="76200">
                <a:moveTo>
                  <a:pt x="2617978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2617978" y="47624"/>
                </a:lnTo>
                <a:lnTo>
                  <a:pt x="2617978" y="28574"/>
                </a:lnTo>
                <a:close/>
              </a:path>
              <a:path w="2694304" h="76200">
                <a:moveTo>
                  <a:pt x="2675128" y="28574"/>
                </a:moveTo>
                <a:lnTo>
                  <a:pt x="2630678" y="28574"/>
                </a:lnTo>
                <a:lnTo>
                  <a:pt x="2630678" y="47624"/>
                </a:lnTo>
                <a:lnTo>
                  <a:pt x="2675128" y="47624"/>
                </a:lnTo>
                <a:lnTo>
                  <a:pt x="2694178" y="38099"/>
                </a:lnTo>
                <a:lnTo>
                  <a:pt x="2675128" y="2857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48276" y="3884167"/>
            <a:ext cx="304800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latin typeface="Calibri"/>
                <a:cs typeface="Calibri"/>
              </a:rPr>
              <a:t>Ti</a:t>
            </a:r>
            <a:r>
              <a:rPr sz="1350" spc="-20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6829" y="4578696"/>
            <a:ext cx="198120" cy="113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16829" y="4262315"/>
            <a:ext cx="198120" cy="113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6829" y="3858593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16829" y="3456995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6829" y="3053846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20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16829" y="2652248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25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280850" y="2608326"/>
            <a:ext cx="2981960" cy="2063114"/>
            <a:chOff x="5280850" y="2608326"/>
            <a:chExt cx="2981960" cy="2063114"/>
          </a:xfrm>
        </p:grpSpPr>
        <p:sp>
          <p:nvSpPr>
            <p:cNvPr id="15" name="object 15"/>
            <p:cNvSpPr/>
            <p:nvPr/>
          </p:nvSpPr>
          <p:spPr>
            <a:xfrm>
              <a:off x="5317998" y="2608326"/>
              <a:ext cx="76200" cy="2063114"/>
            </a:xfrm>
            <a:custGeom>
              <a:avLst/>
              <a:gdLst/>
              <a:ahLst/>
              <a:cxnLst/>
              <a:rect l="l" t="t" r="r" b="b"/>
              <a:pathLst>
                <a:path w="76200" h="2063114">
                  <a:moveTo>
                    <a:pt x="47625" y="63500"/>
                  </a:moveTo>
                  <a:lnTo>
                    <a:pt x="28575" y="63500"/>
                  </a:lnTo>
                  <a:lnTo>
                    <a:pt x="28575" y="2062556"/>
                  </a:lnTo>
                  <a:lnTo>
                    <a:pt x="47625" y="2062556"/>
                  </a:lnTo>
                  <a:lnTo>
                    <a:pt x="47625" y="63500"/>
                  </a:lnTo>
                  <a:close/>
                </a:path>
                <a:path w="76200" h="2063114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063114">
                  <a:moveTo>
                    <a:pt x="69850" y="63500"/>
                  </a:moveTo>
                  <a:lnTo>
                    <a:pt x="47625" y="63500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59905" y="3919982"/>
              <a:ext cx="154940" cy="13208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1302" y="3709670"/>
              <a:ext cx="156464" cy="13055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295138" y="3890010"/>
              <a:ext cx="2953385" cy="0"/>
            </a:xfrm>
            <a:custGeom>
              <a:avLst/>
              <a:gdLst/>
              <a:ahLst/>
              <a:cxnLst/>
              <a:rect l="l" t="t" r="r" b="b"/>
              <a:pathLst>
                <a:path w="2953384">
                  <a:moveTo>
                    <a:pt x="2952877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8250" y="3165602"/>
              <a:ext cx="156464" cy="13208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73038" y="4127246"/>
              <a:ext cx="154939" cy="13207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7362" y="4275074"/>
              <a:ext cx="156463" cy="13207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161655" y="3621988"/>
            <a:ext cx="826135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350" spc="10" dirty="0">
                <a:latin typeface="Cambria Math"/>
                <a:cs typeface="Cambria Math"/>
              </a:rPr>
              <a:t>𝝁</a:t>
            </a:r>
            <a:r>
              <a:rPr sz="1425" spc="15" baseline="-17543" dirty="0">
                <a:latin typeface="Cambria Math"/>
                <a:cs typeface="Cambria Math"/>
              </a:rPr>
              <a:t>𝑻𝒊𝒑</a:t>
            </a:r>
            <a:r>
              <a:rPr sz="1425" spc="277" baseline="-17543" dirty="0">
                <a:latin typeface="Cambria Math"/>
                <a:cs typeface="Cambria Math"/>
              </a:rPr>
              <a:t> </a:t>
            </a:r>
            <a:r>
              <a:rPr sz="1350" spc="5" dirty="0">
                <a:latin typeface="Cambria Math"/>
                <a:cs typeface="Cambria Math"/>
              </a:rPr>
              <a:t>=</a:t>
            </a:r>
            <a:r>
              <a:rPr sz="1350" spc="45" dirty="0">
                <a:latin typeface="Cambria Math"/>
                <a:cs typeface="Cambria Math"/>
              </a:rPr>
              <a:t> </a:t>
            </a:r>
            <a:r>
              <a:rPr sz="1350" spc="5" dirty="0">
                <a:latin typeface="Cambria Math"/>
                <a:cs typeface="Cambria Math"/>
              </a:rPr>
              <a:t>𝟏𝟏</a:t>
            </a:r>
            <a:endParaRPr sz="1350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059489" y="2836354"/>
            <a:ext cx="3072765" cy="1975485"/>
            <a:chOff x="5059489" y="2836354"/>
            <a:chExt cx="3072765" cy="1975485"/>
          </a:xfrm>
        </p:grpSpPr>
        <p:sp>
          <p:nvSpPr>
            <p:cNvPr id="24" name="object 24"/>
            <p:cNvSpPr/>
            <p:nvPr/>
          </p:nvSpPr>
          <p:spPr>
            <a:xfrm>
              <a:off x="6653022" y="2850642"/>
              <a:ext cx="33655" cy="1946910"/>
            </a:xfrm>
            <a:custGeom>
              <a:avLst/>
              <a:gdLst/>
              <a:ahLst/>
              <a:cxnLst/>
              <a:rect l="l" t="t" r="r" b="b"/>
              <a:pathLst>
                <a:path w="33654" h="1946910">
                  <a:moveTo>
                    <a:pt x="0" y="0"/>
                  </a:moveTo>
                  <a:lnTo>
                    <a:pt x="33654" y="1946909"/>
                  </a:lnTo>
                </a:path>
              </a:pathLst>
            </a:custGeom>
            <a:ln w="28575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64252" y="3044952"/>
              <a:ext cx="3063240" cy="1751964"/>
            </a:xfrm>
            <a:custGeom>
              <a:avLst/>
              <a:gdLst/>
              <a:ahLst/>
              <a:cxnLst/>
              <a:rect l="l" t="t" r="r" b="b"/>
              <a:pathLst>
                <a:path w="3063240" h="1751964">
                  <a:moveTo>
                    <a:pt x="0" y="1751876"/>
                  </a:moveTo>
                  <a:lnTo>
                    <a:pt x="3062731" y="0"/>
                  </a:lnTo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1434" y="4374134"/>
              <a:ext cx="154939" cy="13055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6293484" y="2558542"/>
            <a:ext cx="95758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350" spc="10" dirty="0">
                <a:latin typeface="Cambria Math"/>
                <a:cs typeface="Cambria Math"/>
              </a:rPr>
              <a:t>𝝁</a:t>
            </a:r>
            <a:r>
              <a:rPr sz="1425" spc="15" baseline="-17543" dirty="0">
                <a:latin typeface="Cambria Math"/>
                <a:cs typeface="Cambria Math"/>
              </a:rPr>
              <a:t>𝑩𝒊𝒍𝒍</a:t>
            </a:r>
            <a:r>
              <a:rPr sz="1425" spc="292" baseline="-17543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=</a:t>
            </a:r>
            <a:r>
              <a:rPr sz="1350" spc="50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𝟏𝟐𝟐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76752" y="2873502"/>
            <a:ext cx="1874520" cy="600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0000"/>
                </a:solidFill>
                <a:latin typeface="Cambria Math"/>
                <a:cs typeface="Cambria Math"/>
              </a:rPr>
              <a:t>𝑌′</a:t>
            </a:r>
            <a:r>
              <a:rPr sz="1350" spc="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350" spc="7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FF0000"/>
                </a:solidFill>
                <a:latin typeface="Cambria Math"/>
                <a:cs typeface="Cambria Math"/>
              </a:rPr>
              <a:t>0.386</a:t>
            </a:r>
            <a:r>
              <a:rPr sz="1350" spc="-1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35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FF0000"/>
                </a:solidFill>
                <a:latin typeface="Cambria Math"/>
                <a:cs typeface="Cambria Math"/>
              </a:rPr>
              <a:t>0.087𝑋</a:t>
            </a:r>
            <a:endParaRPr sz="13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</a:pPr>
            <a:r>
              <a:rPr sz="1350" spc="80" dirty="0">
                <a:solidFill>
                  <a:srgbClr val="FF0000"/>
                </a:solidFill>
                <a:latin typeface="Cambria Math"/>
                <a:cs typeface="Cambria Math"/>
              </a:rPr>
              <a:t>𝑌</a:t>
            </a:r>
            <a:r>
              <a:rPr sz="1425" spc="120" baseline="29239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425" spc="292" baseline="29239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350" spc="7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FF0000"/>
                </a:solidFill>
                <a:latin typeface="Cambria Math"/>
                <a:cs typeface="Cambria Math"/>
              </a:rPr>
              <a:t>0.386</a:t>
            </a:r>
            <a:r>
              <a:rPr sz="135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35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FF0000"/>
                </a:solidFill>
                <a:latin typeface="Cambria Math"/>
                <a:cs typeface="Cambria Math"/>
              </a:rPr>
              <a:t>0.087</a:t>
            </a:r>
            <a:r>
              <a:rPr sz="1350" spc="-2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r>
              <a:rPr sz="1350" spc="-1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350" spc="5" dirty="0">
                <a:solidFill>
                  <a:srgbClr val="FF0000"/>
                </a:solidFill>
                <a:latin typeface="Cambria Math"/>
                <a:cs typeface="Cambria Math"/>
              </a:rPr>
              <a:t>40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47238" y="3616909"/>
            <a:ext cx="815340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0000"/>
                </a:solidFill>
                <a:latin typeface="Cambria Math"/>
                <a:cs typeface="Cambria Math"/>
              </a:rPr>
              <a:t>𝑌′</a:t>
            </a:r>
            <a:r>
              <a:rPr sz="1350" spc="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350" spc="5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350" spc="3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FF0000"/>
                </a:solidFill>
                <a:latin typeface="Cambria Math"/>
                <a:cs typeface="Cambria Math"/>
              </a:rPr>
              <a:t>3.866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836420" y="3818001"/>
            <a:ext cx="1521460" cy="778510"/>
          </a:xfrm>
          <a:custGeom>
            <a:avLst/>
            <a:gdLst/>
            <a:ahLst/>
            <a:cxnLst/>
            <a:rect l="l" t="t" r="r" b="b"/>
            <a:pathLst>
              <a:path w="1521460" h="778510">
                <a:moveTo>
                  <a:pt x="50673" y="709993"/>
                </a:moveTo>
                <a:lnTo>
                  <a:pt x="0" y="778510"/>
                </a:lnTo>
                <a:lnTo>
                  <a:pt x="85217" y="777900"/>
                </a:lnTo>
                <a:lnTo>
                  <a:pt x="73756" y="755370"/>
                </a:lnTo>
                <a:lnTo>
                  <a:pt x="59436" y="755370"/>
                </a:lnTo>
                <a:lnTo>
                  <a:pt x="53721" y="744054"/>
                </a:lnTo>
                <a:lnTo>
                  <a:pt x="65063" y="738282"/>
                </a:lnTo>
                <a:lnTo>
                  <a:pt x="50673" y="709993"/>
                </a:lnTo>
                <a:close/>
              </a:path>
              <a:path w="1521460" h="778510">
                <a:moveTo>
                  <a:pt x="65063" y="738282"/>
                </a:moveTo>
                <a:lnTo>
                  <a:pt x="53721" y="744054"/>
                </a:lnTo>
                <a:lnTo>
                  <a:pt x="59436" y="755370"/>
                </a:lnTo>
                <a:lnTo>
                  <a:pt x="70811" y="749582"/>
                </a:lnTo>
                <a:lnTo>
                  <a:pt x="65063" y="738282"/>
                </a:lnTo>
                <a:close/>
              </a:path>
              <a:path w="1521460" h="778510">
                <a:moveTo>
                  <a:pt x="70811" y="749582"/>
                </a:moveTo>
                <a:lnTo>
                  <a:pt x="59436" y="755370"/>
                </a:lnTo>
                <a:lnTo>
                  <a:pt x="73756" y="755370"/>
                </a:lnTo>
                <a:lnTo>
                  <a:pt x="70811" y="749582"/>
                </a:lnTo>
                <a:close/>
              </a:path>
              <a:path w="1521460" h="778510">
                <a:moveTo>
                  <a:pt x="1515618" y="0"/>
                </a:moveTo>
                <a:lnTo>
                  <a:pt x="65063" y="738282"/>
                </a:lnTo>
                <a:lnTo>
                  <a:pt x="70811" y="749582"/>
                </a:lnTo>
                <a:lnTo>
                  <a:pt x="1521459" y="11430"/>
                </a:lnTo>
                <a:lnTo>
                  <a:pt x="151561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356605" y="4744999"/>
            <a:ext cx="1130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72987" y="4744999"/>
            <a:ext cx="20002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40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76136" y="4744999"/>
            <a:ext cx="20002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80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77734" y="4744999"/>
            <a:ext cx="28702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</a:t>
            </a:r>
            <a:r>
              <a:rPr sz="1350" spc="-10" dirty="0">
                <a:latin typeface="Calibri"/>
                <a:cs typeface="Calibri"/>
              </a:rPr>
              <a:t>2</a:t>
            </a: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28441" y="4744999"/>
            <a:ext cx="28702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</a:t>
            </a:r>
            <a:r>
              <a:rPr sz="1350" spc="-10" dirty="0">
                <a:latin typeface="Calibri"/>
                <a:cs typeface="Calibri"/>
              </a:rPr>
              <a:t>6</a:t>
            </a: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82248" y="4744999"/>
            <a:ext cx="28702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2</a:t>
            </a:r>
            <a:r>
              <a:rPr sz="1350" spc="-10" dirty="0">
                <a:latin typeface="Calibri"/>
                <a:cs typeface="Calibri"/>
              </a:rPr>
              <a:t>0</a:t>
            </a: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71206" y="4862347"/>
            <a:ext cx="23749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spc="-10" dirty="0">
                <a:latin typeface="Calibri"/>
                <a:cs typeface="Calibri"/>
              </a:rPr>
              <a:t>B</a:t>
            </a:r>
            <a:r>
              <a:rPr sz="1350" dirty="0">
                <a:latin typeface="Calibri"/>
                <a:cs typeface="Calibri"/>
              </a:rPr>
              <a:t>ill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161" y="272618"/>
            <a:ext cx="358521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/>
              <a:t>Linear</a:t>
            </a:r>
            <a:r>
              <a:rPr u="none" spc="-50" dirty="0"/>
              <a:t> </a:t>
            </a:r>
            <a:r>
              <a:rPr u="none" dirty="0"/>
              <a:t>Regression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2183" y="2631567"/>
          <a:ext cx="1847214" cy="1973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93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Tip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Bill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9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12.5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05992" y="1491183"/>
            <a:ext cx="409384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FF0000"/>
                </a:solidFill>
                <a:latin typeface="Calibri"/>
                <a:cs typeface="Calibri"/>
              </a:rPr>
              <a:t>How</a:t>
            </a:r>
            <a:r>
              <a:rPr sz="21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0000"/>
                </a:solidFill>
                <a:latin typeface="Calibri"/>
                <a:cs typeface="Calibri"/>
              </a:rPr>
              <a:t>our</a:t>
            </a:r>
            <a:r>
              <a:rPr sz="21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r>
              <a:rPr sz="21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Calibri"/>
                <a:cs typeface="Calibri"/>
              </a:rPr>
              <a:t>fit</a:t>
            </a:r>
            <a:r>
              <a:rPr sz="2100" b="1" spc="-15" dirty="0">
                <a:solidFill>
                  <a:srgbClr val="FF0000"/>
                </a:solidFill>
                <a:latin typeface="Calibri"/>
                <a:cs typeface="Calibri"/>
              </a:rPr>
              <a:t> to</a:t>
            </a:r>
            <a:r>
              <a:rPr sz="21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1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FF0000"/>
                </a:solidFill>
                <a:latin typeface="Calibri"/>
                <a:cs typeface="Calibri"/>
              </a:rPr>
              <a:t>given</a:t>
            </a:r>
            <a:r>
              <a:rPr sz="21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FF0000"/>
                </a:solidFill>
                <a:latin typeface="Calibri"/>
                <a:cs typeface="Calibri"/>
              </a:rPr>
              <a:t>data?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89726" y="4638294"/>
            <a:ext cx="2694305" cy="76200"/>
          </a:xfrm>
          <a:custGeom>
            <a:avLst/>
            <a:gdLst/>
            <a:ahLst/>
            <a:cxnLst/>
            <a:rect l="l" t="t" r="r" b="b"/>
            <a:pathLst>
              <a:path w="2694304" h="76200">
                <a:moveTo>
                  <a:pt x="2617978" y="0"/>
                </a:moveTo>
                <a:lnTo>
                  <a:pt x="2617978" y="76199"/>
                </a:lnTo>
                <a:lnTo>
                  <a:pt x="2675128" y="47624"/>
                </a:lnTo>
                <a:lnTo>
                  <a:pt x="2630678" y="47624"/>
                </a:lnTo>
                <a:lnTo>
                  <a:pt x="2630678" y="28574"/>
                </a:lnTo>
                <a:lnTo>
                  <a:pt x="2675128" y="28574"/>
                </a:lnTo>
                <a:lnTo>
                  <a:pt x="2617978" y="0"/>
                </a:lnTo>
                <a:close/>
              </a:path>
              <a:path w="2694304" h="76200">
                <a:moveTo>
                  <a:pt x="2617978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2617978" y="47624"/>
                </a:lnTo>
                <a:lnTo>
                  <a:pt x="2617978" y="28574"/>
                </a:lnTo>
                <a:close/>
              </a:path>
              <a:path w="2694304" h="76200">
                <a:moveTo>
                  <a:pt x="2675128" y="28574"/>
                </a:moveTo>
                <a:lnTo>
                  <a:pt x="2630678" y="28574"/>
                </a:lnTo>
                <a:lnTo>
                  <a:pt x="2630678" y="47624"/>
                </a:lnTo>
                <a:lnTo>
                  <a:pt x="2675128" y="47624"/>
                </a:lnTo>
                <a:lnTo>
                  <a:pt x="2694178" y="38099"/>
                </a:lnTo>
                <a:lnTo>
                  <a:pt x="2675128" y="2857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951092" y="4578696"/>
            <a:ext cx="198120" cy="113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51092" y="4262315"/>
            <a:ext cx="198120" cy="113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51092" y="3858593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51092" y="3456995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51092" y="3053846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20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51092" y="2652248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25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3402" y="3165601"/>
            <a:ext cx="154940" cy="13208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533" y="3919982"/>
            <a:ext cx="154940" cy="13208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4930" y="3709670"/>
            <a:ext cx="156464" cy="13055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06666" y="4127246"/>
            <a:ext cx="156463" cy="132079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5897879" y="3044951"/>
            <a:ext cx="3063240" cy="1751964"/>
          </a:xfrm>
          <a:custGeom>
            <a:avLst/>
            <a:gdLst/>
            <a:ahLst/>
            <a:cxnLst/>
            <a:rect l="l" t="t" r="r" b="b"/>
            <a:pathLst>
              <a:path w="3063240" h="1751964">
                <a:moveTo>
                  <a:pt x="0" y="1751876"/>
                </a:moveTo>
                <a:lnTo>
                  <a:pt x="3062731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6151626" y="2608326"/>
            <a:ext cx="655955" cy="2063114"/>
            <a:chOff x="6151626" y="2608326"/>
            <a:chExt cx="655955" cy="2063114"/>
          </a:xfrm>
        </p:grpSpPr>
        <p:sp>
          <p:nvSpPr>
            <p:cNvPr id="36" name="object 36"/>
            <p:cNvSpPr/>
            <p:nvPr/>
          </p:nvSpPr>
          <p:spPr>
            <a:xfrm>
              <a:off x="6151626" y="2608326"/>
              <a:ext cx="76200" cy="2063114"/>
            </a:xfrm>
            <a:custGeom>
              <a:avLst/>
              <a:gdLst/>
              <a:ahLst/>
              <a:cxnLst/>
              <a:rect l="l" t="t" r="r" b="b"/>
              <a:pathLst>
                <a:path w="76200" h="2063114">
                  <a:moveTo>
                    <a:pt x="47625" y="63500"/>
                  </a:moveTo>
                  <a:lnTo>
                    <a:pt x="28575" y="63500"/>
                  </a:lnTo>
                  <a:lnTo>
                    <a:pt x="28575" y="2062556"/>
                  </a:lnTo>
                  <a:lnTo>
                    <a:pt x="47625" y="2062556"/>
                  </a:lnTo>
                  <a:lnTo>
                    <a:pt x="47625" y="63500"/>
                  </a:lnTo>
                  <a:close/>
                </a:path>
                <a:path w="76200" h="2063114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063114">
                  <a:moveTo>
                    <a:pt x="69850" y="63500"/>
                  </a:moveTo>
                  <a:lnTo>
                    <a:pt x="47625" y="63500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50990" y="4275074"/>
              <a:ext cx="156463" cy="13207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5062" y="4374133"/>
              <a:ext cx="156463" cy="130556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6190869" y="4744999"/>
            <a:ext cx="1130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507250" y="4744999"/>
            <a:ext cx="20002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40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910399" y="4744999"/>
            <a:ext cx="20002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80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311997" y="4744999"/>
            <a:ext cx="28702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</a:t>
            </a:r>
            <a:r>
              <a:rPr sz="1350" spc="-10" dirty="0">
                <a:latin typeface="Calibri"/>
                <a:cs typeface="Calibri"/>
              </a:rPr>
              <a:t>2</a:t>
            </a: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762704" y="4744999"/>
            <a:ext cx="28702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</a:t>
            </a:r>
            <a:r>
              <a:rPr sz="1350" spc="-10" dirty="0">
                <a:latin typeface="Calibri"/>
                <a:cs typeface="Calibri"/>
              </a:rPr>
              <a:t>6</a:t>
            </a: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216511" y="4744999"/>
            <a:ext cx="28702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2</a:t>
            </a:r>
            <a:r>
              <a:rPr sz="1350" spc="-10" dirty="0">
                <a:latin typeface="Calibri"/>
                <a:cs typeface="Calibri"/>
              </a:rPr>
              <a:t>0</a:t>
            </a: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782939" y="4901971"/>
            <a:ext cx="23749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spc="-10" dirty="0">
                <a:latin typeface="Calibri"/>
                <a:cs typeface="Calibri"/>
              </a:rPr>
              <a:t>B</a:t>
            </a:r>
            <a:r>
              <a:rPr sz="1350" dirty="0">
                <a:latin typeface="Calibri"/>
                <a:cs typeface="Calibri"/>
              </a:rPr>
              <a:t>ill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508" y="130886"/>
            <a:ext cx="5335727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u="none" dirty="0"/>
              <a:t>Recall: </a:t>
            </a:r>
            <a:r>
              <a:rPr u="none" dirty="0"/>
              <a:t>Machine</a:t>
            </a:r>
            <a:r>
              <a:rPr u="none" spc="-114" dirty="0"/>
              <a:t> </a:t>
            </a:r>
            <a:r>
              <a:rPr u="none" spc="-10" dirty="0"/>
              <a:t>Learning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0058" y="1694433"/>
            <a:ext cx="2160270" cy="2160270"/>
            <a:chOff x="210058" y="1694433"/>
            <a:chExt cx="2160270" cy="2160270"/>
          </a:xfrm>
        </p:grpSpPr>
        <p:sp>
          <p:nvSpPr>
            <p:cNvPr id="4" name="object 4"/>
            <p:cNvSpPr/>
            <p:nvPr/>
          </p:nvSpPr>
          <p:spPr>
            <a:xfrm>
              <a:off x="216408" y="1700783"/>
              <a:ext cx="2147570" cy="2147570"/>
            </a:xfrm>
            <a:custGeom>
              <a:avLst/>
              <a:gdLst/>
              <a:ahLst/>
              <a:cxnLst/>
              <a:rect l="l" t="t" r="r" b="b"/>
              <a:pathLst>
                <a:path w="2147570" h="2147570">
                  <a:moveTo>
                    <a:pt x="1073658" y="0"/>
                  </a:moveTo>
                  <a:lnTo>
                    <a:pt x="1025791" y="1015"/>
                  </a:lnTo>
                  <a:lnTo>
                    <a:pt x="978509" y="4190"/>
                  </a:lnTo>
                  <a:lnTo>
                    <a:pt x="931799" y="9270"/>
                  </a:lnTo>
                  <a:lnTo>
                    <a:pt x="885710" y="16382"/>
                  </a:lnTo>
                  <a:lnTo>
                    <a:pt x="840295" y="25400"/>
                  </a:lnTo>
                  <a:lnTo>
                    <a:pt x="795591" y="36321"/>
                  </a:lnTo>
                  <a:lnTo>
                    <a:pt x="751636" y="49149"/>
                  </a:lnTo>
                  <a:lnTo>
                    <a:pt x="708482" y="63626"/>
                  </a:lnTo>
                  <a:lnTo>
                    <a:pt x="666165" y="80010"/>
                  </a:lnTo>
                  <a:lnTo>
                    <a:pt x="624725" y="98043"/>
                  </a:lnTo>
                  <a:lnTo>
                    <a:pt x="584225" y="117728"/>
                  </a:lnTo>
                  <a:lnTo>
                    <a:pt x="544690" y="139064"/>
                  </a:lnTo>
                  <a:lnTo>
                    <a:pt x="506183" y="162051"/>
                  </a:lnTo>
                  <a:lnTo>
                    <a:pt x="468731" y="186436"/>
                  </a:lnTo>
                  <a:lnTo>
                    <a:pt x="432371" y="212470"/>
                  </a:lnTo>
                  <a:lnTo>
                    <a:pt x="397167" y="239902"/>
                  </a:lnTo>
                  <a:lnTo>
                    <a:pt x="363156" y="268731"/>
                  </a:lnTo>
                  <a:lnTo>
                    <a:pt x="330365" y="298830"/>
                  </a:lnTo>
                  <a:lnTo>
                    <a:pt x="298869" y="330326"/>
                  </a:lnTo>
                  <a:lnTo>
                    <a:pt x="268681" y="363092"/>
                  </a:lnTo>
                  <a:lnTo>
                    <a:pt x="239864" y="397128"/>
                  </a:lnTo>
                  <a:lnTo>
                    <a:pt x="212458" y="432434"/>
                  </a:lnTo>
                  <a:lnTo>
                    <a:pt x="186499" y="468756"/>
                  </a:lnTo>
                  <a:lnTo>
                    <a:pt x="162039" y="506221"/>
                  </a:lnTo>
                  <a:lnTo>
                    <a:pt x="139115" y="544702"/>
                  </a:lnTo>
                  <a:lnTo>
                    <a:pt x="117779" y="584199"/>
                  </a:lnTo>
                  <a:lnTo>
                    <a:pt x="98056" y="624713"/>
                  </a:lnTo>
                  <a:lnTo>
                    <a:pt x="80022" y="666114"/>
                  </a:lnTo>
                  <a:lnTo>
                    <a:pt x="63690" y="708532"/>
                  </a:lnTo>
                  <a:lnTo>
                    <a:pt x="49123" y="751585"/>
                  </a:lnTo>
                  <a:lnTo>
                    <a:pt x="36347" y="795527"/>
                  </a:lnTo>
                  <a:lnTo>
                    <a:pt x="25425" y="840358"/>
                  </a:lnTo>
                  <a:lnTo>
                    <a:pt x="16382" y="885697"/>
                  </a:lnTo>
                  <a:lnTo>
                    <a:pt x="9283" y="931798"/>
                  </a:lnTo>
                  <a:lnTo>
                    <a:pt x="4152" y="978534"/>
                  </a:lnTo>
                  <a:lnTo>
                    <a:pt x="1041" y="1025778"/>
                  </a:lnTo>
                  <a:lnTo>
                    <a:pt x="0" y="1073658"/>
                  </a:lnTo>
                  <a:lnTo>
                    <a:pt x="1041" y="1121409"/>
                  </a:lnTo>
                  <a:lnTo>
                    <a:pt x="4152" y="1168780"/>
                  </a:lnTo>
                  <a:lnTo>
                    <a:pt x="9283" y="1215389"/>
                  </a:lnTo>
                  <a:lnTo>
                    <a:pt x="16382" y="1261490"/>
                  </a:lnTo>
                  <a:lnTo>
                    <a:pt x="25425" y="1306957"/>
                  </a:lnTo>
                  <a:lnTo>
                    <a:pt x="36347" y="1351660"/>
                  </a:lnTo>
                  <a:lnTo>
                    <a:pt x="49123" y="1395602"/>
                  </a:lnTo>
                  <a:lnTo>
                    <a:pt x="63690" y="1438783"/>
                  </a:lnTo>
                  <a:lnTo>
                    <a:pt x="80022" y="1481073"/>
                  </a:lnTo>
                  <a:lnTo>
                    <a:pt x="98056" y="1522476"/>
                  </a:lnTo>
                  <a:lnTo>
                    <a:pt x="117779" y="1562989"/>
                  </a:lnTo>
                  <a:lnTo>
                    <a:pt x="139115" y="1602485"/>
                  </a:lnTo>
                  <a:lnTo>
                    <a:pt x="162039" y="1641093"/>
                  </a:lnTo>
                  <a:lnTo>
                    <a:pt x="186499" y="1678558"/>
                  </a:lnTo>
                  <a:lnTo>
                    <a:pt x="212458" y="1714880"/>
                  </a:lnTo>
                  <a:lnTo>
                    <a:pt x="239864" y="1750059"/>
                  </a:lnTo>
                  <a:lnTo>
                    <a:pt x="268681" y="1784095"/>
                  </a:lnTo>
                  <a:lnTo>
                    <a:pt x="298869" y="1816861"/>
                  </a:lnTo>
                  <a:lnTo>
                    <a:pt x="330365" y="1848357"/>
                  </a:lnTo>
                  <a:lnTo>
                    <a:pt x="363156" y="1878583"/>
                  </a:lnTo>
                  <a:lnTo>
                    <a:pt x="397167" y="1907413"/>
                  </a:lnTo>
                  <a:lnTo>
                    <a:pt x="432371" y="1934844"/>
                  </a:lnTo>
                  <a:lnTo>
                    <a:pt x="468731" y="1960752"/>
                  </a:lnTo>
                  <a:lnTo>
                    <a:pt x="506183" y="1985264"/>
                  </a:lnTo>
                  <a:lnTo>
                    <a:pt x="544690" y="2008124"/>
                  </a:lnTo>
                  <a:lnTo>
                    <a:pt x="584225" y="2029459"/>
                  </a:lnTo>
                  <a:lnTo>
                    <a:pt x="624725" y="2049144"/>
                  </a:lnTo>
                  <a:lnTo>
                    <a:pt x="666165" y="2067178"/>
                  </a:lnTo>
                  <a:lnTo>
                    <a:pt x="708482" y="2083562"/>
                  </a:lnTo>
                  <a:lnTo>
                    <a:pt x="751636" y="2098166"/>
                  </a:lnTo>
                  <a:lnTo>
                    <a:pt x="795591" y="2110866"/>
                  </a:lnTo>
                  <a:lnTo>
                    <a:pt x="840295" y="2121789"/>
                  </a:lnTo>
                  <a:lnTo>
                    <a:pt x="885710" y="2130805"/>
                  </a:lnTo>
                  <a:lnTo>
                    <a:pt x="931799" y="2137917"/>
                  </a:lnTo>
                  <a:lnTo>
                    <a:pt x="978509" y="2143125"/>
                  </a:lnTo>
                  <a:lnTo>
                    <a:pt x="1025791" y="2146172"/>
                  </a:lnTo>
                  <a:lnTo>
                    <a:pt x="1073658" y="2147189"/>
                  </a:lnTo>
                  <a:lnTo>
                    <a:pt x="1121410" y="2146172"/>
                  </a:lnTo>
                  <a:lnTo>
                    <a:pt x="1168781" y="2143125"/>
                  </a:lnTo>
                  <a:lnTo>
                    <a:pt x="1215389" y="2137917"/>
                  </a:lnTo>
                  <a:lnTo>
                    <a:pt x="1261491" y="2130805"/>
                  </a:lnTo>
                  <a:lnTo>
                    <a:pt x="1306957" y="2121789"/>
                  </a:lnTo>
                  <a:lnTo>
                    <a:pt x="1351661" y="2110866"/>
                  </a:lnTo>
                  <a:lnTo>
                    <a:pt x="1395603" y="2098166"/>
                  </a:lnTo>
                  <a:lnTo>
                    <a:pt x="1438783" y="2083562"/>
                  </a:lnTo>
                  <a:lnTo>
                    <a:pt x="1481074" y="2067178"/>
                  </a:lnTo>
                  <a:lnTo>
                    <a:pt x="1522476" y="2049144"/>
                  </a:lnTo>
                  <a:lnTo>
                    <a:pt x="1562989" y="2029459"/>
                  </a:lnTo>
                  <a:lnTo>
                    <a:pt x="1602486" y="2008124"/>
                  </a:lnTo>
                  <a:lnTo>
                    <a:pt x="1641094" y="1985264"/>
                  </a:lnTo>
                  <a:lnTo>
                    <a:pt x="1678559" y="1960752"/>
                  </a:lnTo>
                  <a:lnTo>
                    <a:pt x="1714881" y="1934844"/>
                  </a:lnTo>
                  <a:lnTo>
                    <a:pt x="1750060" y="1907413"/>
                  </a:lnTo>
                  <a:lnTo>
                    <a:pt x="1784096" y="1878583"/>
                  </a:lnTo>
                  <a:lnTo>
                    <a:pt x="1816862" y="1848357"/>
                  </a:lnTo>
                  <a:lnTo>
                    <a:pt x="1848358" y="1816861"/>
                  </a:lnTo>
                  <a:lnTo>
                    <a:pt x="1878584" y="1784095"/>
                  </a:lnTo>
                  <a:lnTo>
                    <a:pt x="1907413" y="1750059"/>
                  </a:lnTo>
                  <a:lnTo>
                    <a:pt x="1934845" y="1714880"/>
                  </a:lnTo>
                  <a:lnTo>
                    <a:pt x="1960753" y="1678558"/>
                  </a:lnTo>
                  <a:lnTo>
                    <a:pt x="1985264" y="1641093"/>
                  </a:lnTo>
                  <a:lnTo>
                    <a:pt x="2008124" y="1602485"/>
                  </a:lnTo>
                  <a:lnTo>
                    <a:pt x="2029460" y="1562989"/>
                  </a:lnTo>
                  <a:lnTo>
                    <a:pt x="2049145" y="1522476"/>
                  </a:lnTo>
                  <a:lnTo>
                    <a:pt x="2067179" y="1481073"/>
                  </a:lnTo>
                  <a:lnTo>
                    <a:pt x="2083562" y="1438783"/>
                  </a:lnTo>
                  <a:lnTo>
                    <a:pt x="2098167" y="1395602"/>
                  </a:lnTo>
                  <a:lnTo>
                    <a:pt x="2110867" y="1351660"/>
                  </a:lnTo>
                  <a:lnTo>
                    <a:pt x="2121789" y="1306957"/>
                  </a:lnTo>
                  <a:lnTo>
                    <a:pt x="2130806" y="1261490"/>
                  </a:lnTo>
                  <a:lnTo>
                    <a:pt x="2137918" y="1215389"/>
                  </a:lnTo>
                  <a:lnTo>
                    <a:pt x="2143125" y="1168780"/>
                  </a:lnTo>
                  <a:lnTo>
                    <a:pt x="2146173" y="1121409"/>
                  </a:lnTo>
                  <a:lnTo>
                    <a:pt x="2147189" y="1073658"/>
                  </a:lnTo>
                  <a:lnTo>
                    <a:pt x="2146173" y="1025778"/>
                  </a:lnTo>
                  <a:lnTo>
                    <a:pt x="2143125" y="978534"/>
                  </a:lnTo>
                  <a:lnTo>
                    <a:pt x="2137918" y="931798"/>
                  </a:lnTo>
                  <a:lnTo>
                    <a:pt x="2130806" y="885697"/>
                  </a:lnTo>
                  <a:lnTo>
                    <a:pt x="2121789" y="840358"/>
                  </a:lnTo>
                  <a:lnTo>
                    <a:pt x="2110867" y="795527"/>
                  </a:lnTo>
                  <a:lnTo>
                    <a:pt x="2098167" y="751585"/>
                  </a:lnTo>
                  <a:lnTo>
                    <a:pt x="2083562" y="708532"/>
                  </a:lnTo>
                  <a:lnTo>
                    <a:pt x="2067179" y="666114"/>
                  </a:lnTo>
                  <a:lnTo>
                    <a:pt x="2049145" y="624713"/>
                  </a:lnTo>
                  <a:lnTo>
                    <a:pt x="2029460" y="584199"/>
                  </a:lnTo>
                  <a:lnTo>
                    <a:pt x="2008124" y="544702"/>
                  </a:lnTo>
                  <a:lnTo>
                    <a:pt x="1985264" y="506221"/>
                  </a:lnTo>
                  <a:lnTo>
                    <a:pt x="1960753" y="468756"/>
                  </a:lnTo>
                  <a:lnTo>
                    <a:pt x="1934845" y="432434"/>
                  </a:lnTo>
                  <a:lnTo>
                    <a:pt x="1907413" y="397128"/>
                  </a:lnTo>
                  <a:lnTo>
                    <a:pt x="1878584" y="363092"/>
                  </a:lnTo>
                  <a:lnTo>
                    <a:pt x="1848358" y="330326"/>
                  </a:lnTo>
                  <a:lnTo>
                    <a:pt x="1816862" y="298830"/>
                  </a:lnTo>
                  <a:lnTo>
                    <a:pt x="1784096" y="268731"/>
                  </a:lnTo>
                  <a:lnTo>
                    <a:pt x="1750060" y="239902"/>
                  </a:lnTo>
                  <a:lnTo>
                    <a:pt x="1714881" y="212470"/>
                  </a:lnTo>
                  <a:lnTo>
                    <a:pt x="1678559" y="186436"/>
                  </a:lnTo>
                  <a:lnTo>
                    <a:pt x="1641094" y="162051"/>
                  </a:lnTo>
                  <a:lnTo>
                    <a:pt x="1602486" y="139064"/>
                  </a:lnTo>
                  <a:lnTo>
                    <a:pt x="1562989" y="117728"/>
                  </a:lnTo>
                  <a:lnTo>
                    <a:pt x="1522476" y="98043"/>
                  </a:lnTo>
                  <a:lnTo>
                    <a:pt x="1481074" y="80010"/>
                  </a:lnTo>
                  <a:lnTo>
                    <a:pt x="1438783" y="63626"/>
                  </a:lnTo>
                  <a:lnTo>
                    <a:pt x="1395603" y="49149"/>
                  </a:lnTo>
                  <a:lnTo>
                    <a:pt x="1351661" y="36321"/>
                  </a:lnTo>
                  <a:lnTo>
                    <a:pt x="1306957" y="25400"/>
                  </a:lnTo>
                  <a:lnTo>
                    <a:pt x="1261491" y="16382"/>
                  </a:lnTo>
                  <a:lnTo>
                    <a:pt x="1215389" y="9270"/>
                  </a:lnTo>
                  <a:lnTo>
                    <a:pt x="1168781" y="4190"/>
                  </a:lnTo>
                  <a:lnTo>
                    <a:pt x="1121410" y="1015"/>
                  </a:lnTo>
                  <a:lnTo>
                    <a:pt x="1073658" y="0"/>
                  </a:lnTo>
                  <a:close/>
                </a:path>
              </a:pathLst>
            </a:custGeom>
            <a:solidFill>
              <a:srgbClr val="7E7E7E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408" y="1700783"/>
              <a:ext cx="2147570" cy="2147570"/>
            </a:xfrm>
            <a:custGeom>
              <a:avLst/>
              <a:gdLst/>
              <a:ahLst/>
              <a:cxnLst/>
              <a:rect l="l" t="t" r="r" b="b"/>
              <a:pathLst>
                <a:path w="2147570" h="2147570">
                  <a:moveTo>
                    <a:pt x="0" y="1073658"/>
                  </a:moveTo>
                  <a:lnTo>
                    <a:pt x="1041" y="1025778"/>
                  </a:lnTo>
                  <a:lnTo>
                    <a:pt x="4152" y="978534"/>
                  </a:lnTo>
                  <a:lnTo>
                    <a:pt x="9283" y="931798"/>
                  </a:lnTo>
                  <a:lnTo>
                    <a:pt x="16382" y="885697"/>
                  </a:lnTo>
                  <a:lnTo>
                    <a:pt x="25425" y="840358"/>
                  </a:lnTo>
                  <a:lnTo>
                    <a:pt x="36347" y="795527"/>
                  </a:lnTo>
                  <a:lnTo>
                    <a:pt x="49123" y="751585"/>
                  </a:lnTo>
                  <a:lnTo>
                    <a:pt x="63690" y="708532"/>
                  </a:lnTo>
                  <a:lnTo>
                    <a:pt x="80022" y="666114"/>
                  </a:lnTo>
                  <a:lnTo>
                    <a:pt x="98056" y="624713"/>
                  </a:lnTo>
                  <a:lnTo>
                    <a:pt x="117779" y="584199"/>
                  </a:lnTo>
                  <a:lnTo>
                    <a:pt x="139115" y="544702"/>
                  </a:lnTo>
                  <a:lnTo>
                    <a:pt x="162039" y="506221"/>
                  </a:lnTo>
                  <a:lnTo>
                    <a:pt x="186499" y="468756"/>
                  </a:lnTo>
                  <a:lnTo>
                    <a:pt x="212458" y="432434"/>
                  </a:lnTo>
                  <a:lnTo>
                    <a:pt x="239864" y="397128"/>
                  </a:lnTo>
                  <a:lnTo>
                    <a:pt x="268681" y="363092"/>
                  </a:lnTo>
                  <a:lnTo>
                    <a:pt x="298869" y="330326"/>
                  </a:lnTo>
                  <a:lnTo>
                    <a:pt x="330365" y="298830"/>
                  </a:lnTo>
                  <a:lnTo>
                    <a:pt x="363156" y="268731"/>
                  </a:lnTo>
                  <a:lnTo>
                    <a:pt x="397167" y="239902"/>
                  </a:lnTo>
                  <a:lnTo>
                    <a:pt x="432371" y="212470"/>
                  </a:lnTo>
                  <a:lnTo>
                    <a:pt x="468731" y="186436"/>
                  </a:lnTo>
                  <a:lnTo>
                    <a:pt x="506183" y="162051"/>
                  </a:lnTo>
                  <a:lnTo>
                    <a:pt x="544690" y="139064"/>
                  </a:lnTo>
                  <a:lnTo>
                    <a:pt x="584225" y="117728"/>
                  </a:lnTo>
                  <a:lnTo>
                    <a:pt x="624725" y="98043"/>
                  </a:lnTo>
                  <a:lnTo>
                    <a:pt x="666165" y="80010"/>
                  </a:lnTo>
                  <a:lnTo>
                    <a:pt x="708482" y="63626"/>
                  </a:lnTo>
                  <a:lnTo>
                    <a:pt x="751636" y="49149"/>
                  </a:lnTo>
                  <a:lnTo>
                    <a:pt x="795591" y="36321"/>
                  </a:lnTo>
                  <a:lnTo>
                    <a:pt x="840295" y="25400"/>
                  </a:lnTo>
                  <a:lnTo>
                    <a:pt x="885710" y="16382"/>
                  </a:lnTo>
                  <a:lnTo>
                    <a:pt x="931799" y="9270"/>
                  </a:lnTo>
                  <a:lnTo>
                    <a:pt x="978509" y="4190"/>
                  </a:lnTo>
                  <a:lnTo>
                    <a:pt x="1025791" y="1015"/>
                  </a:lnTo>
                  <a:lnTo>
                    <a:pt x="1073658" y="0"/>
                  </a:lnTo>
                  <a:lnTo>
                    <a:pt x="1121410" y="1015"/>
                  </a:lnTo>
                  <a:lnTo>
                    <a:pt x="1168781" y="4190"/>
                  </a:lnTo>
                  <a:lnTo>
                    <a:pt x="1215389" y="9270"/>
                  </a:lnTo>
                  <a:lnTo>
                    <a:pt x="1261491" y="16382"/>
                  </a:lnTo>
                  <a:lnTo>
                    <a:pt x="1306957" y="25400"/>
                  </a:lnTo>
                  <a:lnTo>
                    <a:pt x="1351661" y="36321"/>
                  </a:lnTo>
                  <a:lnTo>
                    <a:pt x="1395603" y="49149"/>
                  </a:lnTo>
                  <a:lnTo>
                    <a:pt x="1438783" y="63626"/>
                  </a:lnTo>
                  <a:lnTo>
                    <a:pt x="1481074" y="80010"/>
                  </a:lnTo>
                  <a:lnTo>
                    <a:pt x="1522476" y="98043"/>
                  </a:lnTo>
                  <a:lnTo>
                    <a:pt x="1562989" y="117728"/>
                  </a:lnTo>
                  <a:lnTo>
                    <a:pt x="1602486" y="139064"/>
                  </a:lnTo>
                  <a:lnTo>
                    <a:pt x="1641094" y="162051"/>
                  </a:lnTo>
                  <a:lnTo>
                    <a:pt x="1678559" y="186436"/>
                  </a:lnTo>
                  <a:lnTo>
                    <a:pt x="1714881" y="212470"/>
                  </a:lnTo>
                  <a:lnTo>
                    <a:pt x="1750060" y="239902"/>
                  </a:lnTo>
                  <a:lnTo>
                    <a:pt x="1784096" y="268731"/>
                  </a:lnTo>
                  <a:lnTo>
                    <a:pt x="1816862" y="298830"/>
                  </a:lnTo>
                  <a:lnTo>
                    <a:pt x="1848358" y="330326"/>
                  </a:lnTo>
                  <a:lnTo>
                    <a:pt x="1878584" y="363092"/>
                  </a:lnTo>
                  <a:lnTo>
                    <a:pt x="1907413" y="397128"/>
                  </a:lnTo>
                  <a:lnTo>
                    <a:pt x="1934845" y="432434"/>
                  </a:lnTo>
                  <a:lnTo>
                    <a:pt x="1960753" y="468756"/>
                  </a:lnTo>
                  <a:lnTo>
                    <a:pt x="1985264" y="506221"/>
                  </a:lnTo>
                  <a:lnTo>
                    <a:pt x="2008124" y="544702"/>
                  </a:lnTo>
                  <a:lnTo>
                    <a:pt x="2029460" y="584199"/>
                  </a:lnTo>
                  <a:lnTo>
                    <a:pt x="2049145" y="624713"/>
                  </a:lnTo>
                  <a:lnTo>
                    <a:pt x="2067179" y="666114"/>
                  </a:lnTo>
                  <a:lnTo>
                    <a:pt x="2083562" y="708532"/>
                  </a:lnTo>
                  <a:lnTo>
                    <a:pt x="2098167" y="751585"/>
                  </a:lnTo>
                  <a:lnTo>
                    <a:pt x="2110867" y="795527"/>
                  </a:lnTo>
                  <a:lnTo>
                    <a:pt x="2121789" y="840358"/>
                  </a:lnTo>
                  <a:lnTo>
                    <a:pt x="2130806" y="885697"/>
                  </a:lnTo>
                  <a:lnTo>
                    <a:pt x="2137918" y="931798"/>
                  </a:lnTo>
                  <a:lnTo>
                    <a:pt x="2143125" y="978534"/>
                  </a:lnTo>
                  <a:lnTo>
                    <a:pt x="2146173" y="1025778"/>
                  </a:lnTo>
                  <a:lnTo>
                    <a:pt x="2147189" y="1073658"/>
                  </a:lnTo>
                  <a:lnTo>
                    <a:pt x="2146173" y="1121409"/>
                  </a:lnTo>
                  <a:lnTo>
                    <a:pt x="2143125" y="1168780"/>
                  </a:lnTo>
                  <a:lnTo>
                    <a:pt x="2137918" y="1215389"/>
                  </a:lnTo>
                  <a:lnTo>
                    <a:pt x="2130806" y="1261490"/>
                  </a:lnTo>
                  <a:lnTo>
                    <a:pt x="2121789" y="1306957"/>
                  </a:lnTo>
                  <a:lnTo>
                    <a:pt x="2110867" y="1351660"/>
                  </a:lnTo>
                  <a:lnTo>
                    <a:pt x="2098167" y="1395602"/>
                  </a:lnTo>
                  <a:lnTo>
                    <a:pt x="2083562" y="1438783"/>
                  </a:lnTo>
                  <a:lnTo>
                    <a:pt x="2067179" y="1481073"/>
                  </a:lnTo>
                  <a:lnTo>
                    <a:pt x="2049145" y="1522476"/>
                  </a:lnTo>
                  <a:lnTo>
                    <a:pt x="2029460" y="1562989"/>
                  </a:lnTo>
                  <a:lnTo>
                    <a:pt x="2008124" y="1602485"/>
                  </a:lnTo>
                  <a:lnTo>
                    <a:pt x="1985264" y="1641093"/>
                  </a:lnTo>
                  <a:lnTo>
                    <a:pt x="1960753" y="1678558"/>
                  </a:lnTo>
                  <a:lnTo>
                    <a:pt x="1934845" y="1714880"/>
                  </a:lnTo>
                  <a:lnTo>
                    <a:pt x="1907413" y="1750059"/>
                  </a:lnTo>
                  <a:lnTo>
                    <a:pt x="1878584" y="1784095"/>
                  </a:lnTo>
                  <a:lnTo>
                    <a:pt x="1848358" y="1816861"/>
                  </a:lnTo>
                  <a:lnTo>
                    <a:pt x="1816862" y="1848357"/>
                  </a:lnTo>
                  <a:lnTo>
                    <a:pt x="1784096" y="1878583"/>
                  </a:lnTo>
                  <a:lnTo>
                    <a:pt x="1750060" y="1907413"/>
                  </a:lnTo>
                  <a:lnTo>
                    <a:pt x="1714881" y="1934844"/>
                  </a:lnTo>
                  <a:lnTo>
                    <a:pt x="1678559" y="1960752"/>
                  </a:lnTo>
                  <a:lnTo>
                    <a:pt x="1641094" y="1985264"/>
                  </a:lnTo>
                  <a:lnTo>
                    <a:pt x="1602486" y="2008124"/>
                  </a:lnTo>
                  <a:lnTo>
                    <a:pt x="1562989" y="2029459"/>
                  </a:lnTo>
                  <a:lnTo>
                    <a:pt x="1522476" y="2049144"/>
                  </a:lnTo>
                  <a:lnTo>
                    <a:pt x="1481074" y="2067178"/>
                  </a:lnTo>
                  <a:lnTo>
                    <a:pt x="1438783" y="2083562"/>
                  </a:lnTo>
                  <a:lnTo>
                    <a:pt x="1395603" y="2098166"/>
                  </a:lnTo>
                  <a:lnTo>
                    <a:pt x="1351661" y="2110866"/>
                  </a:lnTo>
                  <a:lnTo>
                    <a:pt x="1306957" y="2121789"/>
                  </a:lnTo>
                  <a:lnTo>
                    <a:pt x="1261491" y="2130805"/>
                  </a:lnTo>
                  <a:lnTo>
                    <a:pt x="1215389" y="2137917"/>
                  </a:lnTo>
                  <a:lnTo>
                    <a:pt x="1168781" y="2143125"/>
                  </a:lnTo>
                  <a:lnTo>
                    <a:pt x="1121410" y="2146172"/>
                  </a:lnTo>
                  <a:lnTo>
                    <a:pt x="1073658" y="2147189"/>
                  </a:lnTo>
                  <a:lnTo>
                    <a:pt x="1025791" y="2146172"/>
                  </a:lnTo>
                  <a:lnTo>
                    <a:pt x="978509" y="2143125"/>
                  </a:lnTo>
                  <a:lnTo>
                    <a:pt x="931799" y="2137917"/>
                  </a:lnTo>
                  <a:lnTo>
                    <a:pt x="885710" y="2130805"/>
                  </a:lnTo>
                  <a:lnTo>
                    <a:pt x="840295" y="2121789"/>
                  </a:lnTo>
                  <a:lnTo>
                    <a:pt x="795591" y="2110866"/>
                  </a:lnTo>
                  <a:lnTo>
                    <a:pt x="751636" y="2098166"/>
                  </a:lnTo>
                  <a:lnTo>
                    <a:pt x="708482" y="2083562"/>
                  </a:lnTo>
                  <a:lnTo>
                    <a:pt x="666165" y="2067178"/>
                  </a:lnTo>
                  <a:lnTo>
                    <a:pt x="624725" y="2049144"/>
                  </a:lnTo>
                  <a:lnTo>
                    <a:pt x="584225" y="2029459"/>
                  </a:lnTo>
                  <a:lnTo>
                    <a:pt x="544690" y="2008124"/>
                  </a:lnTo>
                  <a:lnTo>
                    <a:pt x="506183" y="1985264"/>
                  </a:lnTo>
                  <a:lnTo>
                    <a:pt x="468731" y="1960752"/>
                  </a:lnTo>
                  <a:lnTo>
                    <a:pt x="432371" y="1934844"/>
                  </a:lnTo>
                  <a:lnTo>
                    <a:pt x="397167" y="1907413"/>
                  </a:lnTo>
                  <a:lnTo>
                    <a:pt x="363156" y="1878583"/>
                  </a:lnTo>
                  <a:lnTo>
                    <a:pt x="330365" y="1848357"/>
                  </a:lnTo>
                  <a:lnTo>
                    <a:pt x="298869" y="1816861"/>
                  </a:lnTo>
                  <a:lnTo>
                    <a:pt x="268681" y="1784095"/>
                  </a:lnTo>
                  <a:lnTo>
                    <a:pt x="239864" y="1750059"/>
                  </a:lnTo>
                  <a:lnTo>
                    <a:pt x="212458" y="1714880"/>
                  </a:lnTo>
                  <a:lnTo>
                    <a:pt x="186499" y="1678558"/>
                  </a:lnTo>
                  <a:lnTo>
                    <a:pt x="162039" y="1641093"/>
                  </a:lnTo>
                  <a:lnTo>
                    <a:pt x="139115" y="1602485"/>
                  </a:lnTo>
                  <a:lnTo>
                    <a:pt x="117779" y="1562989"/>
                  </a:lnTo>
                  <a:lnTo>
                    <a:pt x="98056" y="1522476"/>
                  </a:lnTo>
                  <a:lnTo>
                    <a:pt x="80022" y="1481073"/>
                  </a:lnTo>
                  <a:lnTo>
                    <a:pt x="63690" y="1438783"/>
                  </a:lnTo>
                  <a:lnTo>
                    <a:pt x="49123" y="1395602"/>
                  </a:lnTo>
                  <a:lnTo>
                    <a:pt x="36347" y="1351660"/>
                  </a:lnTo>
                  <a:lnTo>
                    <a:pt x="25425" y="1306957"/>
                  </a:lnTo>
                  <a:lnTo>
                    <a:pt x="16382" y="1261490"/>
                  </a:lnTo>
                  <a:lnTo>
                    <a:pt x="9283" y="1215389"/>
                  </a:lnTo>
                  <a:lnTo>
                    <a:pt x="4152" y="1168780"/>
                  </a:lnTo>
                  <a:lnTo>
                    <a:pt x="1041" y="1121409"/>
                  </a:lnTo>
                  <a:lnTo>
                    <a:pt x="0" y="1073658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35000" y="2276043"/>
            <a:ext cx="1308100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0320" marR="5080" indent="-7620">
              <a:lnSpc>
                <a:spcPct val="101099"/>
              </a:lnSpc>
              <a:spcBef>
                <a:spcPts val="60"/>
              </a:spcBef>
            </a:pPr>
            <a:r>
              <a:rPr sz="2800" b="1" spc="-5" dirty="0">
                <a:solidFill>
                  <a:srgbClr val="7E7E7E"/>
                </a:solidFill>
                <a:latin typeface="Calibri"/>
                <a:cs typeface="Calibri"/>
              </a:rPr>
              <a:t>M</a:t>
            </a:r>
            <a:r>
              <a:rPr sz="2800" b="1" spc="-10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7E7E7E"/>
                </a:solidFill>
                <a:latin typeface="Calibri"/>
                <a:cs typeface="Calibri"/>
              </a:rPr>
              <a:t>hi</a:t>
            </a:r>
            <a:r>
              <a:rPr sz="2800" b="1" spc="-15" dirty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sz="2800" b="1" spc="-5" dirty="0">
                <a:solidFill>
                  <a:srgbClr val="7E7E7E"/>
                </a:solidFill>
                <a:latin typeface="Calibri"/>
                <a:cs typeface="Calibri"/>
              </a:rPr>
              <a:t>e  Learni</a:t>
            </a:r>
            <a:r>
              <a:rPr sz="2800" b="1" spc="-15" dirty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sz="2800" b="1" spc="-5" dirty="0">
                <a:solidFill>
                  <a:srgbClr val="7E7E7E"/>
                </a:solidFill>
                <a:latin typeface="Calibri"/>
                <a:cs typeface="Calibri"/>
              </a:rPr>
              <a:t>g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57702" y="1063497"/>
            <a:ext cx="1731645" cy="1783714"/>
            <a:chOff x="3457702" y="1063497"/>
            <a:chExt cx="1731645" cy="1783714"/>
          </a:xfrm>
        </p:grpSpPr>
        <p:sp>
          <p:nvSpPr>
            <p:cNvPr id="8" name="object 8"/>
            <p:cNvSpPr/>
            <p:nvPr/>
          </p:nvSpPr>
          <p:spPr>
            <a:xfrm>
              <a:off x="3464052" y="1069847"/>
              <a:ext cx="1718945" cy="1771014"/>
            </a:xfrm>
            <a:custGeom>
              <a:avLst/>
              <a:gdLst/>
              <a:ahLst/>
              <a:cxnLst/>
              <a:rect l="l" t="t" r="r" b="b"/>
              <a:pathLst>
                <a:path w="1718945" h="1771014">
                  <a:moveTo>
                    <a:pt x="859282" y="0"/>
                  </a:moveTo>
                  <a:lnTo>
                    <a:pt x="812164" y="1269"/>
                  </a:lnTo>
                  <a:lnTo>
                    <a:pt x="765683" y="5206"/>
                  </a:lnTo>
                  <a:lnTo>
                    <a:pt x="719836" y="11556"/>
                  </a:lnTo>
                  <a:lnTo>
                    <a:pt x="674877" y="20447"/>
                  </a:lnTo>
                  <a:lnTo>
                    <a:pt x="630809" y="31623"/>
                  </a:lnTo>
                  <a:lnTo>
                    <a:pt x="587628" y="45085"/>
                  </a:lnTo>
                  <a:lnTo>
                    <a:pt x="545464" y="60832"/>
                  </a:lnTo>
                  <a:lnTo>
                    <a:pt x="504317" y="78866"/>
                  </a:lnTo>
                  <a:lnTo>
                    <a:pt x="464312" y="98805"/>
                  </a:lnTo>
                  <a:lnTo>
                    <a:pt x="425576" y="120903"/>
                  </a:lnTo>
                  <a:lnTo>
                    <a:pt x="387985" y="144906"/>
                  </a:lnTo>
                  <a:lnTo>
                    <a:pt x="351789" y="170814"/>
                  </a:lnTo>
                  <a:lnTo>
                    <a:pt x="316992" y="198627"/>
                  </a:lnTo>
                  <a:lnTo>
                    <a:pt x="283590" y="228091"/>
                  </a:lnTo>
                  <a:lnTo>
                    <a:pt x="251713" y="259334"/>
                  </a:lnTo>
                  <a:lnTo>
                    <a:pt x="221361" y="292226"/>
                  </a:lnTo>
                  <a:lnTo>
                    <a:pt x="192659" y="326643"/>
                  </a:lnTo>
                  <a:lnTo>
                    <a:pt x="165735" y="362457"/>
                  </a:lnTo>
                  <a:lnTo>
                    <a:pt x="140588" y="399796"/>
                  </a:lnTo>
                  <a:lnTo>
                    <a:pt x="117348" y="438530"/>
                  </a:lnTo>
                  <a:lnTo>
                    <a:pt x="95885" y="478536"/>
                  </a:lnTo>
                  <a:lnTo>
                    <a:pt x="76453" y="519684"/>
                  </a:lnTo>
                  <a:lnTo>
                    <a:pt x="59055" y="562101"/>
                  </a:lnTo>
                  <a:lnTo>
                    <a:pt x="43814" y="605536"/>
                  </a:lnTo>
                  <a:lnTo>
                    <a:pt x="30734" y="649986"/>
                  </a:lnTo>
                  <a:lnTo>
                    <a:pt x="19812" y="695451"/>
                  </a:lnTo>
                  <a:lnTo>
                    <a:pt x="11302" y="741806"/>
                  </a:lnTo>
                  <a:lnTo>
                    <a:pt x="5080" y="788924"/>
                  </a:lnTo>
                  <a:lnTo>
                    <a:pt x="1270" y="836802"/>
                  </a:lnTo>
                  <a:lnTo>
                    <a:pt x="0" y="885444"/>
                  </a:lnTo>
                  <a:lnTo>
                    <a:pt x="1270" y="933957"/>
                  </a:lnTo>
                  <a:lnTo>
                    <a:pt x="5080" y="981837"/>
                  </a:lnTo>
                  <a:lnTo>
                    <a:pt x="11302" y="1028953"/>
                  </a:lnTo>
                  <a:lnTo>
                    <a:pt x="19812" y="1075308"/>
                  </a:lnTo>
                  <a:lnTo>
                    <a:pt x="30734" y="1120775"/>
                  </a:lnTo>
                  <a:lnTo>
                    <a:pt x="43814" y="1165225"/>
                  </a:lnTo>
                  <a:lnTo>
                    <a:pt x="59055" y="1208658"/>
                  </a:lnTo>
                  <a:lnTo>
                    <a:pt x="76453" y="1251077"/>
                  </a:lnTo>
                  <a:lnTo>
                    <a:pt x="95885" y="1292225"/>
                  </a:lnTo>
                  <a:lnTo>
                    <a:pt x="117348" y="1332229"/>
                  </a:lnTo>
                  <a:lnTo>
                    <a:pt x="140588" y="1370964"/>
                  </a:lnTo>
                  <a:lnTo>
                    <a:pt x="165735" y="1408302"/>
                  </a:lnTo>
                  <a:lnTo>
                    <a:pt x="192659" y="1444244"/>
                  </a:lnTo>
                  <a:lnTo>
                    <a:pt x="221361" y="1478660"/>
                  </a:lnTo>
                  <a:lnTo>
                    <a:pt x="251713" y="1511427"/>
                  </a:lnTo>
                  <a:lnTo>
                    <a:pt x="283590" y="1542669"/>
                  </a:lnTo>
                  <a:lnTo>
                    <a:pt x="316992" y="1572133"/>
                  </a:lnTo>
                  <a:lnTo>
                    <a:pt x="351789" y="1599945"/>
                  </a:lnTo>
                  <a:lnTo>
                    <a:pt x="387985" y="1625853"/>
                  </a:lnTo>
                  <a:lnTo>
                    <a:pt x="425576" y="1649857"/>
                  </a:lnTo>
                  <a:lnTo>
                    <a:pt x="464312" y="1671954"/>
                  </a:lnTo>
                  <a:lnTo>
                    <a:pt x="504317" y="1692020"/>
                  </a:lnTo>
                  <a:lnTo>
                    <a:pt x="545464" y="1709927"/>
                  </a:lnTo>
                  <a:lnTo>
                    <a:pt x="587628" y="1725676"/>
                  </a:lnTo>
                  <a:lnTo>
                    <a:pt x="630809" y="1739138"/>
                  </a:lnTo>
                  <a:lnTo>
                    <a:pt x="674877" y="1750314"/>
                  </a:lnTo>
                  <a:lnTo>
                    <a:pt x="719836" y="1759203"/>
                  </a:lnTo>
                  <a:lnTo>
                    <a:pt x="765683" y="1765553"/>
                  </a:lnTo>
                  <a:lnTo>
                    <a:pt x="812164" y="1769490"/>
                  </a:lnTo>
                  <a:lnTo>
                    <a:pt x="859282" y="1770760"/>
                  </a:lnTo>
                  <a:lnTo>
                    <a:pt x="906399" y="1769490"/>
                  </a:lnTo>
                  <a:lnTo>
                    <a:pt x="952881" y="1765553"/>
                  </a:lnTo>
                  <a:lnTo>
                    <a:pt x="998601" y="1759203"/>
                  </a:lnTo>
                  <a:lnTo>
                    <a:pt x="1043559" y="1750314"/>
                  </a:lnTo>
                  <a:lnTo>
                    <a:pt x="1087627" y="1739138"/>
                  </a:lnTo>
                  <a:lnTo>
                    <a:pt x="1130808" y="1725676"/>
                  </a:lnTo>
                  <a:lnTo>
                    <a:pt x="1172972" y="1709927"/>
                  </a:lnTo>
                  <a:lnTo>
                    <a:pt x="1214120" y="1692020"/>
                  </a:lnTo>
                  <a:lnTo>
                    <a:pt x="1254125" y="1671954"/>
                  </a:lnTo>
                  <a:lnTo>
                    <a:pt x="1292987" y="1649857"/>
                  </a:lnTo>
                  <a:lnTo>
                    <a:pt x="1330452" y="1625853"/>
                  </a:lnTo>
                  <a:lnTo>
                    <a:pt x="1366647" y="1599945"/>
                  </a:lnTo>
                  <a:lnTo>
                    <a:pt x="1401572" y="1572133"/>
                  </a:lnTo>
                  <a:lnTo>
                    <a:pt x="1434973" y="1542669"/>
                  </a:lnTo>
                  <a:lnTo>
                    <a:pt x="1466850" y="1511427"/>
                  </a:lnTo>
                  <a:lnTo>
                    <a:pt x="1497076" y="1478660"/>
                  </a:lnTo>
                  <a:lnTo>
                    <a:pt x="1525777" y="1444244"/>
                  </a:lnTo>
                  <a:lnTo>
                    <a:pt x="1552702" y="1408302"/>
                  </a:lnTo>
                  <a:lnTo>
                    <a:pt x="1577848" y="1370964"/>
                  </a:lnTo>
                  <a:lnTo>
                    <a:pt x="1601215" y="1332229"/>
                  </a:lnTo>
                  <a:lnTo>
                    <a:pt x="1622552" y="1292225"/>
                  </a:lnTo>
                  <a:lnTo>
                    <a:pt x="1641983" y="1251077"/>
                  </a:lnTo>
                  <a:lnTo>
                    <a:pt x="1659382" y="1208658"/>
                  </a:lnTo>
                  <a:lnTo>
                    <a:pt x="1674749" y="1165225"/>
                  </a:lnTo>
                  <a:lnTo>
                    <a:pt x="1687830" y="1120775"/>
                  </a:lnTo>
                  <a:lnTo>
                    <a:pt x="1698625" y="1075308"/>
                  </a:lnTo>
                  <a:lnTo>
                    <a:pt x="1707261" y="1028953"/>
                  </a:lnTo>
                  <a:lnTo>
                    <a:pt x="1713484" y="981837"/>
                  </a:lnTo>
                  <a:lnTo>
                    <a:pt x="1717167" y="933957"/>
                  </a:lnTo>
                  <a:lnTo>
                    <a:pt x="1718437" y="885444"/>
                  </a:lnTo>
                  <a:lnTo>
                    <a:pt x="1717167" y="836802"/>
                  </a:lnTo>
                  <a:lnTo>
                    <a:pt x="1713484" y="788924"/>
                  </a:lnTo>
                  <a:lnTo>
                    <a:pt x="1707261" y="741806"/>
                  </a:lnTo>
                  <a:lnTo>
                    <a:pt x="1698625" y="695451"/>
                  </a:lnTo>
                  <a:lnTo>
                    <a:pt x="1687830" y="649986"/>
                  </a:lnTo>
                  <a:lnTo>
                    <a:pt x="1674749" y="605536"/>
                  </a:lnTo>
                  <a:lnTo>
                    <a:pt x="1659382" y="562101"/>
                  </a:lnTo>
                  <a:lnTo>
                    <a:pt x="1641983" y="519684"/>
                  </a:lnTo>
                  <a:lnTo>
                    <a:pt x="1622552" y="478536"/>
                  </a:lnTo>
                  <a:lnTo>
                    <a:pt x="1601215" y="438530"/>
                  </a:lnTo>
                  <a:lnTo>
                    <a:pt x="1577848" y="399796"/>
                  </a:lnTo>
                  <a:lnTo>
                    <a:pt x="1552702" y="362457"/>
                  </a:lnTo>
                  <a:lnTo>
                    <a:pt x="1525777" y="326643"/>
                  </a:lnTo>
                  <a:lnTo>
                    <a:pt x="1497076" y="292226"/>
                  </a:lnTo>
                  <a:lnTo>
                    <a:pt x="1466850" y="259334"/>
                  </a:lnTo>
                  <a:lnTo>
                    <a:pt x="1434973" y="228091"/>
                  </a:lnTo>
                  <a:lnTo>
                    <a:pt x="1401572" y="198627"/>
                  </a:lnTo>
                  <a:lnTo>
                    <a:pt x="1366647" y="170814"/>
                  </a:lnTo>
                  <a:lnTo>
                    <a:pt x="1330452" y="144906"/>
                  </a:lnTo>
                  <a:lnTo>
                    <a:pt x="1292987" y="120903"/>
                  </a:lnTo>
                  <a:lnTo>
                    <a:pt x="1254125" y="98805"/>
                  </a:lnTo>
                  <a:lnTo>
                    <a:pt x="1214120" y="78866"/>
                  </a:lnTo>
                  <a:lnTo>
                    <a:pt x="1172972" y="60832"/>
                  </a:lnTo>
                  <a:lnTo>
                    <a:pt x="1130808" y="45085"/>
                  </a:lnTo>
                  <a:lnTo>
                    <a:pt x="1087627" y="31623"/>
                  </a:lnTo>
                  <a:lnTo>
                    <a:pt x="1043559" y="20447"/>
                  </a:lnTo>
                  <a:lnTo>
                    <a:pt x="998601" y="11556"/>
                  </a:lnTo>
                  <a:lnTo>
                    <a:pt x="952881" y="5206"/>
                  </a:lnTo>
                  <a:lnTo>
                    <a:pt x="906399" y="1269"/>
                  </a:lnTo>
                  <a:lnTo>
                    <a:pt x="85928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64052" y="1069847"/>
              <a:ext cx="1718945" cy="1771014"/>
            </a:xfrm>
            <a:custGeom>
              <a:avLst/>
              <a:gdLst/>
              <a:ahLst/>
              <a:cxnLst/>
              <a:rect l="l" t="t" r="r" b="b"/>
              <a:pathLst>
                <a:path w="1718945" h="1771014">
                  <a:moveTo>
                    <a:pt x="0" y="885444"/>
                  </a:moveTo>
                  <a:lnTo>
                    <a:pt x="1270" y="836802"/>
                  </a:lnTo>
                  <a:lnTo>
                    <a:pt x="5080" y="788924"/>
                  </a:lnTo>
                  <a:lnTo>
                    <a:pt x="11302" y="741806"/>
                  </a:lnTo>
                  <a:lnTo>
                    <a:pt x="19812" y="695451"/>
                  </a:lnTo>
                  <a:lnTo>
                    <a:pt x="30734" y="649986"/>
                  </a:lnTo>
                  <a:lnTo>
                    <a:pt x="43814" y="605536"/>
                  </a:lnTo>
                  <a:lnTo>
                    <a:pt x="59055" y="562101"/>
                  </a:lnTo>
                  <a:lnTo>
                    <a:pt x="76453" y="519684"/>
                  </a:lnTo>
                  <a:lnTo>
                    <a:pt x="95885" y="478536"/>
                  </a:lnTo>
                  <a:lnTo>
                    <a:pt x="117348" y="438530"/>
                  </a:lnTo>
                  <a:lnTo>
                    <a:pt x="140588" y="399796"/>
                  </a:lnTo>
                  <a:lnTo>
                    <a:pt x="165735" y="362457"/>
                  </a:lnTo>
                  <a:lnTo>
                    <a:pt x="192659" y="326643"/>
                  </a:lnTo>
                  <a:lnTo>
                    <a:pt x="221361" y="292226"/>
                  </a:lnTo>
                  <a:lnTo>
                    <a:pt x="251713" y="259334"/>
                  </a:lnTo>
                  <a:lnTo>
                    <a:pt x="283590" y="228091"/>
                  </a:lnTo>
                  <a:lnTo>
                    <a:pt x="316992" y="198627"/>
                  </a:lnTo>
                  <a:lnTo>
                    <a:pt x="351789" y="170814"/>
                  </a:lnTo>
                  <a:lnTo>
                    <a:pt x="387985" y="144906"/>
                  </a:lnTo>
                  <a:lnTo>
                    <a:pt x="425576" y="120903"/>
                  </a:lnTo>
                  <a:lnTo>
                    <a:pt x="464312" y="98805"/>
                  </a:lnTo>
                  <a:lnTo>
                    <a:pt x="504317" y="78866"/>
                  </a:lnTo>
                  <a:lnTo>
                    <a:pt x="545464" y="60832"/>
                  </a:lnTo>
                  <a:lnTo>
                    <a:pt x="587628" y="45085"/>
                  </a:lnTo>
                  <a:lnTo>
                    <a:pt x="630809" y="31623"/>
                  </a:lnTo>
                  <a:lnTo>
                    <a:pt x="674877" y="20447"/>
                  </a:lnTo>
                  <a:lnTo>
                    <a:pt x="719836" y="11556"/>
                  </a:lnTo>
                  <a:lnTo>
                    <a:pt x="765683" y="5206"/>
                  </a:lnTo>
                  <a:lnTo>
                    <a:pt x="812164" y="1269"/>
                  </a:lnTo>
                  <a:lnTo>
                    <a:pt x="859282" y="0"/>
                  </a:lnTo>
                  <a:lnTo>
                    <a:pt x="906399" y="1269"/>
                  </a:lnTo>
                  <a:lnTo>
                    <a:pt x="952881" y="5206"/>
                  </a:lnTo>
                  <a:lnTo>
                    <a:pt x="998601" y="11556"/>
                  </a:lnTo>
                  <a:lnTo>
                    <a:pt x="1043559" y="20447"/>
                  </a:lnTo>
                  <a:lnTo>
                    <a:pt x="1087627" y="31623"/>
                  </a:lnTo>
                  <a:lnTo>
                    <a:pt x="1130808" y="45085"/>
                  </a:lnTo>
                  <a:lnTo>
                    <a:pt x="1172972" y="60832"/>
                  </a:lnTo>
                  <a:lnTo>
                    <a:pt x="1214120" y="78866"/>
                  </a:lnTo>
                  <a:lnTo>
                    <a:pt x="1254125" y="98805"/>
                  </a:lnTo>
                  <a:lnTo>
                    <a:pt x="1292987" y="120903"/>
                  </a:lnTo>
                  <a:lnTo>
                    <a:pt x="1330452" y="144906"/>
                  </a:lnTo>
                  <a:lnTo>
                    <a:pt x="1366647" y="170814"/>
                  </a:lnTo>
                  <a:lnTo>
                    <a:pt x="1401572" y="198627"/>
                  </a:lnTo>
                  <a:lnTo>
                    <a:pt x="1434973" y="228091"/>
                  </a:lnTo>
                  <a:lnTo>
                    <a:pt x="1466850" y="259334"/>
                  </a:lnTo>
                  <a:lnTo>
                    <a:pt x="1497076" y="292226"/>
                  </a:lnTo>
                  <a:lnTo>
                    <a:pt x="1525777" y="326643"/>
                  </a:lnTo>
                  <a:lnTo>
                    <a:pt x="1552702" y="362457"/>
                  </a:lnTo>
                  <a:lnTo>
                    <a:pt x="1577848" y="399796"/>
                  </a:lnTo>
                  <a:lnTo>
                    <a:pt x="1601215" y="438530"/>
                  </a:lnTo>
                  <a:lnTo>
                    <a:pt x="1622552" y="478536"/>
                  </a:lnTo>
                  <a:lnTo>
                    <a:pt x="1641983" y="519684"/>
                  </a:lnTo>
                  <a:lnTo>
                    <a:pt x="1659382" y="562101"/>
                  </a:lnTo>
                  <a:lnTo>
                    <a:pt x="1674749" y="605536"/>
                  </a:lnTo>
                  <a:lnTo>
                    <a:pt x="1687830" y="649986"/>
                  </a:lnTo>
                  <a:lnTo>
                    <a:pt x="1698625" y="695451"/>
                  </a:lnTo>
                  <a:lnTo>
                    <a:pt x="1707261" y="741806"/>
                  </a:lnTo>
                  <a:lnTo>
                    <a:pt x="1713484" y="788924"/>
                  </a:lnTo>
                  <a:lnTo>
                    <a:pt x="1717167" y="836802"/>
                  </a:lnTo>
                  <a:lnTo>
                    <a:pt x="1718437" y="885444"/>
                  </a:lnTo>
                  <a:lnTo>
                    <a:pt x="1717167" y="933957"/>
                  </a:lnTo>
                  <a:lnTo>
                    <a:pt x="1713484" y="981837"/>
                  </a:lnTo>
                  <a:lnTo>
                    <a:pt x="1707261" y="1028953"/>
                  </a:lnTo>
                  <a:lnTo>
                    <a:pt x="1698625" y="1075308"/>
                  </a:lnTo>
                  <a:lnTo>
                    <a:pt x="1687830" y="1120775"/>
                  </a:lnTo>
                  <a:lnTo>
                    <a:pt x="1674749" y="1165225"/>
                  </a:lnTo>
                  <a:lnTo>
                    <a:pt x="1659382" y="1208658"/>
                  </a:lnTo>
                  <a:lnTo>
                    <a:pt x="1641983" y="1251077"/>
                  </a:lnTo>
                  <a:lnTo>
                    <a:pt x="1622552" y="1292225"/>
                  </a:lnTo>
                  <a:lnTo>
                    <a:pt x="1601215" y="1332229"/>
                  </a:lnTo>
                  <a:lnTo>
                    <a:pt x="1577848" y="1370964"/>
                  </a:lnTo>
                  <a:lnTo>
                    <a:pt x="1552702" y="1408302"/>
                  </a:lnTo>
                  <a:lnTo>
                    <a:pt x="1525777" y="1444244"/>
                  </a:lnTo>
                  <a:lnTo>
                    <a:pt x="1497076" y="1478660"/>
                  </a:lnTo>
                  <a:lnTo>
                    <a:pt x="1466850" y="1511427"/>
                  </a:lnTo>
                  <a:lnTo>
                    <a:pt x="1434973" y="1542669"/>
                  </a:lnTo>
                  <a:lnTo>
                    <a:pt x="1401572" y="1572133"/>
                  </a:lnTo>
                  <a:lnTo>
                    <a:pt x="1366647" y="1599945"/>
                  </a:lnTo>
                  <a:lnTo>
                    <a:pt x="1330452" y="1625853"/>
                  </a:lnTo>
                  <a:lnTo>
                    <a:pt x="1292987" y="1649857"/>
                  </a:lnTo>
                  <a:lnTo>
                    <a:pt x="1254125" y="1671954"/>
                  </a:lnTo>
                  <a:lnTo>
                    <a:pt x="1214120" y="1692020"/>
                  </a:lnTo>
                  <a:lnTo>
                    <a:pt x="1172972" y="1709927"/>
                  </a:lnTo>
                  <a:lnTo>
                    <a:pt x="1130808" y="1725676"/>
                  </a:lnTo>
                  <a:lnTo>
                    <a:pt x="1087627" y="1739138"/>
                  </a:lnTo>
                  <a:lnTo>
                    <a:pt x="1043559" y="1750314"/>
                  </a:lnTo>
                  <a:lnTo>
                    <a:pt x="998601" y="1759203"/>
                  </a:lnTo>
                  <a:lnTo>
                    <a:pt x="952881" y="1765553"/>
                  </a:lnTo>
                  <a:lnTo>
                    <a:pt x="906399" y="1769490"/>
                  </a:lnTo>
                  <a:lnTo>
                    <a:pt x="859282" y="1770760"/>
                  </a:lnTo>
                  <a:lnTo>
                    <a:pt x="812164" y="1769490"/>
                  </a:lnTo>
                  <a:lnTo>
                    <a:pt x="765683" y="1765553"/>
                  </a:lnTo>
                  <a:lnTo>
                    <a:pt x="719836" y="1759203"/>
                  </a:lnTo>
                  <a:lnTo>
                    <a:pt x="674877" y="1750314"/>
                  </a:lnTo>
                  <a:lnTo>
                    <a:pt x="630809" y="1739138"/>
                  </a:lnTo>
                  <a:lnTo>
                    <a:pt x="587628" y="1725676"/>
                  </a:lnTo>
                  <a:lnTo>
                    <a:pt x="545464" y="1709927"/>
                  </a:lnTo>
                  <a:lnTo>
                    <a:pt x="504317" y="1692020"/>
                  </a:lnTo>
                  <a:lnTo>
                    <a:pt x="464312" y="1671954"/>
                  </a:lnTo>
                  <a:lnTo>
                    <a:pt x="425576" y="1649857"/>
                  </a:lnTo>
                  <a:lnTo>
                    <a:pt x="387985" y="1625853"/>
                  </a:lnTo>
                  <a:lnTo>
                    <a:pt x="351789" y="1599945"/>
                  </a:lnTo>
                  <a:lnTo>
                    <a:pt x="316992" y="1572133"/>
                  </a:lnTo>
                  <a:lnTo>
                    <a:pt x="283590" y="1542669"/>
                  </a:lnTo>
                  <a:lnTo>
                    <a:pt x="251713" y="1511427"/>
                  </a:lnTo>
                  <a:lnTo>
                    <a:pt x="221361" y="1478660"/>
                  </a:lnTo>
                  <a:lnTo>
                    <a:pt x="192659" y="1444244"/>
                  </a:lnTo>
                  <a:lnTo>
                    <a:pt x="165735" y="1408302"/>
                  </a:lnTo>
                  <a:lnTo>
                    <a:pt x="140588" y="1370964"/>
                  </a:lnTo>
                  <a:lnTo>
                    <a:pt x="117348" y="1332229"/>
                  </a:lnTo>
                  <a:lnTo>
                    <a:pt x="95885" y="1292225"/>
                  </a:lnTo>
                  <a:lnTo>
                    <a:pt x="76453" y="1251077"/>
                  </a:lnTo>
                  <a:lnTo>
                    <a:pt x="59055" y="1208658"/>
                  </a:lnTo>
                  <a:lnTo>
                    <a:pt x="43814" y="1165225"/>
                  </a:lnTo>
                  <a:lnTo>
                    <a:pt x="30734" y="1120775"/>
                  </a:lnTo>
                  <a:lnTo>
                    <a:pt x="19812" y="1075308"/>
                  </a:lnTo>
                  <a:lnTo>
                    <a:pt x="11302" y="1028953"/>
                  </a:lnTo>
                  <a:lnTo>
                    <a:pt x="5080" y="981837"/>
                  </a:lnTo>
                  <a:lnTo>
                    <a:pt x="1270" y="933957"/>
                  </a:lnTo>
                  <a:lnTo>
                    <a:pt x="0" y="885444"/>
                  </a:lnTo>
                  <a:close/>
                </a:path>
              </a:pathLst>
            </a:custGeom>
            <a:ln w="1270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03979" y="1705737"/>
            <a:ext cx="8439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marR="5080" indent="-9017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6600"/>
                </a:solidFill>
                <a:latin typeface="Calibri"/>
                <a:cs typeface="Calibri"/>
              </a:rPr>
              <a:t>S</a:t>
            </a:r>
            <a:r>
              <a:rPr sz="1400" b="1" dirty="0">
                <a:solidFill>
                  <a:srgbClr val="FF6600"/>
                </a:solidFill>
                <a:latin typeface="Calibri"/>
                <a:cs typeface="Calibri"/>
              </a:rPr>
              <a:t>upe</a:t>
            </a:r>
            <a:r>
              <a:rPr sz="1400" b="1" spc="25" dirty="0">
                <a:solidFill>
                  <a:srgbClr val="FF6600"/>
                </a:solidFill>
                <a:latin typeface="Calibri"/>
                <a:cs typeface="Calibri"/>
              </a:rPr>
              <a:t>r</a:t>
            </a:r>
            <a:r>
              <a:rPr sz="1400" b="1" spc="-5" dirty="0">
                <a:solidFill>
                  <a:srgbClr val="FF6600"/>
                </a:solidFill>
                <a:latin typeface="Calibri"/>
                <a:cs typeface="Calibri"/>
              </a:rPr>
              <a:t>v</a:t>
            </a:r>
            <a:r>
              <a:rPr sz="1400" b="1" dirty="0">
                <a:solidFill>
                  <a:srgbClr val="FF6600"/>
                </a:solidFill>
                <a:latin typeface="Calibri"/>
                <a:cs typeface="Calibri"/>
              </a:rPr>
              <a:t>ised  </a:t>
            </a:r>
            <a:r>
              <a:rPr sz="1400" b="1" spc="-5" dirty="0">
                <a:solidFill>
                  <a:srgbClr val="FF6600"/>
                </a:solidFill>
                <a:latin typeface="Calibri"/>
                <a:cs typeface="Calibri"/>
              </a:rPr>
              <a:t>Learning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57702" y="2910585"/>
            <a:ext cx="1731645" cy="1783714"/>
            <a:chOff x="3457702" y="2910585"/>
            <a:chExt cx="1731645" cy="1783714"/>
          </a:xfrm>
        </p:grpSpPr>
        <p:sp>
          <p:nvSpPr>
            <p:cNvPr id="12" name="object 12"/>
            <p:cNvSpPr/>
            <p:nvPr/>
          </p:nvSpPr>
          <p:spPr>
            <a:xfrm>
              <a:off x="3464052" y="2916935"/>
              <a:ext cx="1718945" cy="1771014"/>
            </a:xfrm>
            <a:custGeom>
              <a:avLst/>
              <a:gdLst/>
              <a:ahLst/>
              <a:cxnLst/>
              <a:rect l="l" t="t" r="r" b="b"/>
              <a:pathLst>
                <a:path w="1718945" h="1771014">
                  <a:moveTo>
                    <a:pt x="859282" y="0"/>
                  </a:moveTo>
                  <a:lnTo>
                    <a:pt x="812164" y="1269"/>
                  </a:lnTo>
                  <a:lnTo>
                    <a:pt x="765683" y="5206"/>
                  </a:lnTo>
                  <a:lnTo>
                    <a:pt x="719836" y="11556"/>
                  </a:lnTo>
                  <a:lnTo>
                    <a:pt x="674877" y="20446"/>
                  </a:lnTo>
                  <a:lnTo>
                    <a:pt x="630809" y="31622"/>
                  </a:lnTo>
                  <a:lnTo>
                    <a:pt x="587628" y="45084"/>
                  </a:lnTo>
                  <a:lnTo>
                    <a:pt x="545464" y="60832"/>
                  </a:lnTo>
                  <a:lnTo>
                    <a:pt x="504317" y="78866"/>
                  </a:lnTo>
                  <a:lnTo>
                    <a:pt x="464312" y="98806"/>
                  </a:lnTo>
                  <a:lnTo>
                    <a:pt x="425576" y="120903"/>
                  </a:lnTo>
                  <a:lnTo>
                    <a:pt x="387985" y="144906"/>
                  </a:lnTo>
                  <a:lnTo>
                    <a:pt x="351789" y="170814"/>
                  </a:lnTo>
                  <a:lnTo>
                    <a:pt x="316992" y="198627"/>
                  </a:lnTo>
                  <a:lnTo>
                    <a:pt x="283590" y="228091"/>
                  </a:lnTo>
                  <a:lnTo>
                    <a:pt x="251713" y="259333"/>
                  </a:lnTo>
                  <a:lnTo>
                    <a:pt x="221361" y="292226"/>
                  </a:lnTo>
                  <a:lnTo>
                    <a:pt x="192659" y="326644"/>
                  </a:lnTo>
                  <a:lnTo>
                    <a:pt x="165735" y="362457"/>
                  </a:lnTo>
                  <a:lnTo>
                    <a:pt x="140588" y="399795"/>
                  </a:lnTo>
                  <a:lnTo>
                    <a:pt x="117348" y="438531"/>
                  </a:lnTo>
                  <a:lnTo>
                    <a:pt x="95885" y="478536"/>
                  </a:lnTo>
                  <a:lnTo>
                    <a:pt x="76453" y="519683"/>
                  </a:lnTo>
                  <a:lnTo>
                    <a:pt x="59055" y="562101"/>
                  </a:lnTo>
                  <a:lnTo>
                    <a:pt x="43814" y="605535"/>
                  </a:lnTo>
                  <a:lnTo>
                    <a:pt x="30734" y="649985"/>
                  </a:lnTo>
                  <a:lnTo>
                    <a:pt x="19812" y="695451"/>
                  </a:lnTo>
                  <a:lnTo>
                    <a:pt x="11302" y="741807"/>
                  </a:lnTo>
                  <a:lnTo>
                    <a:pt x="5080" y="788923"/>
                  </a:lnTo>
                  <a:lnTo>
                    <a:pt x="1270" y="836802"/>
                  </a:lnTo>
                  <a:lnTo>
                    <a:pt x="0" y="885444"/>
                  </a:lnTo>
                  <a:lnTo>
                    <a:pt x="1270" y="933957"/>
                  </a:lnTo>
                  <a:lnTo>
                    <a:pt x="5080" y="981862"/>
                  </a:lnTo>
                  <a:lnTo>
                    <a:pt x="11302" y="1029004"/>
                  </a:lnTo>
                  <a:lnTo>
                    <a:pt x="19812" y="1075321"/>
                  </a:lnTo>
                  <a:lnTo>
                    <a:pt x="30734" y="1120762"/>
                  </a:lnTo>
                  <a:lnTo>
                    <a:pt x="43814" y="1165237"/>
                  </a:lnTo>
                  <a:lnTo>
                    <a:pt x="59055" y="1208697"/>
                  </a:lnTo>
                  <a:lnTo>
                    <a:pt x="76453" y="1251064"/>
                  </a:lnTo>
                  <a:lnTo>
                    <a:pt x="95885" y="1292275"/>
                  </a:lnTo>
                  <a:lnTo>
                    <a:pt x="117348" y="1332255"/>
                  </a:lnTo>
                  <a:lnTo>
                    <a:pt x="140588" y="1370952"/>
                  </a:lnTo>
                  <a:lnTo>
                    <a:pt x="165735" y="1408290"/>
                  </a:lnTo>
                  <a:lnTo>
                    <a:pt x="192659" y="1444193"/>
                  </a:lnTo>
                  <a:lnTo>
                    <a:pt x="221361" y="1478597"/>
                  </a:lnTo>
                  <a:lnTo>
                    <a:pt x="251713" y="1511452"/>
                  </a:lnTo>
                  <a:lnTo>
                    <a:pt x="283590" y="1542669"/>
                  </a:lnTo>
                  <a:lnTo>
                    <a:pt x="316992" y="1572196"/>
                  </a:lnTo>
                  <a:lnTo>
                    <a:pt x="351789" y="1599945"/>
                  </a:lnTo>
                  <a:lnTo>
                    <a:pt x="387985" y="1625866"/>
                  </a:lnTo>
                  <a:lnTo>
                    <a:pt x="425576" y="1649895"/>
                  </a:lnTo>
                  <a:lnTo>
                    <a:pt x="464312" y="1671954"/>
                  </a:lnTo>
                  <a:lnTo>
                    <a:pt x="504317" y="1691970"/>
                  </a:lnTo>
                  <a:lnTo>
                    <a:pt x="545464" y="1709889"/>
                  </a:lnTo>
                  <a:lnTo>
                    <a:pt x="587628" y="1725637"/>
                  </a:lnTo>
                  <a:lnTo>
                    <a:pt x="630809" y="1739150"/>
                  </a:lnTo>
                  <a:lnTo>
                    <a:pt x="674877" y="1750352"/>
                  </a:lnTo>
                  <a:lnTo>
                    <a:pt x="719836" y="1759191"/>
                  </a:lnTo>
                  <a:lnTo>
                    <a:pt x="765683" y="1765579"/>
                  </a:lnTo>
                  <a:lnTo>
                    <a:pt x="812164" y="1769465"/>
                  </a:lnTo>
                  <a:lnTo>
                    <a:pt x="859282" y="1770773"/>
                  </a:lnTo>
                  <a:lnTo>
                    <a:pt x="906399" y="1769465"/>
                  </a:lnTo>
                  <a:lnTo>
                    <a:pt x="952881" y="1765579"/>
                  </a:lnTo>
                  <a:lnTo>
                    <a:pt x="998601" y="1759191"/>
                  </a:lnTo>
                  <a:lnTo>
                    <a:pt x="1043559" y="1750352"/>
                  </a:lnTo>
                  <a:lnTo>
                    <a:pt x="1087627" y="1739150"/>
                  </a:lnTo>
                  <a:lnTo>
                    <a:pt x="1130808" y="1725637"/>
                  </a:lnTo>
                  <a:lnTo>
                    <a:pt x="1172972" y="1709889"/>
                  </a:lnTo>
                  <a:lnTo>
                    <a:pt x="1214120" y="1691970"/>
                  </a:lnTo>
                  <a:lnTo>
                    <a:pt x="1254125" y="1671954"/>
                  </a:lnTo>
                  <a:lnTo>
                    <a:pt x="1292987" y="1649895"/>
                  </a:lnTo>
                  <a:lnTo>
                    <a:pt x="1330452" y="1625866"/>
                  </a:lnTo>
                  <a:lnTo>
                    <a:pt x="1366647" y="1599945"/>
                  </a:lnTo>
                  <a:lnTo>
                    <a:pt x="1401572" y="1572196"/>
                  </a:lnTo>
                  <a:lnTo>
                    <a:pt x="1434973" y="1542669"/>
                  </a:lnTo>
                  <a:lnTo>
                    <a:pt x="1466850" y="1511452"/>
                  </a:lnTo>
                  <a:lnTo>
                    <a:pt x="1497076" y="1478597"/>
                  </a:lnTo>
                  <a:lnTo>
                    <a:pt x="1525777" y="1444193"/>
                  </a:lnTo>
                  <a:lnTo>
                    <a:pt x="1552702" y="1408290"/>
                  </a:lnTo>
                  <a:lnTo>
                    <a:pt x="1577848" y="1370952"/>
                  </a:lnTo>
                  <a:lnTo>
                    <a:pt x="1601215" y="1332255"/>
                  </a:lnTo>
                  <a:lnTo>
                    <a:pt x="1622552" y="1292275"/>
                  </a:lnTo>
                  <a:lnTo>
                    <a:pt x="1641983" y="1251064"/>
                  </a:lnTo>
                  <a:lnTo>
                    <a:pt x="1659382" y="1208697"/>
                  </a:lnTo>
                  <a:lnTo>
                    <a:pt x="1674749" y="1165237"/>
                  </a:lnTo>
                  <a:lnTo>
                    <a:pt x="1687830" y="1120762"/>
                  </a:lnTo>
                  <a:lnTo>
                    <a:pt x="1698625" y="1075321"/>
                  </a:lnTo>
                  <a:lnTo>
                    <a:pt x="1707261" y="1029004"/>
                  </a:lnTo>
                  <a:lnTo>
                    <a:pt x="1713484" y="981862"/>
                  </a:lnTo>
                  <a:lnTo>
                    <a:pt x="1717167" y="933957"/>
                  </a:lnTo>
                  <a:lnTo>
                    <a:pt x="1718437" y="885444"/>
                  </a:lnTo>
                  <a:lnTo>
                    <a:pt x="1717167" y="836802"/>
                  </a:lnTo>
                  <a:lnTo>
                    <a:pt x="1713484" y="788923"/>
                  </a:lnTo>
                  <a:lnTo>
                    <a:pt x="1707261" y="741807"/>
                  </a:lnTo>
                  <a:lnTo>
                    <a:pt x="1698625" y="695451"/>
                  </a:lnTo>
                  <a:lnTo>
                    <a:pt x="1687830" y="649985"/>
                  </a:lnTo>
                  <a:lnTo>
                    <a:pt x="1674749" y="605535"/>
                  </a:lnTo>
                  <a:lnTo>
                    <a:pt x="1659382" y="562101"/>
                  </a:lnTo>
                  <a:lnTo>
                    <a:pt x="1641983" y="519683"/>
                  </a:lnTo>
                  <a:lnTo>
                    <a:pt x="1622552" y="478536"/>
                  </a:lnTo>
                  <a:lnTo>
                    <a:pt x="1601215" y="438531"/>
                  </a:lnTo>
                  <a:lnTo>
                    <a:pt x="1577848" y="399795"/>
                  </a:lnTo>
                  <a:lnTo>
                    <a:pt x="1552702" y="362457"/>
                  </a:lnTo>
                  <a:lnTo>
                    <a:pt x="1525777" y="326644"/>
                  </a:lnTo>
                  <a:lnTo>
                    <a:pt x="1497076" y="292226"/>
                  </a:lnTo>
                  <a:lnTo>
                    <a:pt x="1466850" y="259333"/>
                  </a:lnTo>
                  <a:lnTo>
                    <a:pt x="1434973" y="228091"/>
                  </a:lnTo>
                  <a:lnTo>
                    <a:pt x="1401572" y="198627"/>
                  </a:lnTo>
                  <a:lnTo>
                    <a:pt x="1366647" y="170814"/>
                  </a:lnTo>
                  <a:lnTo>
                    <a:pt x="1330452" y="144906"/>
                  </a:lnTo>
                  <a:lnTo>
                    <a:pt x="1292987" y="120903"/>
                  </a:lnTo>
                  <a:lnTo>
                    <a:pt x="1254125" y="98806"/>
                  </a:lnTo>
                  <a:lnTo>
                    <a:pt x="1214120" y="78866"/>
                  </a:lnTo>
                  <a:lnTo>
                    <a:pt x="1172972" y="60832"/>
                  </a:lnTo>
                  <a:lnTo>
                    <a:pt x="1130808" y="45084"/>
                  </a:lnTo>
                  <a:lnTo>
                    <a:pt x="1087627" y="31622"/>
                  </a:lnTo>
                  <a:lnTo>
                    <a:pt x="1043559" y="20446"/>
                  </a:lnTo>
                  <a:lnTo>
                    <a:pt x="998601" y="11556"/>
                  </a:lnTo>
                  <a:lnTo>
                    <a:pt x="952881" y="5206"/>
                  </a:lnTo>
                  <a:lnTo>
                    <a:pt x="906399" y="1269"/>
                  </a:lnTo>
                  <a:lnTo>
                    <a:pt x="85928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64052" y="2916935"/>
              <a:ext cx="1718945" cy="1771014"/>
            </a:xfrm>
            <a:custGeom>
              <a:avLst/>
              <a:gdLst/>
              <a:ahLst/>
              <a:cxnLst/>
              <a:rect l="l" t="t" r="r" b="b"/>
              <a:pathLst>
                <a:path w="1718945" h="1771014">
                  <a:moveTo>
                    <a:pt x="0" y="885444"/>
                  </a:moveTo>
                  <a:lnTo>
                    <a:pt x="1270" y="836802"/>
                  </a:lnTo>
                  <a:lnTo>
                    <a:pt x="5080" y="788923"/>
                  </a:lnTo>
                  <a:lnTo>
                    <a:pt x="11302" y="741807"/>
                  </a:lnTo>
                  <a:lnTo>
                    <a:pt x="19812" y="695451"/>
                  </a:lnTo>
                  <a:lnTo>
                    <a:pt x="30734" y="649985"/>
                  </a:lnTo>
                  <a:lnTo>
                    <a:pt x="43814" y="605535"/>
                  </a:lnTo>
                  <a:lnTo>
                    <a:pt x="59055" y="562101"/>
                  </a:lnTo>
                  <a:lnTo>
                    <a:pt x="76453" y="519683"/>
                  </a:lnTo>
                  <a:lnTo>
                    <a:pt x="95885" y="478536"/>
                  </a:lnTo>
                  <a:lnTo>
                    <a:pt x="117348" y="438531"/>
                  </a:lnTo>
                  <a:lnTo>
                    <a:pt x="140588" y="399795"/>
                  </a:lnTo>
                  <a:lnTo>
                    <a:pt x="165735" y="362457"/>
                  </a:lnTo>
                  <a:lnTo>
                    <a:pt x="192659" y="326644"/>
                  </a:lnTo>
                  <a:lnTo>
                    <a:pt x="221361" y="292226"/>
                  </a:lnTo>
                  <a:lnTo>
                    <a:pt x="251713" y="259333"/>
                  </a:lnTo>
                  <a:lnTo>
                    <a:pt x="283590" y="228091"/>
                  </a:lnTo>
                  <a:lnTo>
                    <a:pt x="316992" y="198627"/>
                  </a:lnTo>
                  <a:lnTo>
                    <a:pt x="351789" y="170814"/>
                  </a:lnTo>
                  <a:lnTo>
                    <a:pt x="387985" y="144906"/>
                  </a:lnTo>
                  <a:lnTo>
                    <a:pt x="425576" y="120903"/>
                  </a:lnTo>
                  <a:lnTo>
                    <a:pt x="464312" y="98806"/>
                  </a:lnTo>
                  <a:lnTo>
                    <a:pt x="504317" y="78866"/>
                  </a:lnTo>
                  <a:lnTo>
                    <a:pt x="545464" y="60832"/>
                  </a:lnTo>
                  <a:lnTo>
                    <a:pt x="587628" y="45084"/>
                  </a:lnTo>
                  <a:lnTo>
                    <a:pt x="630809" y="31622"/>
                  </a:lnTo>
                  <a:lnTo>
                    <a:pt x="674877" y="20446"/>
                  </a:lnTo>
                  <a:lnTo>
                    <a:pt x="719836" y="11556"/>
                  </a:lnTo>
                  <a:lnTo>
                    <a:pt x="765683" y="5206"/>
                  </a:lnTo>
                  <a:lnTo>
                    <a:pt x="812164" y="1269"/>
                  </a:lnTo>
                  <a:lnTo>
                    <a:pt x="859282" y="0"/>
                  </a:lnTo>
                  <a:lnTo>
                    <a:pt x="906399" y="1269"/>
                  </a:lnTo>
                  <a:lnTo>
                    <a:pt x="952881" y="5206"/>
                  </a:lnTo>
                  <a:lnTo>
                    <a:pt x="998601" y="11556"/>
                  </a:lnTo>
                  <a:lnTo>
                    <a:pt x="1043559" y="20446"/>
                  </a:lnTo>
                  <a:lnTo>
                    <a:pt x="1087627" y="31622"/>
                  </a:lnTo>
                  <a:lnTo>
                    <a:pt x="1130808" y="45084"/>
                  </a:lnTo>
                  <a:lnTo>
                    <a:pt x="1172972" y="60832"/>
                  </a:lnTo>
                  <a:lnTo>
                    <a:pt x="1214120" y="78866"/>
                  </a:lnTo>
                  <a:lnTo>
                    <a:pt x="1254125" y="98806"/>
                  </a:lnTo>
                  <a:lnTo>
                    <a:pt x="1292987" y="120903"/>
                  </a:lnTo>
                  <a:lnTo>
                    <a:pt x="1330452" y="144906"/>
                  </a:lnTo>
                  <a:lnTo>
                    <a:pt x="1366647" y="170814"/>
                  </a:lnTo>
                  <a:lnTo>
                    <a:pt x="1401572" y="198627"/>
                  </a:lnTo>
                  <a:lnTo>
                    <a:pt x="1434973" y="228091"/>
                  </a:lnTo>
                  <a:lnTo>
                    <a:pt x="1466850" y="259333"/>
                  </a:lnTo>
                  <a:lnTo>
                    <a:pt x="1497076" y="292226"/>
                  </a:lnTo>
                  <a:lnTo>
                    <a:pt x="1525777" y="326644"/>
                  </a:lnTo>
                  <a:lnTo>
                    <a:pt x="1552702" y="362457"/>
                  </a:lnTo>
                  <a:lnTo>
                    <a:pt x="1577848" y="399795"/>
                  </a:lnTo>
                  <a:lnTo>
                    <a:pt x="1601215" y="438531"/>
                  </a:lnTo>
                  <a:lnTo>
                    <a:pt x="1622552" y="478536"/>
                  </a:lnTo>
                  <a:lnTo>
                    <a:pt x="1641983" y="519683"/>
                  </a:lnTo>
                  <a:lnTo>
                    <a:pt x="1659382" y="562101"/>
                  </a:lnTo>
                  <a:lnTo>
                    <a:pt x="1674749" y="605535"/>
                  </a:lnTo>
                  <a:lnTo>
                    <a:pt x="1687830" y="649985"/>
                  </a:lnTo>
                  <a:lnTo>
                    <a:pt x="1698625" y="695451"/>
                  </a:lnTo>
                  <a:lnTo>
                    <a:pt x="1707261" y="741807"/>
                  </a:lnTo>
                  <a:lnTo>
                    <a:pt x="1713484" y="788923"/>
                  </a:lnTo>
                  <a:lnTo>
                    <a:pt x="1717167" y="836802"/>
                  </a:lnTo>
                  <a:lnTo>
                    <a:pt x="1718437" y="885444"/>
                  </a:lnTo>
                  <a:lnTo>
                    <a:pt x="1717167" y="933957"/>
                  </a:lnTo>
                  <a:lnTo>
                    <a:pt x="1713484" y="981862"/>
                  </a:lnTo>
                  <a:lnTo>
                    <a:pt x="1707261" y="1029004"/>
                  </a:lnTo>
                  <a:lnTo>
                    <a:pt x="1698625" y="1075321"/>
                  </a:lnTo>
                  <a:lnTo>
                    <a:pt x="1687830" y="1120762"/>
                  </a:lnTo>
                  <a:lnTo>
                    <a:pt x="1674749" y="1165237"/>
                  </a:lnTo>
                  <a:lnTo>
                    <a:pt x="1659382" y="1208697"/>
                  </a:lnTo>
                  <a:lnTo>
                    <a:pt x="1641983" y="1251064"/>
                  </a:lnTo>
                  <a:lnTo>
                    <a:pt x="1622552" y="1292275"/>
                  </a:lnTo>
                  <a:lnTo>
                    <a:pt x="1601215" y="1332255"/>
                  </a:lnTo>
                  <a:lnTo>
                    <a:pt x="1577848" y="1370952"/>
                  </a:lnTo>
                  <a:lnTo>
                    <a:pt x="1552702" y="1408290"/>
                  </a:lnTo>
                  <a:lnTo>
                    <a:pt x="1525777" y="1444193"/>
                  </a:lnTo>
                  <a:lnTo>
                    <a:pt x="1497076" y="1478597"/>
                  </a:lnTo>
                  <a:lnTo>
                    <a:pt x="1466850" y="1511452"/>
                  </a:lnTo>
                  <a:lnTo>
                    <a:pt x="1434973" y="1542669"/>
                  </a:lnTo>
                  <a:lnTo>
                    <a:pt x="1401572" y="1572196"/>
                  </a:lnTo>
                  <a:lnTo>
                    <a:pt x="1366647" y="1599945"/>
                  </a:lnTo>
                  <a:lnTo>
                    <a:pt x="1330452" y="1625866"/>
                  </a:lnTo>
                  <a:lnTo>
                    <a:pt x="1292987" y="1649895"/>
                  </a:lnTo>
                  <a:lnTo>
                    <a:pt x="1254125" y="1671954"/>
                  </a:lnTo>
                  <a:lnTo>
                    <a:pt x="1214120" y="1691970"/>
                  </a:lnTo>
                  <a:lnTo>
                    <a:pt x="1172972" y="1709889"/>
                  </a:lnTo>
                  <a:lnTo>
                    <a:pt x="1130808" y="1725637"/>
                  </a:lnTo>
                  <a:lnTo>
                    <a:pt x="1087627" y="1739150"/>
                  </a:lnTo>
                  <a:lnTo>
                    <a:pt x="1043559" y="1750352"/>
                  </a:lnTo>
                  <a:lnTo>
                    <a:pt x="998601" y="1759191"/>
                  </a:lnTo>
                  <a:lnTo>
                    <a:pt x="952881" y="1765579"/>
                  </a:lnTo>
                  <a:lnTo>
                    <a:pt x="906399" y="1769465"/>
                  </a:lnTo>
                  <a:lnTo>
                    <a:pt x="859282" y="1770773"/>
                  </a:lnTo>
                  <a:lnTo>
                    <a:pt x="812164" y="1769465"/>
                  </a:lnTo>
                  <a:lnTo>
                    <a:pt x="765683" y="1765579"/>
                  </a:lnTo>
                  <a:lnTo>
                    <a:pt x="719836" y="1759191"/>
                  </a:lnTo>
                  <a:lnTo>
                    <a:pt x="674877" y="1750352"/>
                  </a:lnTo>
                  <a:lnTo>
                    <a:pt x="630809" y="1739150"/>
                  </a:lnTo>
                  <a:lnTo>
                    <a:pt x="587628" y="1725637"/>
                  </a:lnTo>
                  <a:lnTo>
                    <a:pt x="545464" y="1709889"/>
                  </a:lnTo>
                  <a:lnTo>
                    <a:pt x="504317" y="1691970"/>
                  </a:lnTo>
                  <a:lnTo>
                    <a:pt x="464312" y="1671954"/>
                  </a:lnTo>
                  <a:lnTo>
                    <a:pt x="425576" y="1649895"/>
                  </a:lnTo>
                  <a:lnTo>
                    <a:pt x="387985" y="1625866"/>
                  </a:lnTo>
                  <a:lnTo>
                    <a:pt x="351789" y="1599945"/>
                  </a:lnTo>
                  <a:lnTo>
                    <a:pt x="316992" y="1572196"/>
                  </a:lnTo>
                  <a:lnTo>
                    <a:pt x="283590" y="1542669"/>
                  </a:lnTo>
                  <a:lnTo>
                    <a:pt x="251713" y="1511452"/>
                  </a:lnTo>
                  <a:lnTo>
                    <a:pt x="221361" y="1478597"/>
                  </a:lnTo>
                  <a:lnTo>
                    <a:pt x="192659" y="1444193"/>
                  </a:lnTo>
                  <a:lnTo>
                    <a:pt x="165735" y="1408290"/>
                  </a:lnTo>
                  <a:lnTo>
                    <a:pt x="140588" y="1370952"/>
                  </a:lnTo>
                  <a:lnTo>
                    <a:pt x="117348" y="1332255"/>
                  </a:lnTo>
                  <a:lnTo>
                    <a:pt x="95885" y="1292275"/>
                  </a:lnTo>
                  <a:lnTo>
                    <a:pt x="76453" y="1251064"/>
                  </a:lnTo>
                  <a:lnTo>
                    <a:pt x="59055" y="1208697"/>
                  </a:lnTo>
                  <a:lnTo>
                    <a:pt x="43814" y="1165237"/>
                  </a:lnTo>
                  <a:lnTo>
                    <a:pt x="30734" y="1120762"/>
                  </a:lnTo>
                  <a:lnTo>
                    <a:pt x="19812" y="1075321"/>
                  </a:lnTo>
                  <a:lnTo>
                    <a:pt x="11302" y="1029004"/>
                  </a:lnTo>
                  <a:lnTo>
                    <a:pt x="5080" y="981862"/>
                  </a:lnTo>
                  <a:lnTo>
                    <a:pt x="1270" y="933957"/>
                  </a:lnTo>
                  <a:lnTo>
                    <a:pt x="0" y="885444"/>
                  </a:lnTo>
                  <a:close/>
                </a:path>
              </a:pathLst>
            </a:custGeom>
            <a:ln w="127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04665" y="3553459"/>
            <a:ext cx="10388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930" marR="5080" indent="-18923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EF"/>
                </a:solidFill>
                <a:latin typeface="Calibri"/>
                <a:cs typeface="Calibri"/>
              </a:rPr>
              <a:t>U</a:t>
            </a:r>
            <a:r>
              <a:rPr sz="1400" b="1" dirty="0">
                <a:solidFill>
                  <a:srgbClr val="00AFEF"/>
                </a:solidFill>
                <a:latin typeface="Calibri"/>
                <a:cs typeface="Calibri"/>
              </a:rPr>
              <a:t>nsup</a:t>
            </a:r>
            <a:r>
              <a:rPr sz="1400" b="1" spc="-15" dirty="0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sz="1400" b="1" spc="1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1400" b="1" spc="-5" dirty="0">
                <a:solidFill>
                  <a:srgbClr val="00AFEF"/>
                </a:solidFill>
                <a:latin typeface="Calibri"/>
                <a:cs typeface="Calibri"/>
              </a:rPr>
              <a:t>v</a:t>
            </a:r>
            <a:r>
              <a:rPr sz="1400" b="1" dirty="0">
                <a:solidFill>
                  <a:srgbClr val="00AFEF"/>
                </a:solidFill>
                <a:latin typeface="Calibri"/>
                <a:cs typeface="Calibri"/>
              </a:rPr>
              <a:t>is</a:t>
            </a:r>
            <a:r>
              <a:rPr sz="1400" b="1" spc="-15" dirty="0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00AFEF"/>
                </a:solidFill>
                <a:latin typeface="Calibri"/>
                <a:cs typeface="Calibri"/>
              </a:rPr>
              <a:t>d  </a:t>
            </a:r>
            <a:r>
              <a:rPr sz="1400" b="1" spc="-5" dirty="0">
                <a:solidFill>
                  <a:srgbClr val="00AFEF"/>
                </a:solidFill>
                <a:latin typeface="Calibri"/>
                <a:cs typeface="Calibri"/>
              </a:rPr>
              <a:t>Learning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77185" y="2031238"/>
            <a:ext cx="1045844" cy="1604010"/>
            <a:chOff x="2377185" y="2031238"/>
            <a:chExt cx="1045844" cy="1604010"/>
          </a:xfrm>
        </p:grpSpPr>
        <p:sp>
          <p:nvSpPr>
            <p:cNvPr id="16" name="object 16"/>
            <p:cNvSpPr/>
            <p:nvPr/>
          </p:nvSpPr>
          <p:spPr>
            <a:xfrm>
              <a:off x="2389631" y="2037587"/>
              <a:ext cx="1026794" cy="438784"/>
            </a:xfrm>
            <a:custGeom>
              <a:avLst/>
              <a:gdLst/>
              <a:ahLst/>
              <a:cxnLst/>
              <a:rect l="l" t="t" r="r" b="b"/>
              <a:pathLst>
                <a:path w="1026795" h="438785">
                  <a:moveTo>
                    <a:pt x="0" y="336169"/>
                  </a:moveTo>
                  <a:lnTo>
                    <a:pt x="908431" y="51054"/>
                  </a:lnTo>
                  <a:lnTo>
                    <a:pt x="892302" y="0"/>
                  </a:lnTo>
                  <a:lnTo>
                    <a:pt x="1026668" y="70104"/>
                  </a:lnTo>
                  <a:lnTo>
                    <a:pt x="956564" y="204343"/>
                  </a:lnTo>
                  <a:lnTo>
                    <a:pt x="940562" y="153288"/>
                  </a:lnTo>
                  <a:lnTo>
                    <a:pt x="32131" y="438404"/>
                  </a:lnTo>
                  <a:lnTo>
                    <a:pt x="0" y="336169"/>
                  </a:lnTo>
                  <a:close/>
                </a:path>
              </a:pathLst>
            </a:custGeom>
            <a:ln w="12698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83535" y="3133343"/>
              <a:ext cx="1005840" cy="495300"/>
            </a:xfrm>
            <a:custGeom>
              <a:avLst/>
              <a:gdLst/>
              <a:ahLst/>
              <a:cxnLst/>
              <a:rect l="l" t="t" r="r" b="b"/>
              <a:pathLst>
                <a:path w="1005839" h="495300">
                  <a:moveTo>
                    <a:pt x="38862" y="0"/>
                  </a:moveTo>
                  <a:lnTo>
                    <a:pt x="925067" y="345694"/>
                  </a:lnTo>
                  <a:lnTo>
                    <a:pt x="944626" y="295782"/>
                  </a:lnTo>
                  <a:lnTo>
                    <a:pt x="1005459" y="434340"/>
                  </a:lnTo>
                  <a:lnTo>
                    <a:pt x="866775" y="495300"/>
                  </a:lnTo>
                  <a:lnTo>
                    <a:pt x="886205" y="445389"/>
                  </a:lnTo>
                  <a:lnTo>
                    <a:pt x="0" y="99694"/>
                  </a:lnTo>
                  <a:lnTo>
                    <a:pt x="38862" y="0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99532" y="1714500"/>
            <a:ext cx="1266825" cy="58420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98425">
              <a:lnSpc>
                <a:spcPts val="1914"/>
              </a:lnSpc>
              <a:spcBef>
                <a:spcPts val="219"/>
              </a:spcBef>
            </a:pPr>
            <a:r>
              <a:rPr sz="1600" spc="-15" dirty="0">
                <a:latin typeface="Calibri"/>
                <a:cs typeface="Calibri"/>
              </a:rPr>
              <a:t>Classification</a:t>
            </a:r>
            <a:endParaRPr sz="1600">
              <a:latin typeface="Calibri"/>
              <a:cs typeface="Calibri"/>
            </a:endParaRPr>
          </a:p>
          <a:p>
            <a:pPr marL="186690">
              <a:lnSpc>
                <a:spcPts val="1914"/>
              </a:lnSpc>
            </a:pPr>
            <a:r>
              <a:rPr sz="1600" spc="-20" dirty="0">
                <a:latin typeface="Calibri"/>
                <a:cs typeface="Calibri"/>
              </a:rPr>
              <a:t>Regression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8079" y="4847335"/>
            <a:ext cx="26536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r.</a:t>
            </a:r>
            <a:r>
              <a:rPr sz="1100" b="1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Gi</a:t>
            </a:r>
            <a:r>
              <a:rPr sz="1100" b="1" spc="-1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1100" b="1" spc="-2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100" b="1" spc="-2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100" b="1" spc="-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1100" b="1" spc="-10" dirty="0">
                <a:solidFill>
                  <a:srgbClr val="A6A6A6"/>
                </a:solidFill>
                <a:latin typeface="Calibri"/>
                <a:cs typeface="Calibri"/>
              </a:rPr>
              <a:t>ua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ttr</a:t>
            </a:r>
            <a:r>
              <a:rPr sz="1100" b="1" spc="-1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100" b="1" spc="-2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1100" b="1" spc="-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dd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100" b="1" spc="-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1100" b="1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1100" b="1" spc="-1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iv</a:t>
            </a:r>
            <a:r>
              <a:rPr sz="1100" b="1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100" b="1" spc="-10" dirty="0">
                <a:solidFill>
                  <a:srgbClr val="A6A6A6"/>
                </a:solidFill>
                <a:latin typeface="Calibri"/>
                <a:cs typeface="Calibri"/>
              </a:rPr>
              <a:t>rsi</a:t>
            </a:r>
            <a:r>
              <a:rPr sz="1100" b="1" dirty="0">
                <a:solidFill>
                  <a:srgbClr val="A6A6A6"/>
                </a:solidFill>
                <a:latin typeface="Calibri"/>
                <a:cs typeface="Calibri"/>
              </a:rPr>
              <a:t>ty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18176" y="3518915"/>
            <a:ext cx="1629410" cy="58547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R="635" algn="ctr">
              <a:lnSpc>
                <a:spcPts val="1914"/>
              </a:lnSpc>
              <a:spcBef>
                <a:spcPts val="215"/>
              </a:spcBef>
            </a:pPr>
            <a:r>
              <a:rPr sz="1600" spc="-20" dirty="0">
                <a:latin typeface="Calibri"/>
                <a:cs typeface="Calibri"/>
              </a:rPr>
              <a:t>Clustering</a:t>
            </a:r>
            <a:endParaRPr sz="1600">
              <a:latin typeface="Calibri"/>
              <a:cs typeface="Calibri"/>
            </a:endParaRPr>
          </a:p>
          <a:p>
            <a:pPr marR="6350" algn="ctr">
              <a:lnSpc>
                <a:spcPts val="1914"/>
              </a:lnSpc>
            </a:pPr>
            <a:r>
              <a:rPr sz="1600" spc="-5" dirty="0">
                <a:latin typeface="Calibri"/>
                <a:cs typeface="Calibri"/>
              </a:rPr>
              <a:t>Associ</a:t>
            </a:r>
            <a:r>
              <a:rPr sz="1600" spc="-15" dirty="0">
                <a:latin typeface="Calibri"/>
                <a:cs typeface="Calibri"/>
              </a:rPr>
              <a:t>ati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n</a:t>
            </a:r>
            <a:r>
              <a:rPr sz="1600" spc="-1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Rules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17307" y="3371088"/>
            <a:ext cx="780415" cy="862965"/>
          </a:xfrm>
          <a:prstGeom prst="rect">
            <a:avLst/>
          </a:prstGeom>
          <a:ln w="3175">
            <a:solidFill>
              <a:srgbClr val="7E7E7E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15"/>
              </a:spcBef>
            </a:pPr>
            <a:r>
              <a:rPr sz="1000" spc="-5" dirty="0">
                <a:solidFill>
                  <a:srgbClr val="7E7E7E"/>
                </a:solidFill>
                <a:latin typeface="Calibri"/>
                <a:cs typeface="Calibri"/>
              </a:rPr>
              <a:t>K-means</a:t>
            </a:r>
            <a:endParaRPr sz="1000">
              <a:latin typeface="Calibri"/>
              <a:cs typeface="Calibri"/>
            </a:endParaRPr>
          </a:p>
          <a:p>
            <a:pPr marL="92075" marR="93345">
              <a:lnSpc>
                <a:spcPct val="100000"/>
              </a:lnSpc>
            </a:pPr>
            <a:r>
              <a:rPr sz="1000" spc="-10" dirty="0">
                <a:solidFill>
                  <a:srgbClr val="7E7E7E"/>
                </a:solidFill>
                <a:latin typeface="Calibri"/>
                <a:cs typeface="Calibri"/>
              </a:rPr>
              <a:t>K</a:t>
            </a:r>
            <a:r>
              <a:rPr sz="1000" spc="-25" dirty="0">
                <a:solidFill>
                  <a:srgbClr val="7E7E7E"/>
                </a:solidFill>
                <a:latin typeface="Calibri"/>
                <a:cs typeface="Calibri"/>
              </a:rPr>
              <a:t>-</a:t>
            </a:r>
            <a:r>
              <a:rPr sz="1000" spc="-10" dirty="0">
                <a:solidFill>
                  <a:srgbClr val="7E7E7E"/>
                </a:solidFill>
                <a:latin typeface="Calibri"/>
                <a:cs typeface="Calibri"/>
              </a:rPr>
              <a:t>me</a:t>
            </a:r>
            <a:r>
              <a:rPr sz="1000" spc="-5" dirty="0">
                <a:solidFill>
                  <a:srgbClr val="7E7E7E"/>
                </a:solidFill>
                <a:latin typeface="Calibri"/>
                <a:cs typeface="Calibri"/>
              </a:rPr>
              <a:t>thoids  Sting</a:t>
            </a:r>
            <a:endParaRPr sz="10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Calibri"/>
                <a:cs typeface="Calibri"/>
              </a:rPr>
              <a:t>A-priori</a:t>
            </a:r>
            <a:endParaRPr sz="10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Calibri"/>
                <a:cs typeface="Calibri"/>
              </a:rPr>
              <a:t>...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98235" y="2731007"/>
            <a:ext cx="672465" cy="370840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190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50"/>
              </a:spcBef>
            </a:pP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Tasks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16723" y="2763011"/>
            <a:ext cx="981710" cy="307975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196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Algorithms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16723" y="1601724"/>
            <a:ext cx="1167765" cy="707390"/>
          </a:xfrm>
          <a:prstGeom prst="rect">
            <a:avLst/>
          </a:prstGeom>
          <a:ln w="3175">
            <a:solidFill>
              <a:srgbClr val="7E7E7E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2075" marR="108585">
              <a:lnSpc>
                <a:spcPct val="100000"/>
              </a:lnSpc>
              <a:spcBef>
                <a:spcPts val="195"/>
              </a:spcBef>
            </a:pPr>
            <a:r>
              <a:rPr sz="1000" spc="-10" dirty="0">
                <a:solidFill>
                  <a:srgbClr val="7E7E7E"/>
                </a:solidFill>
                <a:latin typeface="Calibri"/>
                <a:cs typeface="Calibri"/>
              </a:rPr>
              <a:t>Logi</a:t>
            </a:r>
            <a:r>
              <a:rPr sz="1000" spc="-15" dirty="0">
                <a:solidFill>
                  <a:srgbClr val="7E7E7E"/>
                </a:solidFill>
                <a:latin typeface="Calibri"/>
                <a:cs typeface="Calibri"/>
              </a:rPr>
              <a:t>s</a:t>
            </a:r>
            <a:r>
              <a:rPr sz="1000" spc="-5" dirty="0">
                <a:solidFill>
                  <a:srgbClr val="7E7E7E"/>
                </a:solidFill>
                <a:latin typeface="Calibri"/>
                <a:cs typeface="Calibri"/>
              </a:rPr>
              <a:t>tic</a:t>
            </a:r>
            <a:r>
              <a:rPr sz="1000" spc="-8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Calibri"/>
                <a:cs typeface="Calibri"/>
              </a:rPr>
              <a:t>R</a:t>
            </a:r>
            <a:r>
              <a:rPr sz="1000" spc="-15" dirty="0">
                <a:solidFill>
                  <a:srgbClr val="7E7E7E"/>
                </a:solidFill>
                <a:latin typeface="Calibri"/>
                <a:cs typeface="Calibri"/>
              </a:rPr>
              <a:t>e</a:t>
            </a:r>
            <a:r>
              <a:rPr sz="1000" spc="-5" dirty="0">
                <a:solidFill>
                  <a:srgbClr val="7E7E7E"/>
                </a:solidFill>
                <a:latin typeface="Calibri"/>
                <a:cs typeface="Calibri"/>
              </a:rPr>
              <a:t>gr</a:t>
            </a:r>
            <a:r>
              <a:rPr sz="1000" spc="-15" dirty="0">
                <a:solidFill>
                  <a:srgbClr val="7E7E7E"/>
                </a:solidFill>
                <a:latin typeface="Calibri"/>
                <a:cs typeface="Calibri"/>
              </a:rPr>
              <a:t>ess</a:t>
            </a:r>
            <a:r>
              <a:rPr sz="1000" spc="-5" dirty="0">
                <a:solidFill>
                  <a:srgbClr val="7E7E7E"/>
                </a:solidFill>
                <a:latin typeface="Calibri"/>
                <a:cs typeface="Calibri"/>
              </a:rPr>
              <a:t>ion  Decision </a:t>
            </a:r>
            <a:r>
              <a:rPr sz="1000" spc="-10" dirty="0">
                <a:solidFill>
                  <a:srgbClr val="7E7E7E"/>
                </a:solidFill>
                <a:latin typeface="Calibri"/>
                <a:cs typeface="Calibri"/>
              </a:rPr>
              <a:t>Trees </a:t>
            </a:r>
            <a:r>
              <a:rPr sz="1000" spc="-5" dirty="0">
                <a:solidFill>
                  <a:srgbClr val="7E7E7E"/>
                </a:solidFill>
                <a:latin typeface="Calibri"/>
                <a:cs typeface="Calibri"/>
              </a:rPr>
              <a:t> Ra</a:t>
            </a:r>
            <a:r>
              <a:rPr sz="1000" dirty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sz="1000" spc="-5" dirty="0">
                <a:solidFill>
                  <a:srgbClr val="7E7E7E"/>
                </a:solidFill>
                <a:latin typeface="Calibri"/>
                <a:cs typeface="Calibri"/>
              </a:rPr>
              <a:t>dom</a:t>
            </a:r>
            <a:r>
              <a:rPr sz="1000" spc="-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7E7E7E"/>
                </a:solidFill>
                <a:latin typeface="Calibri"/>
                <a:cs typeface="Calibri"/>
              </a:rPr>
              <a:t>Fore</a:t>
            </a:r>
            <a:r>
              <a:rPr sz="1000" spc="-15" dirty="0">
                <a:solidFill>
                  <a:srgbClr val="7E7E7E"/>
                </a:solidFill>
                <a:latin typeface="Calibri"/>
                <a:cs typeface="Calibri"/>
              </a:rPr>
              <a:t>s</a:t>
            </a:r>
            <a:r>
              <a:rPr sz="1000" spc="-5" dirty="0">
                <a:solidFill>
                  <a:srgbClr val="7E7E7E"/>
                </a:solidFill>
                <a:latin typeface="Calibri"/>
                <a:cs typeface="Calibri"/>
              </a:rPr>
              <a:t>t</a:t>
            </a:r>
            <a:endParaRPr sz="10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7E7E7E"/>
                </a:solidFill>
                <a:latin typeface="Calibri"/>
                <a:cs typeface="Calibri"/>
              </a:rPr>
              <a:t>...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498475" algn="l"/>
                <a:tab pos="9157335" algn="l"/>
              </a:tabLst>
            </a:pPr>
            <a:r>
              <a:rPr dirty="0"/>
              <a:t> 	Linear</a:t>
            </a:r>
            <a:r>
              <a:rPr spc="-25" dirty="0"/>
              <a:t> </a:t>
            </a:r>
            <a:r>
              <a:rPr dirty="0"/>
              <a:t>Regression	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2183" y="2631567"/>
          <a:ext cx="1847214" cy="1973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93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Tip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Bill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9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12.5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05992" y="1491183"/>
            <a:ext cx="40938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FF0000"/>
                </a:solidFill>
                <a:latin typeface="Calibri"/>
                <a:cs typeface="Calibri"/>
              </a:rPr>
              <a:t>How</a:t>
            </a:r>
            <a:r>
              <a:rPr sz="21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0000"/>
                </a:solidFill>
                <a:latin typeface="Calibri"/>
                <a:cs typeface="Calibri"/>
              </a:rPr>
              <a:t>our</a:t>
            </a:r>
            <a:r>
              <a:rPr sz="21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r>
              <a:rPr sz="21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Calibri"/>
                <a:cs typeface="Calibri"/>
              </a:rPr>
              <a:t>fit</a:t>
            </a:r>
            <a:r>
              <a:rPr sz="2100" b="1" spc="-15" dirty="0">
                <a:solidFill>
                  <a:srgbClr val="FF0000"/>
                </a:solidFill>
                <a:latin typeface="Calibri"/>
                <a:cs typeface="Calibri"/>
              </a:rPr>
              <a:t> to</a:t>
            </a:r>
            <a:r>
              <a:rPr sz="21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1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FF0000"/>
                </a:solidFill>
                <a:latin typeface="Calibri"/>
                <a:cs typeface="Calibri"/>
              </a:rPr>
              <a:t>given</a:t>
            </a:r>
            <a:r>
              <a:rPr sz="21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FF0000"/>
                </a:solidFill>
                <a:latin typeface="Calibri"/>
                <a:cs typeface="Calibri"/>
              </a:rPr>
              <a:t>data?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00" b="1" dirty="0">
                <a:solidFill>
                  <a:srgbClr val="FF0000"/>
                </a:solidFill>
                <a:latin typeface="Calibri"/>
                <a:cs typeface="Calibri"/>
              </a:rPr>
              <a:t>Find</a:t>
            </a:r>
            <a:r>
              <a:rPr sz="21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1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FF0000"/>
                </a:solidFill>
                <a:latin typeface="Calibri"/>
                <a:cs typeface="Calibri"/>
              </a:rPr>
              <a:t>error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89726" y="4638294"/>
            <a:ext cx="2694305" cy="76200"/>
          </a:xfrm>
          <a:custGeom>
            <a:avLst/>
            <a:gdLst/>
            <a:ahLst/>
            <a:cxnLst/>
            <a:rect l="l" t="t" r="r" b="b"/>
            <a:pathLst>
              <a:path w="2694304" h="76200">
                <a:moveTo>
                  <a:pt x="2617978" y="0"/>
                </a:moveTo>
                <a:lnTo>
                  <a:pt x="2617978" y="76199"/>
                </a:lnTo>
                <a:lnTo>
                  <a:pt x="2675128" y="47624"/>
                </a:lnTo>
                <a:lnTo>
                  <a:pt x="2630678" y="47624"/>
                </a:lnTo>
                <a:lnTo>
                  <a:pt x="2630678" y="28574"/>
                </a:lnTo>
                <a:lnTo>
                  <a:pt x="2675128" y="28574"/>
                </a:lnTo>
                <a:lnTo>
                  <a:pt x="2617978" y="0"/>
                </a:lnTo>
                <a:close/>
              </a:path>
              <a:path w="2694304" h="76200">
                <a:moveTo>
                  <a:pt x="2617978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2617978" y="47624"/>
                </a:lnTo>
                <a:lnTo>
                  <a:pt x="2617978" y="28574"/>
                </a:lnTo>
                <a:close/>
              </a:path>
              <a:path w="2694304" h="76200">
                <a:moveTo>
                  <a:pt x="2675128" y="28574"/>
                </a:moveTo>
                <a:lnTo>
                  <a:pt x="2630678" y="28574"/>
                </a:lnTo>
                <a:lnTo>
                  <a:pt x="2630678" y="47624"/>
                </a:lnTo>
                <a:lnTo>
                  <a:pt x="2675128" y="47624"/>
                </a:lnTo>
                <a:lnTo>
                  <a:pt x="2694178" y="38099"/>
                </a:lnTo>
                <a:lnTo>
                  <a:pt x="2675128" y="2857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51092" y="4578696"/>
            <a:ext cx="198120" cy="113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1092" y="4262315"/>
            <a:ext cx="198120" cy="113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1092" y="3858593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51092" y="3456995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51092" y="3053846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20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51092" y="2652248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25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893117" y="2608326"/>
            <a:ext cx="3072765" cy="2193290"/>
            <a:chOff x="5893117" y="2608326"/>
            <a:chExt cx="3072765" cy="2193290"/>
          </a:xfrm>
        </p:grpSpPr>
        <p:sp>
          <p:nvSpPr>
            <p:cNvPr id="13" name="object 13"/>
            <p:cNvSpPr/>
            <p:nvPr/>
          </p:nvSpPr>
          <p:spPr>
            <a:xfrm>
              <a:off x="6151625" y="2608326"/>
              <a:ext cx="76200" cy="2063114"/>
            </a:xfrm>
            <a:custGeom>
              <a:avLst/>
              <a:gdLst/>
              <a:ahLst/>
              <a:cxnLst/>
              <a:rect l="l" t="t" r="r" b="b"/>
              <a:pathLst>
                <a:path w="76200" h="2063114">
                  <a:moveTo>
                    <a:pt x="47625" y="63500"/>
                  </a:moveTo>
                  <a:lnTo>
                    <a:pt x="28575" y="63500"/>
                  </a:lnTo>
                  <a:lnTo>
                    <a:pt x="28575" y="2062556"/>
                  </a:lnTo>
                  <a:lnTo>
                    <a:pt x="47625" y="2062556"/>
                  </a:lnTo>
                  <a:lnTo>
                    <a:pt x="47625" y="63500"/>
                  </a:lnTo>
                  <a:close/>
                </a:path>
                <a:path w="76200" h="2063114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063114">
                  <a:moveTo>
                    <a:pt x="69850" y="63500"/>
                  </a:moveTo>
                  <a:lnTo>
                    <a:pt x="47625" y="63500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3401" y="3165602"/>
              <a:ext cx="154940" cy="13208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93533" y="3862070"/>
              <a:ext cx="154940" cy="13208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4929" y="3766058"/>
              <a:ext cx="156464" cy="1320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06665" y="4078478"/>
              <a:ext cx="156463" cy="13208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0989" y="4308602"/>
              <a:ext cx="156463" cy="13055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897879" y="3044952"/>
              <a:ext cx="3063240" cy="1751964"/>
            </a:xfrm>
            <a:custGeom>
              <a:avLst/>
              <a:gdLst/>
              <a:ahLst/>
              <a:cxnLst/>
              <a:rect l="l" t="t" r="r" b="b"/>
              <a:pathLst>
                <a:path w="3063240" h="1751964">
                  <a:moveTo>
                    <a:pt x="0" y="1751876"/>
                  </a:moveTo>
                  <a:lnTo>
                    <a:pt x="3062731" y="0"/>
                  </a:lnTo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5061" y="4374133"/>
              <a:ext cx="156463" cy="130556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2832354" y="3879341"/>
            <a:ext cx="2953385" cy="0"/>
          </a:xfrm>
          <a:custGeom>
            <a:avLst/>
            <a:gdLst/>
            <a:ahLst/>
            <a:cxnLst/>
            <a:rect l="l" t="t" r="r" b="b"/>
            <a:pathLst>
              <a:path w="2953385">
                <a:moveTo>
                  <a:pt x="295287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758309" y="3874109"/>
            <a:ext cx="56705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Cambria Math"/>
                <a:cs typeface="Cambria Math"/>
              </a:rPr>
              <a:t>𝝁</a:t>
            </a:r>
            <a:r>
              <a:rPr sz="1350" spc="35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=</a:t>
            </a:r>
            <a:r>
              <a:rPr sz="1350" spc="45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𝟏𝟏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17698" y="4638294"/>
            <a:ext cx="2694305" cy="76200"/>
          </a:xfrm>
          <a:custGeom>
            <a:avLst/>
            <a:gdLst/>
            <a:ahLst/>
            <a:cxnLst/>
            <a:rect l="l" t="t" r="r" b="b"/>
            <a:pathLst>
              <a:path w="2694304" h="76200">
                <a:moveTo>
                  <a:pt x="2617978" y="0"/>
                </a:moveTo>
                <a:lnTo>
                  <a:pt x="2617978" y="76199"/>
                </a:lnTo>
                <a:lnTo>
                  <a:pt x="2675128" y="47624"/>
                </a:lnTo>
                <a:lnTo>
                  <a:pt x="2630678" y="47624"/>
                </a:lnTo>
                <a:lnTo>
                  <a:pt x="2630678" y="28574"/>
                </a:lnTo>
                <a:lnTo>
                  <a:pt x="2675128" y="28574"/>
                </a:lnTo>
                <a:lnTo>
                  <a:pt x="2617978" y="0"/>
                </a:lnTo>
                <a:close/>
              </a:path>
              <a:path w="2694304" h="76200">
                <a:moveTo>
                  <a:pt x="2617978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2617978" y="47624"/>
                </a:lnTo>
                <a:lnTo>
                  <a:pt x="2617978" y="28574"/>
                </a:lnTo>
                <a:close/>
              </a:path>
              <a:path w="2694304" h="76200">
                <a:moveTo>
                  <a:pt x="2675128" y="28574"/>
                </a:moveTo>
                <a:lnTo>
                  <a:pt x="2630678" y="28574"/>
                </a:lnTo>
                <a:lnTo>
                  <a:pt x="2630678" y="47624"/>
                </a:lnTo>
                <a:lnTo>
                  <a:pt x="2675128" y="47624"/>
                </a:lnTo>
                <a:lnTo>
                  <a:pt x="2694178" y="38099"/>
                </a:lnTo>
                <a:lnTo>
                  <a:pt x="2675128" y="2857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57476" y="3967073"/>
            <a:ext cx="30543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latin typeface="Calibri"/>
                <a:cs typeface="Calibri"/>
              </a:rPr>
              <a:t>Ti</a:t>
            </a:r>
            <a:r>
              <a:rPr sz="1350" spc="-15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78429" y="4578696"/>
            <a:ext cx="198120" cy="113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78429" y="4262315"/>
            <a:ext cx="198120" cy="113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78429" y="3858593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78429" y="3456995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78429" y="3053846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20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78429" y="2652248"/>
            <a:ext cx="198120" cy="200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25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879598" y="2608326"/>
            <a:ext cx="1658620" cy="2063114"/>
            <a:chOff x="2879598" y="2608326"/>
            <a:chExt cx="1658620" cy="2063114"/>
          </a:xfrm>
        </p:grpSpPr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50946" y="3912362"/>
              <a:ext cx="156463" cy="13055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879598" y="2608326"/>
              <a:ext cx="76200" cy="2063114"/>
            </a:xfrm>
            <a:custGeom>
              <a:avLst/>
              <a:gdLst/>
              <a:ahLst/>
              <a:cxnLst/>
              <a:rect l="l" t="t" r="r" b="b"/>
              <a:pathLst>
                <a:path w="76200" h="2063114">
                  <a:moveTo>
                    <a:pt x="47625" y="63500"/>
                  </a:moveTo>
                  <a:lnTo>
                    <a:pt x="28575" y="63500"/>
                  </a:lnTo>
                  <a:lnTo>
                    <a:pt x="28575" y="2062556"/>
                  </a:lnTo>
                  <a:lnTo>
                    <a:pt x="47625" y="2062556"/>
                  </a:lnTo>
                  <a:lnTo>
                    <a:pt x="47625" y="63500"/>
                  </a:lnTo>
                  <a:close/>
                </a:path>
                <a:path w="76200" h="2063114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063114">
                  <a:moveTo>
                    <a:pt x="69850" y="63500"/>
                  </a:moveTo>
                  <a:lnTo>
                    <a:pt x="47625" y="63500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8626" y="3075686"/>
              <a:ext cx="156463" cy="13208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816858" y="3192018"/>
              <a:ext cx="0" cy="681355"/>
            </a:xfrm>
            <a:custGeom>
              <a:avLst/>
              <a:gdLst/>
              <a:ahLst/>
              <a:cxnLst/>
              <a:rect l="l" t="t" r="r" b="b"/>
              <a:pathLst>
                <a:path h="681354">
                  <a:moveTo>
                    <a:pt x="0" y="681101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1754" y="3683762"/>
              <a:ext cx="156463" cy="13207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459986" y="3803142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0"/>
                  </a:moveTo>
                  <a:lnTo>
                    <a:pt x="0" y="6997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42894" y="3851910"/>
              <a:ext cx="9525" cy="99060"/>
            </a:xfrm>
            <a:custGeom>
              <a:avLst/>
              <a:gdLst/>
              <a:ahLst/>
              <a:cxnLst/>
              <a:rect l="l" t="t" r="r" b="b"/>
              <a:pathLst>
                <a:path w="9525" h="99060">
                  <a:moveTo>
                    <a:pt x="4508" y="-9525"/>
                  </a:moveTo>
                  <a:lnTo>
                    <a:pt x="4508" y="108229"/>
                  </a:lnTo>
                </a:path>
              </a:pathLst>
            </a:custGeom>
            <a:ln w="2806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87622" y="4127246"/>
              <a:ext cx="156463" cy="13207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164330" y="3894582"/>
              <a:ext cx="1270" cy="245745"/>
            </a:xfrm>
            <a:custGeom>
              <a:avLst/>
              <a:gdLst/>
              <a:ahLst/>
              <a:cxnLst/>
              <a:rect l="l" t="t" r="r" b="b"/>
              <a:pathLst>
                <a:path w="1270" h="245745">
                  <a:moveTo>
                    <a:pt x="762" y="245656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93262" y="4259833"/>
              <a:ext cx="156463" cy="13055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571494" y="3885438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386791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881373" y="3209925"/>
            <a:ext cx="19812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latin typeface="Calibri"/>
                <a:cs typeface="Calibri"/>
              </a:rPr>
              <a:t>+9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918205" y="4744999"/>
            <a:ext cx="1130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234587" y="4744999"/>
            <a:ext cx="1130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550969" y="4744999"/>
            <a:ext cx="1130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2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865801" y="4744999"/>
            <a:ext cx="1130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3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141196" y="4744999"/>
            <a:ext cx="1130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4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418141" y="4744999"/>
            <a:ext cx="1130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734695" y="4744999"/>
            <a:ext cx="1130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6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190869" y="4744999"/>
            <a:ext cx="1130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507250" y="4744999"/>
            <a:ext cx="20002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40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910399" y="4744999"/>
            <a:ext cx="20002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80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311997" y="4744999"/>
            <a:ext cx="28702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</a:t>
            </a:r>
            <a:r>
              <a:rPr sz="1350" spc="-10" dirty="0">
                <a:latin typeface="Calibri"/>
                <a:cs typeface="Calibri"/>
              </a:rPr>
              <a:t>2</a:t>
            </a: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762704" y="4744999"/>
            <a:ext cx="28702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1</a:t>
            </a:r>
            <a:r>
              <a:rPr sz="1350" spc="-10" dirty="0">
                <a:latin typeface="Calibri"/>
                <a:cs typeface="Calibri"/>
              </a:rPr>
              <a:t>6</a:t>
            </a: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216511" y="4744999"/>
            <a:ext cx="28702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dirty="0">
                <a:latin typeface="Calibri"/>
                <a:cs typeface="Calibri"/>
              </a:rPr>
              <a:t>2</a:t>
            </a:r>
            <a:r>
              <a:rPr sz="1350" spc="-10" dirty="0">
                <a:latin typeface="Calibri"/>
                <a:cs typeface="Calibri"/>
              </a:rPr>
              <a:t>0</a:t>
            </a:r>
            <a:r>
              <a:rPr sz="135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782939" y="4901971"/>
            <a:ext cx="23749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spc="-10" dirty="0">
                <a:latin typeface="Calibri"/>
                <a:cs typeface="Calibri"/>
              </a:rPr>
              <a:t>B</a:t>
            </a:r>
            <a:r>
              <a:rPr sz="1350" dirty="0">
                <a:latin typeface="Calibri"/>
                <a:cs typeface="Calibri"/>
              </a:rPr>
              <a:t>ill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640326" y="3626865"/>
            <a:ext cx="32956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latin typeface="Calibri"/>
                <a:cs typeface="Calibri"/>
              </a:rPr>
              <a:t>+</a:t>
            </a:r>
            <a:r>
              <a:rPr sz="1350" spc="-10" dirty="0">
                <a:latin typeface="Calibri"/>
                <a:cs typeface="Calibri"/>
              </a:rPr>
              <a:t>1</a:t>
            </a:r>
            <a:r>
              <a:rPr sz="1350" dirty="0">
                <a:latin typeface="Calibri"/>
                <a:cs typeface="Calibri"/>
              </a:rPr>
              <a:t>.5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49292" y="3920438"/>
            <a:ext cx="29718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Calibri"/>
                <a:cs typeface="Calibri"/>
              </a:rPr>
              <a:t>-3.5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60394" y="3993896"/>
            <a:ext cx="16637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Calibri"/>
                <a:cs typeface="Calibri"/>
              </a:rPr>
              <a:t>-6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95573" y="3959758"/>
            <a:ext cx="1670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5" dirty="0">
                <a:latin typeface="Calibri"/>
                <a:cs typeface="Calibri"/>
              </a:rPr>
              <a:t>-</a:t>
            </a:r>
            <a:r>
              <a:rPr sz="1350" dirty="0">
                <a:latin typeface="Calibri"/>
                <a:cs typeface="Calibri"/>
              </a:rPr>
              <a:t>1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752588" y="3814673"/>
            <a:ext cx="53340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Calibri"/>
                <a:cs typeface="Calibri"/>
              </a:rPr>
              <a:t>-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880179" y="3843553"/>
            <a:ext cx="30543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Calibri"/>
                <a:cs typeface="Calibri"/>
              </a:rPr>
              <a:t>0.93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308846" y="2917317"/>
            <a:ext cx="387606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latin typeface="Calibri"/>
                <a:cs typeface="Calibri"/>
              </a:rPr>
              <a:t>+</a:t>
            </a:r>
            <a:r>
              <a:rPr sz="1350" spc="-10" dirty="0">
                <a:latin typeface="Calibri"/>
                <a:cs typeface="Calibri"/>
              </a:rPr>
              <a:t>0</a:t>
            </a:r>
            <a:r>
              <a:rPr sz="1350" dirty="0">
                <a:latin typeface="Calibri"/>
                <a:cs typeface="Calibri"/>
              </a:rPr>
              <a:t>.4</a:t>
            </a:r>
          </a:p>
          <a:p>
            <a:pPr marL="12700">
              <a:lnSpc>
                <a:spcPct val="100000"/>
              </a:lnSpc>
            </a:pPr>
            <a:endParaRPr sz="1350" dirty="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058707" y="3609213"/>
            <a:ext cx="32956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latin typeface="Calibri"/>
                <a:cs typeface="Calibri"/>
              </a:rPr>
              <a:t>+</a:t>
            </a:r>
            <a:r>
              <a:rPr sz="1350" spc="-10" dirty="0">
                <a:latin typeface="Calibri"/>
                <a:cs typeface="Calibri"/>
              </a:rPr>
              <a:t>0</a:t>
            </a:r>
            <a:r>
              <a:rPr sz="1350" dirty="0">
                <a:latin typeface="Calibri"/>
                <a:cs typeface="Calibri"/>
              </a:rPr>
              <a:t>.9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7123430" y="4192320"/>
            <a:ext cx="5334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Calibri"/>
                <a:cs typeface="Calibri"/>
              </a:rPr>
              <a:t>-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07282" y="4202625"/>
            <a:ext cx="30543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Calibri"/>
                <a:cs typeface="Calibri"/>
              </a:rPr>
              <a:t>0.71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6535546" y="4038701"/>
            <a:ext cx="5334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Calibri"/>
                <a:cs typeface="Calibri"/>
              </a:rPr>
              <a:t>-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636827" y="4067700"/>
            <a:ext cx="30543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Calibri"/>
                <a:cs typeface="Calibri"/>
              </a:rPr>
              <a:t>0.26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118618"/>
            <a:ext cx="448056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5" dirty="0"/>
              <a:t>Accuracy</a:t>
            </a:r>
            <a:r>
              <a:rPr u="none" spc="-50" dirty="0"/>
              <a:t> </a:t>
            </a:r>
            <a:r>
              <a:rPr u="none" spc="-5" dirty="0"/>
              <a:t>of</a:t>
            </a:r>
            <a:r>
              <a:rPr u="none" spc="-20" dirty="0"/>
              <a:t> </a:t>
            </a:r>
            <a:r>
              <a:rPr u="none" dirty="0"/>
              <a:t>the</a:t>
            </a:r>
            <a:r>
              <a:rPr u="none" spc="-15" dirty="0"/>
              <a:t> </a:t>
            </a:r>
            <a:r>
              <a:rPr u="none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316" y="1195832"/>
            <a:ext cx="756729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Calibri"/>
                <a:cs typeface="Calibri"/>
              </a:rPr>
              <a:t>The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quality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linear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regression</a:t>
            </a:r>
            <a:r>
              <a:rPr sz="2100" spc="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model is typically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assessed</a:t>
            </a:r>
            <a:r>
              <a:rPr sz="2100" spc="3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using the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following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metrics: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Calibri"/>
              <a:cs typeface="Calibri"/>
            </a:endParaRPr>
          </a:p>
          <a:p>
            <a:pPr marL="652780" indent="-182880">
              <a:lnSpc>
                <a:spcPct val="100000"/>
              </a:lnSpc>
              <a:buFont typeface="Wingdings"/>
              <a:buChar char=""/>
              <a:tabLst>
                <a:tab pos="652780" algn="l"/>
              </a:tabLst>
            </a:pPr>
            <a:r>
              <a:rPr sz="2100" spc="-5" dirty="0">
                <a:latin typeface="Calibri"/>
                <a:cs typeface="Calibri"/>
              </a:rPr>
              <a:t>R-squared</a:t>
            </a:r>
            <a:endParaRPr sz="2100">
              <a:latin typeface="Calibri"/>
              <a:cs typeface="Calibri"/>
            </a:endParaRPr>
          </a:p>
          <a:p>
            <a:pPr marL="592455" indent="-123189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93090" algn="l"/>
              </a:tabLst>
            </a:pPr>
            <a:r>
              <a:rPr sz="2100" dirty="0">
                <a:latin typeface="Calibri"/>
                <a:cs typeface="Calibri"/>
              </a:rPr>
              <a:t>MSE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118618"/>
            <a:ext cx="223075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u="none" spc="-5" dirty="0">
                <a:latin typeface="Corbel"/>
                <a:cs typeface="Corbel"/>
              </a:rPr>
              <a:t>R-Squared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0161" y="1364945"/>
            <a:ext cx="7739380" cy="1513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latin typeface="Calibri"/>
                <a:cs typeface="Calibri"/>
              </a:rPr>
              <a:t>R-squared</a:t>
            </a:r>
            <a:r>
              <a:rPr sz="1950" spc="-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value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is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statistical</a:t>
            </a:r>
            <a:r>
              <a:rPr sz="1950" spc="-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measure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how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close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the</a:t>
            </a:r>
            <a:r>
              <a:rPr sz="1950" spc="-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data</a:t>
            </a:r>
            <a:r>
              <a:rPr sz="1950" spc="-5" dirty="0">
                <a:latin typeface="Calibri"/>
                <a:cs typeface="Calibri"/>
              </a:rPr>
              <a:t> is,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fitted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the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regression line. It </a:t>
            </a:r>
            <a:r>
              <a:rPr sz="1950" spc="-5" dirty="0">
                <a:latin typeface="Calibri"/>
                <a:cs typeface="Calibri"/>
              </a:rPr>
              <a:t>is </a:t>
            </a:r>
            <a:r>
              <a:rPr sz="1950" dirty="0">
                <a:latin typeface="Calibri"/>
                <a:cs typeface="Calibri"/>
              </a:rPr>
              <a:t>a value </a:t>
            </a:r>
            <a:r>
              <a:rPr sz="1950" spc="5" dirty="0">
                <a:latin typeface="Calibri"/>
                <a:cs typeface="Calibri"/>
              </a:rPr>
              <a:t>between </a:t>
            </a:r>
            <a:r>
              <a:rPr sz="1950" dirty="0">
                <a:latin typeface="Calibri"/>
                <a:cs typeface="Calibri"/>
              </a:rPr>
              <a:t>0 and 1, </a:t>
            </a:r>
            <a:r>
              <a:rPr sz="1950" spc="5" dirty="0">
                <a:latin typeface="Calibri"/>
                <a:cs typeface="Calibri"/>
              </a:rPr>
              <a:t>that </a:t>
            </a:r>
            <a:r>
              <a:rPr sz="1950" dirty="0">
                <a:latin typeface="Calibri"/>
                <a:cs typeface="Calibri"/>
              </a:rPr>
              <a:t>measures how well our 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regression</a:t>
            </a:r>
            <a:r>
              <a:rPr sz="1950" spc="-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line fits our</a:t>
            </a:r>
            <a:r>
              <a:rPr sz="1950" spc="-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data.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50" spc="-5" dirty="0">
                <a:latin typeface="Calibri"/>
                <a:cs typeface="Calibri"/>
              </a:rPr>
              <a:t>The</a:t>
            </a:r>
            <a:r>
              <a:rPr sz="1950" dirty="0">
                <a:latin typeface="Calibri"/>
                <a:cs typeface="Calibri"/>
              </a:rPr>
              <a:t> percentage</a:t>
            </a:r>
            <a:r>
              <a:rPr sz="1950" spc="-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 variation</a:t>
            </a:r>
            <a:r>
              <a:rPr sz="1950" spc="-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explained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by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the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relationship</a:t>
            </a:r>
            <a:r>
              <a:rPr sz="1950" spc="-3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between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two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50" dirty="0">
                <a:latin typeface="Calibri"/>
                <a:cs typeface="Calibri"/>
              </a:rPr>
              <a:t>variables.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4571" y="2572538"/>
            <a:ext cx="4808077" cy="230578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118618"/>
            <a:ext cx="95567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/>
              <a:t>MSE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9391" y="1481454"/>
            <a:ext cx="5040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squared </a:t>
            </a:r>
            <a:r>
              <a:rPr sz="1800" dirty="0">
                <a:latin typeface="Calibri"/>
                <a:cs typeface="Calibri"/>
              </a:rPr>
              <a:t>error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i="1" dirty="0">
                <a:latin typeface="Calibri"/>
                <a:cs typeface="Calibri"/>
              </a:rPr>
              <a:t>MSE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measures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average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squares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errors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ε</a:t>
            </a:r>
            <a:r>
              <a:rPr sz="1800" spc="7" baseline="-20833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791" y="2127630"/>
            <a:ext cx="603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MSE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0244" y="2295144"/>
            <a:ext cx="356870" cy="15240"/>
          </a:xfrm>
          <a:custGeom>
            <a:avLst/>
            <a:gdLst/>
            <a:ahLst/>
            <a:cxnLst/>
            <a:rect l="l" t="t" r="r" b="b"/>
            <a:pathLst>
              <a:path w="356869" h="15239">
                <a:moveTo>
                  <a:pt x="356616" y="0"/>
                </a:moveTo>
                <a:lnTo>
                  <a:pt x="0" y="0"/>
                </a:lnTo>
                <a:lnTo>
                  <a:pt x="0" y="15239"/>
                </a:lnTo>
                <a:lnTo>
                  <a:pt x="356616" y="15239"/>
                </a:lnTo>
                <a:lnTo>
                  <a:pt x="3566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52448" y="2054479"/>
            <a:ext cx="42799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950" spc="284" baseline="2136" dirty="0">
                <a:latin typeface="Cambria Math"/>
                <a:cs typeface="Cambria Math"/>
              </a:rPr>
              <a:t>σ</a:t>
            </a:r>
            <a:r>
              <a:rPr sz="1950" spc="-60" baseline="2136" dirty="0">
                <a:latin typeface="Cambria Math"/>
                <a:cs typeface="Cambria Math"/>
              </a:rPr>
              <a:t> </a:t>
            </a:r>
            <a:r>
              <a:rPr sz="1300" spc="65" dirty="0">
                <a:latin typeface="Cambria Math"/>
                <a:cs typeface="Cambria Math"/>
              </a:rPr>
              <a:t>𝐸</a:t>
            </a:r>
            <a:r>
              <a:rPr sz="1575" spc="97" baseline="26455" dirty="0">
                <a:latin typeface="Cambria Math"/>
                <a:cs typeface="Cambria Math"/>
              </a:rPr>
              <a:t>2</a:t>
            </a:r>
            <a:endParaRPr sz="1575" baseline="26455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9717" y="2302891"/>
            <a:ext cx="1346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0" dirty="0">
                <a:latin typeface="Cambria Math"/>
                <a:cs typeface="Cambria Math"/>
              </a:rPr>
              <a:t>𝑛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4791" y="2458034"/>
            <a:ext cx="45288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usual,</a:t>
            </a:r>
            <a:r>
              <a:rPr sz="1800" dirty="0">
                <a:latin typeface="Calibri"/>
                <a:cs typeface="Calibri"/>
              </a:rPr>
              <a:t> n</a:t>
            </a:r>
            <a:r>
              <a:rPr sz="1800" spc="-5" dirty="0">
                <a:latin typeface="Calibri"/>
                <a:cs typeface="Calibri"/>
              </a:rPr>
              <a:t> denotes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observations.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Small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MSE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indicate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good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fit,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whereas </a:t>
            </a:r>
            <a:r>
              <a:rPr sz="1800" spc="-5" dirty="0">
                <a:latin typeface="Calibri"/>
                <a:cs typeface="Calibri"/>
              </a:rPr>
              <a:t>high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MSE 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indicate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fit.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2955" y="1252727"/>
            <a:ext cx="3126289" cy="308000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1CE9-C214-4C8C-BD52-14AEEA76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Regression for Robotics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DC47B-2054-45DA-8DB2-DD2923292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23987"/>
          </a:xfrm>
        </p:spPr>
        <p:txBody>
          <a:bodyPr/>
          <a:lstStyle/>
          <a:p>
            <a:r>
              <a:rPr lang="en-US" dirty="0"/>
              <a:t>Robot arm position estimation</a:t>
            </a:r>
          </a:p>
          <a:p>
            <a:endParaRPr lang="en-US" dirty="0"/>
          </a:p>
          <a:p>
            <a:r>
              <a:rPr lang="en-US" dirty="0"/>
              <a:t>Path time (arriving time) estimation</a:t>
            </a:r>
          </a:p>
          <a:p>
            <a:endParaRPr lang="en-US" dirty="0"/>
          </a:p>
          <a:p>
            <a:r>
              <a:rPr lang="en-US" dirty="0"/>
              <a:t>Traffic congestion waiting time estimation</a:t>
            </a:r>
          </a:p>
          <a:p>
            <a:endParaRPr lang="en-US" dirty="0"/>
          </a:p>
          <a:p>
            <a:r>
              <a:rPr lang="en-US" sz="3600" dirty="0"/>
              <a:t>More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Robot Arm Pose Estimation through Pixel-Wise Part Classification">
            <a:extLst>
              <a:ext uri="{FF2B5EF4-FFF2-40B4-BE49-F238E27FC236}">
                <a16:creationId xmlns:a16="http://schemas.microsoft.com/office/drawing/2014/main" id="{F33B322F-191B-44E4-8B75-A0B5AB7C9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38150"/>
            <a:ext cx="23145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C5F00E-E4B5-4891-AA2F-5D0FBA761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467169"/>
            <a:ext cx="2986087" cy="2244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D75A5F-0549-4840-8511-319DAA2D50FC}"/>
              </a:ext>
            </a:extLst>
          </p:cNvPr>
          <p:cNvSpPr txBox="1"/>
          <p:nvPr/>
        </p:nvSpPr>
        <p:spPr>
          <a:xfrm>
            <a:off x="4886030" y="4683515"/>
            <a:ext cx="427143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Practical Search Techniques in Path Planning for Autonomous Driving by Dmitri </a:t>
            </a:r>
            <a:r>
              <a:rPr lang="en-US" sz="900" dirty="0" err="1"/>
              <a:t>Dolgov</a:t>
            </a:r>
            <a:r>
              <a:rPr lang="en-US" sz="900" dirty="0"/>
              <a:t>, Sebastian </a:t>
            </a:r>
            <a:r>
              <a:rPr lang="en-US" sz="900" dirty="0" err="1"/>
              <a:t>Thrun</a:t>
            </a:r>
            <a:r>
              <a:rPr lang="en-US" sz="900" dirty="0"/>
              <a:t>, Michael </a:t>
            </a:r>
            <a:r>
              <a:rPr lang="en-US" sz="900" dirty="0" err="1"/>
              <a:t>Montemerlo</a:t>
            </a:r>
            <a:r>
              <a:rPr lang="en-US" sz="900" dirty="0"/>
              <a:t>, and James </a:t>
            </a:r>
            <a:r>
              <a:rPr lang="en-US" sz="900" dirty="0" err="1"/>
              <a:t>Diebel</a:t>
            </a:r>
            <a:r>
              <a:rPr lang="en-US" sz="900" dirty="0"/>
              <a:t>. American Association for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3370269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118618"/>
            <a:ext cx="432689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/>
              <a:t>In</a:t>
            </a:r>
            <a:r>
              <a:rPr u="none" spc="-15" dirty="0"/>
              <a:t> </a:t>
            </a:r>
            <a:r>
              <a:rPr u="none" spc="-5" dirty="0"/>
              <a:t>this </a:t>
            </a:r>
            <a:r>
              <a:rPr u="none" dirty="0"/>
              <a:t>lesson</a:t>
            </a:r>
            <a:r>
              <a:rPr u="none" spc="-125" dirty="0"/>
              <a:t> </a:t>
            </a:r>
            <a:r>
              <a:rPr u="none" dirty="0"/>
              <a:t>…</a:t>
            </a:r>
            <a:r>
              <a:rPr u="none" spc="-15" dirty="0"/>
              <a:t> </a:t>
            </a:r>
            <a:r>
              <a:rPr u="none" spc="-5" dirty="0"/>
              <a:t>Part</a:t>
            </a:r>
            <a:r>
              <a:rPr u="none" spc="-20" dirty="0"/>
              <a:t> </a:t>
            </a:r>
            <a:r>
              <a:rPr u="none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316" y="1197355"/>
            <a:ext cx="32264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016A"/>
                </a:solidFill>
                <a:latin typeface="Calibri"/>
                <a:cs typeface="Calibri"/>
              </a:rPr>
              <a:t>Python</a:t>
            </a:r>
            <a:r>
              <a:rPr sz="1800" spc="-50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16A"/>
                </a:solidFill>
                <a:latin typeface="Calibri"/>
                <a:cs typeface="Calibri"/>
              </a:rPr>
              <a:t>Example</a:t>
            </a:r>
            <a:endParaRPr sz="1800" dirty="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</a:pPr>
            <a:r>
              <a:rPr sz="1800" spc="-15" dirty="0">
                <a:solidFill>
                  <a:srgbClr val="00016A"/>
                </a:solidFill>
                <a:latin typeface="Calibri"/>
                <a:cs typeface="Calibri"/>
              </a:rPr>
              <a:t>M</a:t>
            </a:r>
            <a:r>
              <a:rPr sz="1800" spc="-10" dirty="0">
                <a:solidFill>
                  <a:srgbClr val="00016A"/>
                </a:solidFill>
                <a:latin typeface="Calibri"/>
                <a:cs typeface="Calibri"/>
              </a:rPr>
              <a:t>u</a:t>
            </a:r>
            <a:r>
              <a:rPr sz="1800" spc="-20" dirty="0">
                <a:solidFill>
                  <a:srgbClr val="00016A"/>
                </a:solidFill>
                <a:latin typeface="Calibri"/>
                <a:cs typeface="Calibri"/>
              </a:rPr>
              <a:t>l</a:t>
            </a:r>
            <a:r>
              <a:rPr sz="1800" spc="-15" dirty="0">
                <a:solidFill>
                  <a:srgbClr val="00016A"/>
                </a:solidFill>
                <a:latin typeface="Calibri"/>
                <a:cs typeface="Calibri"/>
              </a:rPr>
              <a:t>t</a:t>
            </a:r>
            <a:r>
              <a:rPr sz="1800" spc="-20" dirty="0">
                <a:solidFill>
                  <a:srgbClr val="00016A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00016A"/>
                </a:solidFill>
                <a:latin typeface="Calibri"/>
                <a:cs typeface="Calibri"/>
              </a:rPr>
              <a:t>-</a:t>
            </a:r>
            <a:r>
              <a:rPr sz="1800" spc="-10" dirty="0">
                <a:solidFill>
                  <a:srgbClr val="00016A"/>
                </a:solidFill>
                <a:latin typeface="Calibri"/>
                <a:cs typeface="Calibri"/>
              </a:rPr>
              <a:t>v</a:t>
            </a:r>
            <a:r>
              <a:rPr sz="1800" spc="-15" dirty="0">
                <a:solidFill>
                  <a:srgbClr val="00016A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00016A"/>
                </a:solidFill>
                <a:latin typeface="Calibri"/>
                <a:cs typeface="Calibri"/>
              </a:rPr>
              <a:t>ri</a:t>
            </a:r>
            <a:r>
              <a:rPr sz="1800" spc="-15" dirty="0">
                <a:solidFill>
                  <a:srgbClr val="00016A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00016A"/>
                </a:solidFill>
                <a:latin typeface="Calibri"/>
                <a:cs typeface="Calibri"/>
              </a:rPr>
              <a:t>b</a:t>
            </a:r>
            <a:r>
              <a:rPr sz="1800" spc="-20" dirty="0">
                <a:solidFill>
                  <a:srgbClr val="00016A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00016A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00016A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016A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00016A"/>
                </a:solidFill>
                <a:latin typeface="Calibri"/>
                <a:cs typeface="Calibri"/>
              </a:rPr>
              <a:t>eg</a:t>
            </a:r>
            <a:r>
              <a:rPr sz="1800" spc="-20" dirty="0">
                <a:solidFill>
                  <a:srgbClr val="00016A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00016A"/>
                </a:solidFill>
                <a:latin typeface="Calibri"/>
                <a:cs typeface="Calibri"/>
              </a:rPr>
              <a:t>ess</a:t>
            </a:r>
            <a:r>
              <a:rPr sz="1800" spc="-20" dirty="0">
                <a:solidFill>
                  <a:srgbClr val="00016A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00016A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00016A"/>
                </a:solidFill>
                <a:latin typeface="Calibri"/>
                <a:cs typeface="Calibri"/>
              </a:rPr>
              <a:t>n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118618"/>
            <a:ext cx="5669484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u="none" dirty="0"/>
              <a:t>Recall: </a:t>
            </a:r>
            <a:r>
              <a:rPr u="none" dirty="0"/>
              <a:t>Supervised</a:t>
            </a:r>
            <a:r>
              <a:rPr u="none" spc="-95" dirty="0"/>
              <a:t> </a:t>
            </a:r>
            <a:r>
              <a:rPr u="none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316" y="1163828"/>
            <a:ext cx="8378825" cy="219900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380"/>
              </a:spcBef>
            </a:pPr>
            <a:r>
              <a:rPr sz="2100" spc="-5" dirty="0">
                <a:latin typeface="Calibri"/>
                <a:cs typeface="Calibri"/>
              </a:rPr>
              <a:t>Train by using </a:t>
            </a:r>
            <a:r>
              <a:rPr sz="2100" dirty="0">
                <a:latin typeface="Calibri"/>
                <a:cs typeface="Calibri"/>
              </a:rPr>
              <a:t>labeled </a:t>
            </a:r>
            <a:r>
              <a:rPr sz="2100" spc="-5" dirty="0">
                <a:latin typeface="Calibri"/>
                <a:cs typeface="Calibri"/>
              </a:rPr>
              <a:t>data </a:t>
            </a:r>
            <a:r>
              <a:rPr sz="2100" dirty="0">
                <a:latin typeface="Calibri"/>
                <a:cs typeface="Calibri"/>
              </a:rPr>
              <a:t>and learn and </a:t>
            </a:r>
            <a:r>
              <a:rPr sz="2100" spc="-5" dirty="0">
                <a:latin typeface="Calibri"/>
                <a:cs typeface="Calibri"/>
              </a:rPr>
              <a:t>predict new </a:t>
            </a:r>
            <a:r>
              <a:rPr sz="2100" dirty="0">
                <a:latin typeface="Calibri"/>
                <a:cs typeface="Calibri"/>
              </a:rPr>
              <a:t>labels </a:t>
            </a:r>
            <a:r>
              <a:rPr sz="2100" spc="-5" dirty="0">
                <a:latin typeface="Calibri"/>
                <a:cs typeface="Calibri"/>
              </a:rPr>
              <a:t>for unseen </a:t>
            </a:r>
            <a:r>
              <a:rPr sz="2100" dirty="0">
                <a:latin typeface="Calibri"/>
                <a:cs typeface="Calibri"/>
              </a:rPr>
              <a:t>input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data.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Calibri"/>
              <a:cs typeface="Calibri"/>
            </a:endParaRPr>
          </a:p>
          <a:p>
            <a:pPr marL="926465">
              <a:lnSpc>
                <a:spcPts val="2055"/>
              </a:lnSpc>
            </a:pPr>
            <a:r>
              <a:rPr sz="1800" spc="-5" dirty="0">
                <a:latin typeface="Calibri"/>
                <a:cs typeface="Calibri"/>
              </a:rPr>
              <a:t>Classification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task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predicting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discrete class </a:t>
            </a:r>
            <a:r>
              <a:rPr sz="1800" b="1" i="1" spc="-5" dirty="0">
                <a:latin typeface="Calibri"/>
                <a:cs typeface="Calibri"/>
              </a:rPr>
              <a:t>label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“black,</a:t>
            </a:r>
            <a:endParaRPr sz="1800">
              <a:latin typeface="Calibri"/>
              <a:cs typeface="Calibri"/>
            </a:endParaRPr>
          </a:p>
          <a:p>
            <a:pPr marL="926465">
              <a:lnSpc>
                <a:spcPts val="2055"/>
              </a:lnSpc>
            </a:pPr>
            <a:r>
              <a:rPr sz="1800" spc="-5" dirty="0">
                <a:latin typeface="Calibri"/>
                <a:cs typeface="Calibri"/>
              </a:rPr>
              <a:t>white,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gray”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“tumor</a:t>
            </a:r>
            <a:r>
              <a:rPr sz="1800" spc="-5" dirty="0">
                <a:latin typeface="Calibri"/>
                <a:cs typeface="Calibri"/>
              </a:rPr>
              <a:t> or not</a:t>
            </a:r>
            <a:r>
              <a:rPr sz="1800" dirty="0">
                <a:latin typeface="Calibri"/>
                <a:cs typeface="Calibri"/>
              </a:rPr>
              <a:t> tumor”.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Calibri"/>
              <a:cs typeface="Calibri"/>
            </a:endParaRPr>
          </a:p>
          <a:p>
            <a:pPr marL="926465" marR="342265">
              <a:lnSpc>
                <a:spcPts val="1939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Regression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task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predicting a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continuous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quantity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“weight”,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“probability”,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“cost”.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118618"/>
            <a:ext cx="6126684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u="none" dirty="0"/>
              <a:t>Recall: </a:t>
            </a:r>
            <a:r>
              <a:rPr u="none" dirty="0"/>
              <a:t>Unsupervised</a:t>
            </a:r>
            <a:r>
              <a:rPr u="none" spc="-85" dirty="0"/>
              <a:t> </a:t>
            </a:r>
            <a:r>
              <a:rPr u="none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316" y="1195832"/>
            <a:ext cx="8222615" cy="1490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Calibri"/>
                <a:cs typeface="Calibri"/>
              </a:rPr>
              <a:t>Detect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patterns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relationships</a:t>
            </a:r>
            <a:r>
              <a:rPr sz="2100" spc="3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between data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without </a:t>
            </a:r>
            <a:r>
              <a:rPr sz="2100" spc="-5" dirty="0">
                <a:latin typeface="Calibri"/>
                <a:cs typeface="Calibri"/>
              </a:rPr>
              <a:t>using</a:t>
            </a:r>
            <a:r>
              <a:rPr sz="2100" dirty="0">
                <a:latin typeface="Calibri"/>
                <a:cs typeface="Calibri"/>
              </a:rPr>
              <a:t> labeled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data.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Calibri"/>
              <a:cs typeface="Calibri"/>
            </a:endParaRPr>
          </a:p>
          <a:p>
            <a:pPr marL="926465" marR="12890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Clustering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algorithms: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Discover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split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 </a:t>
            </a:r>
            <a:r>
              <a:rPr sz="1800" dirty="0">
                <a:latin typeface="Calibri"/>
                <a:cs typeface="Calibri"/>
              </a:rPr>
              <a:t>set into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 groups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 points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groups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similar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compared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 points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groups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927" y="1760179"/>
            <a:ext cx="7092315" cy="2118360"/>
          </a:xfrm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sz="6600" u="none" dirty="0">
                <a:solidFill>
                  <a:srgbClr val="4F81BC"/>
                </a:solidFill>
              </a:rPr>
              <a:t>Supervised</a:t>
            </a:r>
            <a:r>
              <a:rPr sz="6600" u="none" spc="-55" dirty="0">
                <a:solidFill>
                  <a:srgbClr val="4F81BC"/>
                </a:solidFill>
              </a:rPr>
              <a:t> </a:t>
            </a:r>
            <a:r>
              <a:rPr sz="6600" u="none" spc="-5" dirty="0">
                <a:solidFill>
                  <a:srgbClr val="4F81BC"/>
                </a:solidFill>
              </a:rPr>
              <a:t>Learning</a:t>
            </a:r>
            <a:endParaRPr sz="6600"/>
          </a:p>
          <a:p>
            <a:pPr marL="60325" marR="5458460">
              <a:lnSpc>
                <a:spcPct val="100000"/>
              </a:lnSpc>
              <a:spcBef>
                <a:spcPts val="750"/>
              </a:spcBef>
            </a:pPr>
            <a:r>
              <a:rPr sz="2400" u="none" spc="-5" dirty="0">
                <a:solidFill>
                  <a:srgbClr val="000000"/>
                </a:solidFill>
                <a:latin typeface="Calibri"/>
                <a:cs typeface="Calibri"/>
              </a:rPr>
              <a:t>True</a:t>
            </a:r>
            <a:r>
              <a:rPr sz="2400" u="none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u="none" spc="-5" dirty="0">
                <a:solidFill>
                  <a:srgbClr val="000000"/>
                </a:solidFill>
                <a:latin typeface="Calibri"/>
                <a:cs typeface="Calibri"/>
              </a:rPr>
              <a:t>pattern </a:t>
            </a:r>
            <a:r>
              <a:rPr sz="2400" u="none" spc="-5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u="none" spc="-5" dirty="0">
                <a:solidFill>
                  <a:srgbClr val="000000"/>
                </a:solidFill>
                <a:latin typeface="Calibri"/>
                <a:cs typeface="Calibri"/>
              </a:rPr>
              <a:t>Noise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118618"/>
            <a:ext cx="409384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/>
              <a:t>Supervised</a:t>
            </a:r>
            <a:r>
              <a:rPr u="none" spc="-95" dirty="0"/>
              <a:t> </a:t>
            </a:r>
            <a:r>
              <a:rPr u="none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791" y="1755775"/>
            <a:ext cx="802195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main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supervised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study, build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i="1" dirty="0">
                <a:latin typeface="Calibri"/>
                <a:cs typeface="Calibri"/>
              </a:rPr>
              <a:t>learn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from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make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predictions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What do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want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learn?</a:t>
            </a:r>
          </a:p>
          <a:p>
            <a:pPr marL="134620" indent="-121920">
              <a:lnSpc>
                <a:spcPct val="100000"/>
              </a:lnSpc>
              <a:spcBef>
                <a:spcPts val="5"/>
              </a:spcBef>
              <a:buChar char="-"/>
              <a:tabLst>
                <a:tab pos="134620" algn="l"/>
              </a:tabLst>
            </a:pPr>
            <a:r>
              <a:rPr sz="1800" dirty="0">
                <a:latin typeface="Calibri"/>
                <a:cs typeface="Calibri"/>
              </a:rPr>
              <a:t>We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learn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true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pattern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hidden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make </a:t>
            </a:r>
            <a:r>
              <a:rPr sz="1800" spc="-5" dirty="0">
                <a:latin typeface="Calibri"/>
                <a:cs typeface="Calibri"/>
              </a:rPr>
              <a:t>predictions.</a:t>
            </a:r>
            <a:endParaRPr sz="1800" dirty="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spc="-5" dirty="0">
                <a:latin typeface="Calibri"/>
                <a:cs typeface="Calibri"/>
              </a:rPr>
              <a:t>However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true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pattern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is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unknown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n </a:t>
            </a:r>
            <a:r>
              <a:rPr sz="1800" spc="-5" dirty="0">
                <a:latin typeface="Calibri"/>
                <a:cs typeface="Calibri"/>
              </a:rPr>
              <a:t>observations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(our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</a:t>
            </a:r>
            <a:r>
              <a:rPr sz="1800" dirty="0">
                <a:latin typeface="Calibri"/>
                <a:cs typeface="Calibri"/>
              </a:rPr>
              <a:t> –</a:t>
            </a: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called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training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dataset).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118618"/>
            <a:ext cx="409384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/>
              <a:t>Supervised</a:t>
            </a:r>
            <a:r>
              <a:rPr u="none" spc="-95" dirty="0"/>
              <a:t> </a:t>
            </a:r>
            <a:r>
              <a:rPr u="none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791" y="1479930"/>
            <a:ext cx="442087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Calibri"/>
                <a:cs typeface="Calibri"/>
              </a:rPr>
              <a:t>As an </a:t>
            </a:r>
            <a:r>
              <a:rPr sz="2100" spc="-5" dirty="0">
                <a:latin typeface="Calibri"/>
                <a:cs typeface="Calibri"/>
              </a:rPr>
              <a:t>example, imagine </a:t>
            </a:r>
            <a:r>
              <a:rPr sz="2100" dirty="0">
                <a:latin typeface="Calibri"/>
                <a:cs typeface="Calibri"/>
              </a:rPr>
              <a:t>to </a:t>
            </a:r>
            <a:r>
              <a:rPr sz="2100" spc="-5" dirty="0">
                <a:latin typeface="Calibri"/>
                <a:cs typeface="Calibri"/>
              </a:rPr>
              <a:t>have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5" dirty="0">
                <a:latin typeface="Calibri"/>
                <a:cs typeface="Calibri"/>
              </a:rPr>
              <a:t>data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on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right.</a:t>
            </a:r>
            <a:endParaRPr sz="2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-We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can</a:t>
            </a:r>
            <a:r>
              <a:rPr sz="2100" spc="-5" dirty="0">
                <a:latin typeface="Calibri"/>
                <a:cs typeface="Calibri"/>
              </a:rPr>
              <a:t> use this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data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to</a:t>
            </a:r>
            <a:r>
              <a:rPr sz="2100" spc="-5" dirty="0">
                <a:latin typeface="Calibri"/>
                <a:cs typeface="Calibri"/>
              </a:rPr>
              <a:t> learn</a:t>
            </a:r>
            <a:r>
              <a:rPr sz="2100" dirty="0">
                <a:latin typeface="Calibri"/>
                <a:cs typeface="Calibri"/>
              </a:rPr>
              <a:t> the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i="1" dirty="0">
                <a:latin typeface="Calibri"/>
                <a:cs typeface="Calibri"/>
              </a:rPr>
              <a:t>true</a:t>
            </a:r>
            <a:endParaRPr sz="2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100" i="1" spc="-5" dirty="0">
                <a:latin typeface="Calibri"/>
                <a:cs typeface="Calibri"/>
              </a:rPr>
              <a:t>pattern</a:t>
            </a:r>
            <a:r>
              <a:rPr sz="2100" spc="-5" dirty="0">
                <a:latin typeface="Calibri"/>
                <a:cs typeface="Calibri"/>
              </a:rPr>
              <a:t>:</a:t>
            </a:r>
            <a:endParaRPr sz="2100" dirty="0">
              <a:latin typeface="Calibri"/>
              <a:cs typeface="Calibri"/>
            </a:endParaRPr>
          </a:p>
          <a:p>
            <a:pPr marL="195580" indent="-182880">
              <a:lnSpc>
                <a:spcPts val="2515"/>
              </a:lnSpc>
              <a:spcBef>
                <a:spcPts val="15"/>
              </a:spcBef>
              <a:buFont typeface="Wingdings"/>
              <a:buChar char=""/>
              <a:tabLst>
                <a:tab pos="195580" algn="l"/>
              </a:tabLst>
            </a:pPr>
            <a:r>
              <a:rPr sz="2100" spc="-5" dirty="0">
                <a:latin typeface="Calibri"/>
                <a:cs typeface="Calibri"/>
              </a:rPr>
              <a:t>f(x)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=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x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lang="en-US" sz="2100" spc="-45" dirty="0">
                <a:latin typeface="Times New Roman"/>
                <a:cs typeface="Times New Roman"/>
                <a:sym typeface="Wingdings" panose="05000000000000000000" pitchFamily="2" charset="2"/>
              </a:rPr>
              <a:t> </a:t>
            </a:r>
            <a:r>
              <a:rPr sz="2100" spc="-5" dirty="0">
                <a:latin typeface="Calibri"/>
                <a:cs typeface="Calibri"/>
              </a:rPr>
              <a:t>True pattern</a:t>
            </a:r>
            <a:endParaRPr sz="2100" dirty="0">
              <a:latin typeface="Calibri"/>
              <a:cs typeface="Calibri"/>
            </a:endParaRPr>
          </a:p>
          <a:p>
            <a:pPr marL="12700" marR="324485">
              <a:lnSpc>
                <a:spcPts val="2520"/>
              </a:lnSpc>
              <a:spcBef>
                <a:spcPts val="75"/>
              </a:spcBef>
            </a:pPr>
            <a:r>
              <a:rPr sz="2100" dirty="0">
                <a:latin typeface="Calibri"/>
                <a:cs typeface="Calibri"/>
              </a:rPr>
              <a:t>But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we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can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see </a:t>
            </a:r>
            <a:r>
              <a:rPr sz="2100" dirty="0">
                <a:latin typeface="Calibri"/>
                <a:cs typeface="Calibri"/>
              </a:rPr>
              <a:t>that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data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contains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also </a:t>
            </a:r>
            <a:r>
              <a:rPr sz="2100" spc="-5" dirty="0">
                <a:latin typeface="Calibri"/>
                <a:cs typeface="Calibri"/>
              </a:rPr>
              <a:t>some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i="1" spc="-5" dirty="0">
                <a:latin typeface="Calibri"/>
                <a:cs typeface="Calibri"/>
              </a:rPr>
              <a:t>noise</a:t>
            </a:r>
            <a:r>
              <a:rPr sz="2100" i="1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(ε).</a:t>
            </a:r>
            <a:endParaRPr sz="2100" dirty="0">
              <a:latin typeface="Calibri"/>
              <a:cs typeface="Calibri"/>
            </a:endParaRPr>
          </a:p>
          <a:p>
            <a:pPr marL="195580" indent="-182880">
              <a:lnSpc>
                <a:spcPts val="2440"/>
              </a:lnSpc>
              <a:buFont typeface="Wingdings"/>
              <a:buChar char=""/>
              <a:tabLst>
                <a:tab pos="195580" algn="l"/>
              </a:tabLst>
            </a:pPr>
            <a:r>
              <a:rPr sz="2100" dirty="0">
                <a:latin typeface="Calibri"/>
                <a:cs typeface="Calibri"/>
              </a:rPr>
              <a:t>y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=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f(x)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+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ε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4739" y="1463605"/>
            <a:ext cx="3372614" cy="28197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118618"/>
            <a:ext cx="409384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/>
              <a:t>Supervised</a:t>
            </a:r>
            <a:r>
              <a:rPr u="none" spc="-95" dirty="0"/>
              <a:t> </a:t>
            </a:r>
            <a:r>
              <a:rPr u="none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9391" y="1481454"/>
            <a:ext cx="455676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7874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example,</a:t>
            </a:r>
            <a:r>
              <a:rPr sz="1800" spc="-5" dirty="0">
                <a:latin typeface="Calibri"/>
                <a:cs typeface="Calibri"/>
              </a:rPr>
              <a:t> imagine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have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right.</a:t>
            </a:r>
            <a:endParaRPr sz="1800" dirty="0">
              <a:latin typeface="Calibri"/>
              <a:cs typeface="Calibri"/>
            </a:endParaRPr>
          </a:p>
          <a:p>
            <a:pPr marL="203200" indent="-165735">
              <a:lnSpc>
                <a:spcPct val="100000"/>
              </a:lnSpc>
              <a:buChar char="•"/>
              <a:tabLst>
                <a:tab pos="203835" algn="l"/>
              </a:tabLst>
            </a:pPr>
            <a:r>
              <a:rPr sz="1800" dirty="0">
                <a:latin typeface="Calibri"/>
                <a:cs typeface="Calibri"/>
              </a:rPr>
              <a:t>We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true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pattern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194945" indent="-157480">
              <a:lnSpc>
                <a:spcPts val="2150"/>
              </a:lnSpc>
              <a:spcBef>
                <a:spcPts val="25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spc="-5" dirty="0">
                <a:latin typeface="Calibri"/>
                <a:cs typeface="Calibri"/>
              </a:rPr>
              <a:t>f(x)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25462" dirty="0">
                <a:latin typeface="Calibri"/>
                <a:cs typeface="Calibri"/>
              </a:rPr>
              <a:t>3</a:t>
            </a:r>
            <a:r>
              <a:rPr sz="1800" spc="187" baseline="25462" dirty="0">
                <a:latin typeface="Calibri"/>
                <a:cs typeface="Calibri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lang="en-US" sz="1800" spc="-50" dirty="0">
                <a:latin typeface="Times New Roman"/>
                <a:cs typeface="Times New Roman"/>
                <a:sym typeface="Wingdings" panose="05000000000000000000" pitchFamily="2" charset="2"/>
              </a:rPr>
              <a:t> </a:t>
            </a:r>
            <a:r>
              <a:rPr sz="1800" spc="-5" dirty="0">
                <a:latin typeface="Calibri"/>
                <a:cs typeface="Calibri"/>
              </a:rPr>
              <a:t>true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pattern</a:t>
            </a:r>
            <a:endParaRPr sz="1800" dirty="0">
              <a:latin typeface="Calibri"/>
              <a:cs typeface="Calibri"/>
            </a:endParaRPr>
          </a:p>
          <a:p>
            <a:pPr marL="142875">
              <a:lnSpc>
                <a:spcPts val="2150"/>
              </a:lnSpc>
            </a:pPr>
            <a:r>
              <a:rPr sz="1800" spc="-5" dirty="0">
                <a:latin typeface="Calibri"/>
                <a:cs typeface="Calibri"/>
              </a:rPr>
              <a:t>We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see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data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contains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also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some</a:t>
            </a:r>
            <a:endParaRPr sz="1800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1800" i="1" spc="-5" dirty="0">
                <a:latin typeface="Calibri"/>
                <a:cs typeface="Calibri"/>
              </a:rPr>
              <a:t>noise </a:t>
            </a:r>
            <a:r>
              <a:rPr sz="1800" spc="-10" dirty="0">
                <a:latin typeface="Calibri"/>
                <a:cs typeface="Calibri"/>
              </a:rPr>
              <a:t>(ε).</a:t>
            </a:r>
            <a:endParaRPr sz="1800" dirty="0">
              <a:latin typeface="Calibri"/>
              <a:cs typeface="Calibri"/>
            </a:endParaRPr>
          </a:p>
          <a:p>
            <a:pPr marL="194945" indent="-1574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f(x)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ε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3246" y="1726362"/>
            <a:ext cx="3221049" cy="26914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2252</Words>
  <Application>Microsoft Office PowerPoint</Application>
  <PresentationFormat>On-screen Show (16:9)</PresentationFormat>
  <Paragraphs>667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Cambria Math</vt:lpstr>
      <vt:lpstr>Corbel</vt:lpstr>
      <vt:lpstr>Courier New</vt:lpstr>
      <vt:lpstr>Times New Roman</vt:lpstr>
      <vt:lpstr>Wingdings</vt:lpstr>
      <vt:lpstr>Office Theme</vt:lpstr>
      <vt:lpstr>PowerPoint Presentation</vt:lpstr>
      <vt:lpstr>In this lesson … Part 1</vt:lpstr>
      <vt:lpstr>Recall: Machine Learning</vt:lpstr>
      <vt:lpstr>Recall: Supervised Learning</vt:lpstr>
      <vt:lpstr>Recall: Unsupervised Learning</vt:lpstr>
      <vt:lpstr>Supervised Learning True pattern  Noise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Recall: vectors and matrices</vt:lpstr>
      <vt:lpstr>Vectors</vt:lpstr>
      <vt:lpstr>Matrices</vt:lpstr>
      <vt:lpstr>Linear Regression</vt:lpstr>
      <vt:lpstr>Linear Regression</vt:lpstr>
      <vt:lpstr>Linear Regression</vt:lpstr>
      <vt:lpstr>Error</vt:lpstr>
      <vt:lpstr>Error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  Linear Regression </vt:lpstr>
      <vt:lpstr>Accuracy of the model</vt:lpstr>
      <vt:lpstr>R-Squared</vt:lpstr>
      <vt:lpstr>MSE</vt:lpstr>
      <vt:lpstr>Regression for Robotics</vt:lpstr>
      <vt:lpstr>In this lesson …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this lesson … Part 1</dc:title>
  <cp:lastModifiedBy>Maha Saadeh</cp:lastModifiedBy>
  <cp:revision>6</cp:revision>
  <dcterms:created xsi:type="dcterms:W3CDTF">2021-02-21T08:05:27Z</dcterms:created>
  <dcterms:modified xsi:type="dcterms:W3CDTF">2023-01-29T15:00:46Z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2021-01-31T00:00:00Z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2021-02-21T00:00:00Z</vt:filetime>
  </property>
</Properties>
</file>