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1"/>
  </p:sldMasterIdLst>
  <p:sldIdLst>
    <p:sldId id="257" r:id="rId2"/>
    <p:sldId id="258" r:id="rId3"/>
    <p:sldId id="259" r:id="rId4"/>
    <p:sldId id="268" r:id="rId5"/>
    <p:sldId id="269" r:id="rId6"/>
    <p:sldId id="270" r:id="rId7"/>
    <p:sldId id="272" r:id="rId8"/>
    <p:sldId id="260" r:id="rId9"/>
    <p:sldId id="261" r:id="rId10"/>
    <p:sldId id="271" r:id="rId11"/>
    <p:sldId id="262" r:id="rId12"/>
    <p:sldId id="263" r:id="rId13"/>
    <p:sldId id="273" r:id="rId14"/>
    <p:sldId id="264"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FB387DD2-2601-4D1E-BE2E-B3E868D0E8FA}">
          <p14:sldIdLst>
            <p14:sldId id="257"/>
            <p14:sldId id="258"/>
            <p14:sldId id="259"/>
            <p14:sldId id="268"/>
            <p14:sldId id="269"/>
            <p14:sldId id="270"/>
            <p14:sldId id="272"/>
            <p14:sldId id="260"/>
            <p14:sldId id="261"/>
            <p14:sldId id="271"/>
            <p14:sldId id="262"/>
            <p14:sldId id="263"/>
            <p14:sldId id="273"/>
            <p14:sldId id="264"/>
            <p14:sldId id="266"/>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73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47" d="100"/>
          <a:sy n="47" d="100"/>
        </p:scale>
        <p:origin x="-2130" y="-10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6C024D7-7ADC-422E-ACA5-6B6B4DDEE759}" type="datetimeFigureOut">
              <a:rPr lang="en-US" smtClean="0"/>
              <a:t>4/17/2020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D7E544-AE71-49D3-896B-F055F9A33D19}" type="slidenum">
              <a:rPr lang="en-US" smtClean="0"/>
              <a:t>‹#›</a:t>
            </a:fld>
            <a:endParaRPr lang="en-US"/>
          </a:p>
        </p:txBody>
      </p:sp>
    </p:spTree>
    <p:extLst>
      <p:ext uri="{BB962C8B-B14F-4D97-AF65-F5344CB8AC3E}">
        <p14:creationId xmlns:p14="http://schemas.microsoft.com/office/powerpoint/2010/main" val="4279145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6C024D7-7ADC-422E-ACA5-6B6B4DDEE759}" type="datetimeFigureOut">
              <a:rPr lang="en-US" smtClean="0"/>
              <a:t>4/17/2020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D7E544-AE71-49D3-896B-F055F9A33D19}" type="slidenum">
              <a:rPr lang="en-US" smtClean="0"/>
              <a:t>‹#›</a:t>
            </a:fld>
            <a:endParaRPr lang="en-US"/>
          </a:p>
        </p:txBody>
      </p:sp>
    </p:spTree>
    <p:extLst>
      <p:ext uri="{BB962C8B-B14F-4D97-AF65-F5344CB8AC3E}">
        <p14:creationId xmlns:p14="http://schemas.microsoft.com/office/powerpoint/2010/main" val="1771277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86C024D7-7ADC-422E-ACA5-6B6B4DDEE759}" type="datetimeFigureOut">
              <a:rPr lang="en-US" smtClean="0"/>
              <a:t>4/17/2020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D7E544-AE71-49D3-896B-F055F9A33D19}" type="slidenum">
              <a:rPr lang="en-US" smtClean="0"/>
              <a:t>‹#›</a:t>
            </a:fld>
            <a:endParaRPr lang="en-US"/>
          </a:p>
        </p:txBody>
      </p:sp>
    </p:spTree>
    <p:extLst>
      <p:ext uri="{BB962C8B-B14F-4D97-AF65-F5344CB8AC3E}">
        <p14:creationId xmlns:p14="http://schemas.microsoft.com/office/powerpoint/2010/main" val="3257906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86C024D7-7ADC-422E-ACA5-6B6B4DDEE759}" type="datetimeFigureOut">
              <a:rPr lang="en-US" smtClean="0"/>
              <a:t>4/17/2020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D7E544-AE71-49D3-896B-F055F9A33D19}"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00367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6C024D7-7ADC-422E-ACA5-6B6B4DDEE759}" type="datetimeFigureOut">
              <a:rPr lang="en-US" smtClean="0"/>
              <a:t>4/17/2020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D7E544-AE71-49D3-896B-F055F9A33D19}" type="slidenum">
              <a:rPr lang="en-US" smtClean="0"/>
              <a:t>‹#›</a:t>
            </a:fld>
            <a:endParaRPr lang="en-US"/>
          </a:p>
        </p:txBody>
      </p:sp>
    </p:spTree>
    <p:extLst>
      <p:ext uri="{BB962C8B-B14F-4D97-AF65-F5344CB8AC3E}">
        <p14:creationId xmlns:p14="http://schemas.microsoft.com/office/powerpoint/2010/main" val="27384812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6C024D7-7ADC-422E-ACA5-6B6B4DDEE759}" type="datetimeFigureOut">
              <a:rPr lang="en-US" smtClean="0"/>
              <a:t>4/17/2020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D7E544-AE71-49D3-896B-F055F9A33D19}" type="slidenum">
              <a:rPr lang="en-US" smtClean="0"/>
              <a:t>‹#›</a:t>
            </a:fld>
            <a:endParaRPr lang="en-US"/>
          </a:p>
        </p:txBody>
      </p:sp>
    </p:spTree>
    <p:extLst>
      <p:ext uri="{BB962C8B-B14F-4D97-AF65-F5344CB8AC3E}">
        <p14:creationId xmlns:p14="http://schemas.microsoft.com/office/powerpoint/2010/main" val="13588508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6C024D7-7ADC-422E-ACA5-6B6B4DDEE759}" type="datetimeFigureOut">
              <a:rPr lang="en-US" smtClean="0"/>
              <a:t>4/17/2020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D7E544-AE71-49D3-896B-F055F9A33D19}" type="slidenum">
              <a:rPr lang="en-US" smtClean="0"/>
              <a:t>‹#›</a:t>
            </a:fld>
            <a:endParaRPr lang="en-US"/>
          </a:p>
        </p:txBody>
      </p:sp>
    </p:spTree>
    <p:extLst>
      <p:ext uri="{BB962C8B-B14F-4D97-AF65-F5344CB8AC3E}">
        <p14:creationId xmlns:p14="http://schemas.microsoft.com/office/powerpoint/2010/main" val="11678392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C024D7-7ADC-422E-ACA5-6B6B4DDEE759}" type="datetimeFigureOut">
              <a:rPr lang="en-US" smtClean="0"/>
              <a:t>4/17/2020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D7E544-AE71-49D3-896B-F055F9A33D19}" type="slidenum">
              <a:rPr lang="en-US" smtClean="0"/>
              <a:t>‹#›</a:t>
            </a:fld>
            <a:endParaRPr lang="en-US"/>
          </a:p>
        </p:txBody>
      </p:sp>
    </p:spTree>
    <p:extLst>
      <p:ext uri="{BB962C8B-B14F-4D97-AF65-F5344CB8AC3E}">
        <p14:creationId xmlns:p14="http://schemas.microsoft.com/office/powerpoint/2010/main" val="25591302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C024D7-7ADC-422E-ACA5-6B6B4DDEE759}" type="datetimeFigureOut">
              <a:rPr lang="en-US" smtClean="0"/>
              <a:t>4/17/2020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D7E544-AE71-49D3-896B-F055F9A33D19}" type="slidenum">
              <a:rPr lang="en-US" smtClean="0"/>
              <a:t>‹#›</a:t>
            </a:fld>
            <a:endParaRPr lang="en-US"/>
          </a:p>
        </p:txBody>
      </p:sp>
    </p:spTree>
    <p:extLst>
      <p:ext uri="{BB962C8B-B14F-4D97-AF65-F5344CB8AC3E}">
        <p14:creationId xmlns:p14="http://schemas.microsoft.com/office/powerpoint/2010/main" val="3082676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C024D7-7ADC-422E-ACA5-6B6B4DDEE759}" type="datetimeFigureOut">
              <a:rPr lang="en-US" smtClean="0"/>
              <a:t>4/17/2020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D7E544-AE71-49D3-896B-F055F9A33D19}" type="slidenum">
              <a:rPr lang="en-US" smtClean="0"/>
              <a:t>‹#›</a:t>
            </a:fld>
            <a:endParaRPr lang="en-US"/>
          </a:p>
        </p:txBody>
      </p:sp>
    </p:spTree>
    <p:extLst>
      <p:ext uri="{BB962C8B-B14F-4D97-AF65-F5344CB8AC3E}">
        <p14:creationId xmlns:p14="http://schemas.microsoft.com/office/powerpoint/2010/main" val="1216885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6C024D7-7ADC-422E-ACA5-6B6B4DDEE759}" type="datetimeFigureOut">
              <a:rPr lang="en-US" smtClean="0"/>
              <a:t>4/17/2020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D7E544-AE71-49D3-896B-F055F9A33D19}" type="slidenum">
              <a:rPr lang="en-US" smtClean="0"/>
              <a:t>‹#›</a:t>
            </a:fld>
            <a:endParaRPr lang="en-US"/>
          </a:p>
        </p:txBody>
      </p:sp>
    </p:spTree>
    <p:extLst>
      <p:ext uri="{BB962C8B-B14F-4D97-AF65-F5344CB8AC3E}">
        <p14:creationId xmlns:p14="http://schemas.microsoft.com/office/powerpoint/2010/main" val="1209009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6C024D7-7ADC-422E-ACA5-6B6B4DDEE759}" type="datetimeFigureOut">
              <a:rPr lang="en-US" smtClean="0"/>
              <a:t>4/17/2020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D7E544-AE71-49D3-896B-F055F9A33D19}" type="slidenum">
              <a:rPr lang="en-US" smtClean="0"/>
              <a:t>‹#›</a:t>
            </a:fld>
            <a:endParaRPr lang="en-US"/>
          </a:p>
        </p:txBody>
      </p:sp>
    </p:spTree>
    <p:extLst>
      <p:ext uri="{BB962C8B-B14F-4D97-AF65-F5344CB8AC3E}">
        <p14:creationId xmlns:p14="http://schemas.microsoft.com/office/powerpoint/2010/main" val="2444326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6C024D7-7ADC-422E-ACA5-6B6B4DDEE759}" type="datetimeFigureOut">
              <a:rPr lang="en-US" smtClean="0"/>
              <a:t>4/17/2020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D7E544-AE71-49D3-896B-F055F9A33D19}" type="slidenum">
              <a:rPr lang="en-US" smtClean="0"/>
              <a:t>‹#›</a:t>
            </a:fld>
            <a:endParaRPr lang="en-US"/>
          </a:p>
        </p:txBody>
      </p:sp>
    </p:spTree>
    <p:extLst>
      <p:ext uri="{BB962C8B-B14F-4D97-AF65-F5344CB8AC3E}">
        <p14:creationId xmlns:p14="http://schemas.microsoft.com/office/powerpoint/2010/main" val="502152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86C024D7-7ADC-422E-ACA5-6B6B4DDEE759}" type="datetimeFigureOut">
              <a:rPr lang="en-US" smtClean="0"/>
              <a:t>4/17/2020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AD7E544-AE71-49D3-896B-F055F9A33D19}" type="slidenum">
              <a:rPr lang="en-US" smtClean="0"/>
              <a:t>‹#›</a:t>
            </a:fld>
            <a:endParaRPr lang="en-US"/>
          </a:p>
        </p:txBody>
      </p:sp>
    </p:spTree>
    <p:extLst>
      <p:ext uri="{BB962C8B-B14F-4D97-AF65-F5344CB8AC3E}">
        <p14:creationId xmlns:p14="http://schemas.microsoft.com/office/powerpoint/2010/main" val="1202020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6C024D7-7ADC-422E-ACA5-6B6B4DDEE759}" type="datetimeFigureOut">
              <a:rPr lang="en-US" smtClean="0"/>
              <a:t>4/17/2020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AD7E544-AE71-49D3-896B-F055F9A33D19}" type="slidenum">
              <a:rPr lang="en-US" smtClean="0"/>
              <a:t>‹#›</a:t>
            </a:fld>
            <a:endParaRPr lang="en-US"/>
          </a:p>
        </p:txBody>
      </p:sp>
    </p:spTree>
    <p:extLst>
      <p:ext uri="{BB962C8B-B14F-4D97-AF65-F5344CB8AC3E}">
        <p14:creationId xmlns:p14="http://schemas.microsoft.com/office/powerpoint/2010/main" val="716738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86C024D7-7ADC-422E-ACA5-6B6B4DDEE759}" type="datetimeFigureOut">
              <a:rPr lang="en-US" smtClean="0"/>
              <a:t>4/17/2020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AD7E544-AE71-49D3-896B-F055F9A33D19}" type="slidenum">
              <a:rPr lang="en-US" smtClean="0"/>
              <a:t>‹#›</a:t>
            </a:fld>
            <a:endParaRPr lang="en-US"/>
          </a:p>
        </p:txBody>
      </p:sp>
    </p:spTree>
    <p:extLst>
      <p:ext uri="{BB962C8B-B14F-4D97-AF65-F5344CB8AC3E}">
        <p14:creationId xmlns:p14="http://schemas.microsoft.com/office/powerpoint/2010/main" val="1167272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6C024D7-7ADC-422E-ACA5-6B6B4DDEE759}" type="datetimeFigureOut">
              <a:rPr lang="en-US" smtClean="0"/>
              <a:t>4/17/2020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D7E544-AE71-49D3-896B-F055F9A33D19}" type="slidenum">
              <a:rPr lang="en-US" smtClean="0"/>
              <a:t>‹#›</a:t>
            </a:fld>
            <a:endParaRPr lang="en-US"/>
          </a:p>
        </p:txBody>
      </p:sp>
    </p:spTree>
    <p:extLst>
      <p:ext uri="{BB962C8B-B14F-4D97-AF65-F5344CB8AC3E}">
        <p14:creationId xmlns:p14="http://schemas.microsoft.com/office/powerpoint/2010/main" val="3115643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6C024D7-7ADC-422E-ACA5-6B6B4DDEE759}" type="datetimeFigureOut">
              <a:rPr lang="en-US" smtClean="0"/>
              <a:t>4/17/2020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AD7E544-AE71-49D3-896B-F055F9A33D19}" type="slidenum">
              <a:rPr lang="en-US" smtClean="0"/>
              <a:t>‹#›</a:t>
            </a:fld>
            <a:endParaRPr lang="en-US"/>
          </a:p>
        </p:txBody>
      </p:sp>
    </p:spTree>
    <p:extLst>
      <p:ext uri="{BB962C8B-B14F-4D97-AF65-F5344CB8AC3E}">
        <p14:creationId xmlns:p14="http://schemas.microsoft.com/office/powerpoint/2010/main" val="1223188069"/>
      </p:ext>
    </p:extLst>
  </p:cSld>
  <p:clrMap bg1="dk1" tx1="lt1" bg2="dk2" tx2="lt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7.jpe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jpeg"/><Relationship Id="rId7" Type="http://schemas.openxmlformats.org/officeDocument/2006/relationships/image" Target="../media/image17.jpe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79706" y="2101321"/>
            <a:ext cx="7524962" cy="2267479"/>
          </a:xfrm>
          <a:prstGeom prst="rect">
            <a:avLst/>
          </a:prstGeom>
          <a:gradFill flip="none" rotWithShape="1">
            <a:gsLst>
              <a:gs pos="0">
                <a:schemeClr val="accent5">
                  <a:lumMod val="50000"/>
                  <a:shade val="30000"/>
                  <a:satMod val="115000"/>
                </a:schemeClr>
              </a:gs>
              <a:gs pos="50000">
                <a:schemeClr val="accent5">
                  <a:lumMod val="50000"/>
                  <a:shade val="67500"/>
                  <a:satMod val="115000"/>
                </a:schemeClr>
              </a:gs>
              <a:gs pos="100000">
                <a:schemeClr val="accent5">
                  <a:lumMod val="50000"/>
                  <a:shade val="100000"/>
                  <a:satMod val="115000"/>
                </a:schemeClr>
              </a:gs>
            </a:gsLst>
            <a:lin ang="189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xmlns="" id="{743FE093-0B35-4AC9-B9B9-6C72030F220B}"/>
              </a:ext>
            </a:extLst>
          </p:cNvPr>
          <p:cNvSpPr>
            <a:spLocks noGrp="1"/>
          </p:cNvSpPr>
          <p:nvPr>
            <p:ph type="ctrTitle"/>
          </p:nvPr>
        </p:nvSpPr>
        <p:spPr>
          <a:xfrm>
            <a:off x="342900" y="2279120"/>
            <a:ext cx="7500192" cy="2394479"/>
          </a:xfrm>
        </p:spPr>
        <p:txBody>
          <a:bodyPr/>
          <a:lstStyle/>
          <a:p>
            <a:r>
              <a:rPr lang="en-US" sz="6600" b="1" dirty="0" smtClean="0">
                <a:solidFill>
                  <a:srgbClr val="C00000"/>
                </a:solidFill>
                <a:latin typeface="Times New Roman" panose="02020603050405020304" pitchFamily="18" charset="0"/>
                <a:cs typeface="Times New Roman" panose="02020603050405020304" pitchFamily="18" charset="0"/>
              </a:rPr>
              <a:t>SMART MIRROR </a:t>
            </a:r>
            <a:br>
              <a:rPr lang="en-US" sz="6600" b="1" dirty="0" smtClean="0">
                <a:solidFill>
                  <a:srgbClr val="C00000"/>
                </a:solidFill>
                <a:latin typeface="Times New Roman" panose="02020603050405020304" pitchFamily="18" charset="0"/>
                <a:cs typeface="Times New Roman" panose="02020603050405020304" pitchFamily="18" charset="0"/>
              </a:rPr>
            </a:br>
            <a:r>
              <a:rPr lang="en-US" sz="4800" i="1" dirty="0" smtClean="0">
                <a:solidFill>
                  <a:srgbClr val="C00000"/>
                </a:solidFill>
                <a:latin typeface="Times New Roman" panose="02020603050405020304" pitchFamily="18" charset="0"/>
                <a:cs typeface="Times New Roman" panose="02020603050405020304" pitchFamily="18" charset="0"/>
              </a:rPr>
              <a:t>for Face &amp; Voice Recognition </a:t>
            </a:r>
            <a:r>
              <a:rPr lang="en-US" sz="5400" b="1" dirty="0" smtClean="0">
                <a:solidFill>
                  <a:srgbClr val="C00000"/>
                </a:solidFill>
                <a:latin typeface="Times New Roman" panose="02020603050405020304" pitchFamily="18" charset="0"/>
                <a:cs typeface="Times New Roman" panose="02020603050405020304" pitchFamily="18" charset="0"/>
              </a:rPr>
              <a:t> </a:t>
            </a:r>
            <a:br>
              <a:rPr lang="en-US" sz="5400" b="1" dirty="0" smtClean="0">
                <a:solidFill>
                  <a:srgbClr val="C00000"/>
                </a:solidFill>
                <a:latin typeface="Times New Roman" panose="02020603050405020304" pitchFamily="18" charset="0"/>
                <a:cs typeface="Times New Roman" panose="02020603050405020304" pitchFamily="18" charset="0"/>
              </a:rPr>
            </a:br>
            <a:endParaRPr lang="en-US" sz="4800" dirty="0">
              <a:solidFill>
                <a:srgbClr val="C00000"/>
              </a:solidFill>
            </a:endParaRPr>
          </a:p>
        </p:txBody>
      </p:sp>
      <p:graphicFrame>
        <p:nvGraphicFramePr>
          <p:cNvPr id="4" name="rectole0000000000"/>
          <p:cNvGraphicFramePr>
            <a:graphicFrameLocks/>
          </p:cNvGraphicFramePr>
          <p:nvPr>
            <p:extLst>
              <p:ext uri="{D42A27DB-BD31-4B8C-83A1-F6EECF244321}">
                <p14:modId xmlns:p14="http://schemas.microsoft.com/office/powerpoint/2010/main" val="676379842"/>
              </p:ext>
            </p:extLst>
          </p:nvPr>
        </p:nvGraphicFramePr>
        <p:xfrm>
          <a:off x="342900" y="76200"/>
          <a:ext cx="9791700" cy="990600"/>
        </p:xfrm>
        <a:graphic>
          <a:graphicData uri="http://schemas.openxmlformats.org/presentationml/2006/ole">
            <mc:AlternateContent xmlns:mc="http://schemas.openxmlformats.org/markup-compatibility/2006">
              <mc:Choice xmlns:v="urn:schemas-microsoft-com:vml" Requires="v">
                <p:oleObj spid="_x0000_s1042" name="Picture" r:id="rId3" imgW="0" imgH="0" progId="StaticMetafile">
                  <p:embed/>
                </p:oleObj>
              </mc:Choice>
              <mc:Fallback>
                <p:oleObj name="Picture" r:id="rId3" imgW="0" imgH="0" progId="StaticMetafile">
                  <p:embed/>
                  <p:pic>
                    <p:nvPicPr>
                      <p:cNvPr id="13313" name="rectole00000000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 y="76200"/>
                        <a:ext cx="9791700" cy="990600"/>
                      </a:xfrm>
                      <a:prstGeom prst="rect">
                        <a:avLst/>
                      </a:prstGeom>
                      <a:noFill/>
                      <a:ln>
                        <a:noFill/>
                      </a:ln>
                      <a:extLst/>
                    </p:spPr>
                  </p:pic>
                </p:oleObj>
              </mc:Fallback>
            </mc:AlternateContent>
          </a:graphicData>
        </a:graphic>
      </p:graphicFrame>
      <p:sp>
        <p:nvSpPr>
          <p:cNvPr id="8" name="Subtitle 7"/>
          <p:cNvSpPr txBox="1">
            <a:spLocks noGrp="1"/>
          </p:cNvSpPr>
          <p:nvPr>
            <p:ph type="subTitle" idx="1"/>
          </p:nvPr>
        </p:nvSpPr>
        <p:spPr>
          <a:xfrm>
            <a:off x="3035302" y="1066800"/>
            <a:ext cx="4807790" cy="338554"/>
          </a:xfrm>
          <a:prstGeom prst="rect">
            <a:avLst/>
          </a:prstGeom>
          <a:noFill/>
        </p:spPr>
        <p:txBody>
          <a:bodyPr wrap="none" rtlCol="0">
            <a:spAutoFit/>
          </a:bodyPr>
          <a:lstStyle/>
          <a:p>
            <a:pPr algn="ctr"/>
            <a:r>
              <a:rPr lang="en-US" sz="1600" dirty="0" err="1" smtClean="0">
                <a:solidFill>
                  <a:schemeClr val="tx1"/>
                </a:solidFill>
                <a:latin typeface="Times New Roman" pitchFamily="18" charset="0"/>
                <a:cs typeface="Times New Roman" pitchFamily="18" charset="0"/>
              </a:rPr>
              <a:t>Aushapur</a:t>
            </a:r>
            <a:r>
              <a:rPr lang="en-US" sz="1600" dirty="0" smtClean="0">
                <a:solidFill>
                  <a:schemeClr val="tx1"/>
                </a:solidFill>
                <a:latin typeface="Times New Roman" pitchFamily="18" charset="0"/>
                <a:cs typeface="Times New Roman" pitchFamily="18" charset="0"/>
              </a:rPr>
              <a:t>(V)  Ghatkesar(M)  R.R Dist-501301</a:t>
            </a:r>
            <a:endParaRPr lang="en-US" sz="1600" dirty="0">
              <a:solidFill>
                <a:schemeClr val="tx1"/>
              </a:solidFill>
              <a:latin typeface="Times New Roman" pitchFamily="18" charset="0"/>
              <a:cs typeface="Times New Roman" pitchFamily="18" charset="0"/>
            </a:endParaRPr>
          </a:p>
        </p:txBody>
      </p:sp>
      <p:sp>
        <p:nvSpPr>
          <p:cNvPr id="9" name="Rectangle 8"/>
          <p:cNvSpPr/>
          <p:nvPr/>
        </p:nvSpPr>
        <p:spPr>
          <a:xfrm>
            <a:off x="1265130" y="1328055"/>
            <a:ext cx="8348133" cy="1200329"/>
          </a:xfrm>
          <a:prstGeom prst="rect">
            <a:avLst/>
          </a:prstGeom>
        </p:spPr>
        <p:txBody>
          <a:bodyPr wrap="square">
            <a:spAutoFit/>
          </a:bodyPr>
          <a:lstStyle/>
          <a:p>
            <a:pPr algn="ctr"/>
            <a:r>
              <a:rPr lang="en-US" b="1" dirty="0">
                <a:solidFill>
                  <a:schemeClr val="tx1">
                    <a:lumMod val="95000"/>
                  </a:schemeClr>
                </a:solidFill>
                <a:latin typeface="Times New Roman" pitchFamily="18" charset="0"/>
                <a:cs typeface="Times New Roman" pitchFamily="18" charset="0"/>
              </a:rPr>
              <a:t>DEPARTMENT OF ELECTRONICS AND COMMUNICATION ENGINEERING</a:t>
            </a:r>
          </a:p>
          <a:p>
            <a:pPr algn="ctr"/>
            <a:endParaRPr lang="en-US" b="1" dirty="0">
              <a:solidFill>
                <a:srgbClr val="003300"/>
              </a:solidFill>
              <a:latin typeface="Times New Roman" pitchFamily="18" charset="0"/>
              <a:cs typeface="Times New Roman" pitchFamily="18" charset="0"/>
            </a:endParaRPr>
          </a:p>
          <a:p>
            <a:pPr algn="ctr"/>
            <a:endParaRPr lang="en-US" b="1" dirty="0">
              <a:solidFill>
                <a:srgbClr val="003300"/>
              </a:solidFill>
              <a:latin typeface="Times New Roman" pitchFamily="18" charset="0"/>
              <a:cs typeface="Times New Roman" pitchFamily="18" charset="0"/>
            </a:endParaRPr>
          </a:p>
          <a:p>
            <a:pPr algn="ctr"/>
            <a:endParaRPr lang="en-US" b="1" dirty="0">
              <a:solidFill>
                <a:srgbClr val="003300"/>
              </a:solidFill>
              <a:latin typeface="Times New Roman" pitchFamily="18" charset="0"/>
              <a:cs typeface="Times New Roman" pitchFamily="18" charset="0"/>
            </a:endParaRPr>
          </a:p>
        </p:txBody>
      </p:sp>
      <p:pic>
        <p:nvPicPr>
          <p:cNvPr id="10" name="Picture 13" descr="C:\Users\Aswani kumar\Desktop\Mini project\step3.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9322" t="3512" r="25083"/>
          <a:stretch/>
        </p:blipFill>
        <p:spPr bwMode="auto">
          <a:xfrm>
            <a:off x="8790092" y="1678996"/>
            <a:ext cx="2550382" cy="3315327"/>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7843092" y="5146952"/>
            <a:ext cx="4102100" cy="1615827"/>
          </a:xfrm>
          <a:prstGeom prst="rect">
            <a:avLst/>
          </a:prstGeom>
        </p:spPr>
        <p:txBody>
          <a:bodyPr wrap="square">
            <a:spAutoFit/>
          </a:bodyPr>
          <a:lstStyle/>
          <a:p>
            <a:pPr algn="ctr"/>
            <a:r>
              <a:rPr lang="en-US" b="1" smtClean="0">
                <a:latin typeface="Times New Roman" panose="02020603050405020304" pitchFamily="18" charset="0"/>
                <a:cs typeface="Times New Roman" pitchFamily="18" charset="0"/>
              </a:rPr>
              <a:t> BATCH: AG-4</a:t>
            </a:r>
          </a:p>
          <a:p>
            <a:pPr algn="r">
              <a:lnSpc>
                <a:spcPct val="150000"/>
              </a:lnSpc>
            </a:pPr>
            <a:r>
              <a:rPr lang="en-US" b="1" smtClean="0">
                <a:latin typeface="Times New Roman" panose="02020603050405020304" pitchFamily="18" charset="0"/>
                <a:cs typeface="Times New Roman" pitchFamily="18" charset="0"/>
              </a:rPr>
              <a:t>T. AISHWARYA</a:t>
            </a:r>
            <a:r>
              <a:rPr lang="en-US" smtClean="0"/>
              <a:t> </a:t>
            </a:r>
            <a:r>
              <a:rPr lang="en-US" b="1" smtClean="0">
                <a:latin typeface="Times New Roman" panose="02020603050405020304" pitchFamily="18" charset="0"/>
                <a:cs typeface="Times New Roman" pitchFamily="18" charset="0"/>
              </a:rPr>
              <a:t>            (16P61A0406)</a:t>
            </a:r>
          </a:p>
          <a:p>
            <a:pPr algn="r">
              <a:lnSpc>
                <a:spcPct val="150000"/>
              </a:lnSpc>
            </a:pPr>
            <a:r>
              <a:rPr lang="en-US" b="1" smtClean="0">
                <a:latin typeface="Times New Roman" panose="02020603050405020304" pitchFamily="18" charset="0"/>
                <a:cs typeface="Times New Roman" pitchFamily="18" charset="0"/>
              </a:rPr>
              <a:t>M. DILEEP KUMAR     (16P61A0448)</a:t>
            </a:r>
          </a:p>
          <a:p>
            <a:pPr algn="r">
              <a:lnSpc>
                <a:spcPct val="150000"/>
              </a:lnSpc>
            </a:pPr>
            <a:r>
              <a:rPr lang="en-US" b="1" smtClean="0">
                <a:latin typeface="Times New Roman" panose="02020603050405020304" pitchFamily="18" charset="0"/>
                <a:cs typeface="Times New Roman" pitchFamily="18" charset="0"/>
              </a:rPr>
              <a:t>P.JAYA SAI PRAGNA    (16P61A0455)</a:t>
            </a:r>
            <a:endParaRPr lang="en-IN" dirty="0"/>
          </a:p>
        </p:txBody>
      </p:sp>
      <p:sp>
        <p:nvSpPr>
          <p:cNvPr id="14" name="Rectangle 13"/>
          <p:cNvSpPr/>
          <p:nvPr/>
        </p:nvSpPr>
        <p:spPr>
          <a:xfrm>
            <a:off x="342900" y="5643187"/>
            <a:ext cx="3491541" cy="954107"/>
          </a:xfrm>
          <a:prstGeom prst="rect">
            <a:avLst/>
          </a:prstGeom>
        </p:spPr>
        <p:txBody>
          <a:bodyPr wrap="square">
            <a:spAutoFit/>
          </a:bodyPr>
          <a:lstStyle/>
          <a:p>
            <a:r>
              <a:rPr lang="en-US" sz="1600" dirty="0"/>
              <a:t> </a:t>
            </a:r>
            <a:r>
              <a:rPr lang="en-US" sz="2000" b="1" dirty="0">
                <a:latin typeface="Times New Roman" panose="02020603050405020304" pitchFamily="18" charset="0"/>
                <a:cs typeface="Times New Roman" panose="02020603050405020304" pitchFamily="18" charset="0"/>
              </a:rPr>
              <a:t>GUIDE </a:t>
            </a:r>
            <a:r>
              <a:rPr lang="en-US" sz="1600" b="1"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Dr. V. SHARMILA  PROFESSOR</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65288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USER INTERFACE (UI)</a:t>
            </a:r>
            <a:endParaRPr lang="en-IN" dirty="0">
              <a:latin typeface="Times New Roman" panose="02020603050405020304" pitchFamily="18" charset="0"/>
              <a:cs typeface="Times New Roman" panose="02020603050405020304" pitchFamily="18" charset="0"/>
            </a:endParaRPr>
          </a:p>
        </p:txBody>
      </p:sp>
      <p:pic>
        <p:nvPicPr>
          <p:cNvPr id="4" name="Picture 2" descr="C:\Users\Aswani kumar\Desktop\Mini project\sm1.jpg"/>
          <p:cNvPicPr>
            <a:picLocks noGrp="1" noChangeAspect="1" noChangeArrowheads="1"/>
          </p:cNvPicPr>
          <p:nvPr>
            <p:ph idx="1"/>
          </p:nvPr>
        </p:nvPicPr>
        <p:blipFill rotWithShape="1">
          <a:blip r:embed="rId2" cstate="print">
            <a:extLst>
              <a:ext uri="{28A0092B-C50C-407E-A947-70E740481C1C}">
                <a14:useLocalDpi xmlns:a14="http://schemas.microsoft.com/office/drawing/2010/main" val="0"/>
              </a:ext>
            </a:extLst>
          </a:blip>
          <a:srcRect l="24368" t="15833" r="12644" b="13941"/>
          <a:stretch/>
        </p:blipFill>
        <p:spPr bwMode="auto">
          <a:xfrm>
            <a:off x="1603373" y="1593081"/>
            <a:ext cx="3157960" cy="469360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5">
            <a:extLst>
              <a:ext uri="{FF2B5EF4-FFF2-40B4-BE49-F238E27FC236}">
                <a16:creationId xmlns:a16="http://schemas.microsoft.com/office/drawing/2014/main" xmlns="" id="{3FB638B5-44CE-A047-B7F4-2C2C16C04A6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51725" y="1593081"/>
            <a:ext cx="3499109" cy="4693602"/>
          </a:xfrm>
          <a:prstGeom prst="rect">
            <a:avLst/>
          </a:prstGeom>
        </p:spPr>
      </p:pic>
    </p:spTree>
    <p:extLst>
      <p:ext uri="{BB962C8B-B14F-4D97-AF65-F5344CB8AC3E}">
        <p14:creationId xmlns:p14="http://schemas.microsoft.com/office/powerpoint/2010/main" val="40918481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943027-32B3-453E-8D20-E8C9EEE23919}"/>
              </a:ext>
            </a:extLst>
          </p:cNvPr>
          <p:cNvSpPr>
            <a:spLocks noGrp="1"/>
          </p:cNvSpPr>
          <p:nvPr>
            <p:ph type="ctrTitle"/>
          </p:nvPr>
        </p:nvSpPr>
        <p:spPr>
          <a:xfrm>
            <a:off x="1154954" y="371475"/>
            <a:ext cx="8825658" cy="1000125"/>
          </a:xfrm>
        </p:spPr>
        <p:txBody>
          <a:bodyPr/>
          <a:lstStyle/>
          <a:p>
            <a:r>
              <a:rPr lang="en-US" sz="4200" dirty="0">
                <a:latin typeface="Times New Roman" panose="02020603050405020304" pitchFamily="18" charset="0"/>
                <a:cs typeface="Times New Roman" panose="02020603050405020304" pitchFamily="18" charset="0"/>
              </a:rPr>
              <a:t>Applications</a:t>
            </a:r>
          </a:p>
        </p:txBody>
      </p:sp>
      <p:sp>
        <p:nvSpPr>
          <p:cNvPr id="3" name="Subtitle 2">
            <a:extLst>
              <a:ext uri="{FF2B5EF4-FFF2-40B4-BE49-F238E27FC236}">
                <a16:creationId xmlns:a16="http://schemas.microsoft.com/office/drawing/2014/main" xmlns="" id="{15A1461F-41BB-4691-BB0D-8A6F8F1EB7D4}"/>
              </a:ext>
            </a:extLst>
          </p:cNvPr>
          <p:cNvSpPr>
            <a:spLocks noGrp="1"/>
          </p:cNvSpPr>
          <p:nvPr>
            <p:ph type="subTitle" idx="1"/>
          </p:nvPr>
        </p:nvSpPr>
        <p:spPr>
          <a:xfrm>
            <a:off x="1154954" y="1571625"/>
            <a:ext cx="10860834" cy="4729163"/>
          </a:xfrm>
        </p:spPr>
        <p:txBody>
          <a:bodyPr>
            <a:noAutofit/>
          </a:bodyPr>
          <a:lstStyle/>
          <a:p>
            <a:pPr algn="just"/>
            <a:r>
              <a:rPr lang="en-US" sz="2200" cap="none" dirty="0" smtClean="0">
                <a:solidFill>
                  <a:schemeClr val="tx1"/>
                </a:solidFill>
                <a:latin typeface="Times New Roman" panose="02020603050405020304" pitchFamily="18" charset="0"/>
                <a:cs typeface="Times New Roman" panose="02020603050405020304" pitchFamily="18" charset="0"/>
              </a:rPr>
              <a:t>Smart </a:t>
            </a:r>
            <a:r>
              <a:rPr lang="en-US" sz="2200" cap="none" dirty="0">
                <a:solidFill>
                  <a:schemeClr val="tx1"/>
                </a:solidFill>
                <a:latin typeface="Times New Roman" panose="02020603050405020304" pitchFamily="18" charset="0"/>
                <a:cs typeface="Times New Roman" panose="02020603050405020304" pitchFamily="18" charset="0"/>
              </a:rPr>
              <a:t>mirrors have many applications in both personal and social. </a:t>
            </a:r>
          </a:p>
          <a:p>
            <a:pPr algn="just"/>
            <a:r>
              <a:rPr lang="en-US" sz="2200" cap="none" dirty="0">
                <a:solidFill>
                  <a:schemeClr val="tx1"/>
                </a:solidFill>
                <a:latin typeface="Times New Roman" panose="02020603050405020304" pitchFamily="18" charset="0"/>
                <a:cs typeface="Times New Roman" panose="02020603050405020304" pitchFamily="18" charset="0"/>
              </a:rPr>
              <a:t>I</a:t>
            </a:r>
            <a:r>
              <a:rPr lang="en-US" sz="2200" cap="none" dirty="0" smtClean="0">
                <a:solidFill>
                  <a:schemeClr val="tx1"/>
                </a:solidFill>
                <a:latin typeface="Times New Roman" panose="02020603050405020304" pitchFamily="18" charset="0"/>
                <a:cs typeface="Times New Roman" panose="02020603050405020304" pitchFamily="18" charset="0"/>
              </a:rPr>
              <a:t>n </a:t>
            </a:r>
            <a:r>
              <a:rPr lang="en-US" sz="2200" cap="none" dirty="0">
                <a:solidFill>
                  <a:schemeClr val="tx1"/>
                </a:solidFill>
                <a:latin typeface="Times New Roman" panose="02020603050405020304" pitchFamily="18" charset="0"/>
                <a:cs typeface="Times New Roman" panose="02020603050405020304" pitchFamily="18" charset="0"/>
              </a:rPr>
              <a:t>personal:</a:t>
            </a:r>
          </a:p>
          <a:p>
            <a:pPr marL="285750" indent="-285750" algn="just">
              <a:buFont typeface="Arial" panose="020B0604020202020204" pitchFamily="34" charset="0"/>
              <a:buChar char="•"/>
            </a:pPr>
            <a:r>
              <a:rPr lang="en-US" sz="2200" cap="none" dirty="0">
                <a:solidFill>
                  <a:schemeClr val="tx1"/>
                </a:solidFill>
                <a:latin typeface="Times New Roman" panose="02020603050405020304" pitchFamily="18" charset="0"/>
                <a:cs typeface="Times New Roman" panose="02020603050405020304" pitchFamily="18" charset="0"/>
              </a:rPr>
              <a:t> It can be used to display relevant information.</a:t>
            </a:r>
          </a:p>
          <a:p>
            <a:pPr marL="285750" indent="-285750" algn="just">
              <a:buFont typeface="Arial" panose="020B0604020202020204" pitchFamily="34" charset="0"/>
              <a:buChar char="•"/>
            </a:pPr>
            <a:r>
              <a:rPr lang="en-US" sz="2200" cap="none" dirty="0">
                <a:solidFill>
                  <a:schemeClr val="tx1"/>
                </a:solidFill>
                <a:latin typeface="Times New Roman" panose="02020603050405020304" pitchFamily="18" charset="0"/>
                <a:cs typeface="Times New Roman" panose="02020603050405020304" pitchFamily="18" charset="0"/>
              </a:rPr>
              <a:t>Control household appliances</a:t>
            </a:r>
          </a:p>
          <a:p>
            <a:pPr marL="285750" indent="-285750" algn="just">
              <a:buFont typeface="Arial" panose="020B0604020202020204" pitchFamily="34" charset="0"/>
              <a:buChar char="•"/>
            </a:pPr>
            <a:r>
              <a:rPr lang="en-US" sz="2200" cap="none" dirty="0">
                <a:solidFill>
                  <a:schemeClr val="tx1"/>
                </a:solidFill>
                <a:latin typeface="Times New Roman" panose="02020603050405020304" pitchFamily="18" charset="0"/>
                <a:cs typeface="Times New Roman" panose="02020603050405020304" pitchFamily="18" charset="0"/>
              </a:rPr>
              <a:t> Provide emotional support to users.</a:t>
            </a:r>
          </a:p>
          <a:p>
            <a:pPr marL="285750" indent="-285750" algn="just">
              <a:buFont typeface="Arial" panose="020B0604020202020204" pitchFamily="34" charset="0"/>
              <a:buChar char="•"/>
            </a:pPr>
            <a:r>
              <a:rPr lang="en-US" sz="2200" cap="none" dirty="0">
                <a:solidFill>
                  <a:schemeClr val="tx1"/>
                </a:solidFill>
                <a:latin typeface="Times New Roman" panose="02020603050405020304" pitchFamily="18" charset="0"/>
                <a:cs typeface="Times New Roman" panose="02020603050405020304" pitchFamily="18" charset="0"/>
              </a:rPr>
              <a:t> In bathrooms, smart mirrors could prove to be a valuable application for many people</a:t>
            </a:r>
          </a:p>
          <a:p>
            <a:pPr marL="285750" indent="-285750" algn="just">
              <a:buFont typeface="Arial" panose="020B0604020202020204" pitchFamily="34" charset="0"/>
              <a:buChar char="•"/>
            </a:pPr>
            <a:r>
              <a:rPr lang="en-US" sz="2200" cap="none" dirty="0">
                <a:solidFill>
                  <a:schemeClr val="tx1"/>
                </a:solidFill>
                <a:latin typeface="Times New Roman" panose="02020603050405020304" pitchFamily="18" charset="0"/>
                <a:cs typeface="Times New Roman" panose="02020603050405020304" pitchFamily="18" charset="0"/>
              </a:rPr>
              <a:t>Breaking news show up on their smart mirrors seamlessly.</a:t>
            </a:r>
          </a:p>
          <a:p>
            <a:pPr algn="just"/>
            <a:r>
              <a:rPr lang="en-US" sz="2200" cap="none" dirty="0">
                <a:solidFill>
                  <a:schemeClr val="tx1"/>
                </a:solidFill>
                <a:latin typeface="Times New Roman" panose="02020603050405020304" pitchFamily="18" charset="0"/>
                <a:cs typeface="Times New Roman" panose="02020603050405020304" pitchFamily="18" charset="0"/>
              </a:rPr>
              <a:t>I</a:t>
            </a:r>
            <a:r>
              <a:rPr lang="en-US" sz="2200" cap="none" dirty="0" smtClean="0">
                <a:solidFill>
                  <a:schemeClr val="tx1"/>
                </a:solidFill>
                <a:latin typeface="Times New Roman" panose="02020603050405020304" pitchFamily="18" charset="0"/>
                <a:cs typeface="Times New Roman" panose="02020603050405020304" pitchFamily="18" charset="0"/>
              </a:rPr>
              <a:t>n </a:t>
            </a:r>
            <a:r>
              <a:rPr lang="en-US" sz="2200" cap="none" dirty="0">
                <a:solidFill>
                  <a:schemeClr val="tx1"/>
                </a:solidFill>
                <a:latin typeface="Times New Roman" panose="02020603050405020304" pitchFamily="18" charset="0"/>
                <a:cs typeface="Times New Roman" panose="02020603050405020304" pitchFamily="18" charset="0"/>
              </a:rPr>
              <a:t>social:</a:t>
            </a:r>
          </a:p>
          <a:p>
            <a:pPr marL="285750" indent="-285750">
              <a:buFont typeface="Arial" panose="020B0604020202020204" pitchFamily="34" charset="0"/>
              <a:buChar char="•"/>
            </a:pPr>
            <a:r>
              <a:rPr lang="en-US" sz="2200" cap="none" dirty="0">
                <a:solidFill>
                  <a:schemeClr val="tx1"/>
                </a:solidFill>
                <a:latin typeface="Times New Roman" panose="02020603050405020304" pitchFamily="18" charset="0"/>
                <a:cs typeface="Times New Roman" panose="02020603050405020304" pitchFamily="18" charset="0"/>
              </a:rPr>
              <a:t>It can be used for advertisements and emergency alerts</a:t>
            </a:r>
          </a:p>
          <a:p>
            <a:pPr marL="285750" indent="-285750">
              <a:buFont typeface="Arial" panose="020B0604020202020204" pitchFamily="34" charset="0"/>
              <a:buChar char="•"/>
            </a:pPr>
            <a:r>
              <a:rPr lang="en-US" sz="2200" cap="none" dirty="0">
                <a:solidFill>
                  <a:schemeClr val="tx1"/>
                </a:solidFill>
                <a:latin typeface="Times New Roman" panose="02020603050405020304" pitchFamily="18" charset="0"/>
                <a:cs typeface="Times New Roman" panose="02020603050405020304" pitchFamily="18" charset="0"/>
              </a:rPr>
              <a:t>Installed in ﬁtting rooms, a smart mirror could revolutionize clothes shopping. </a:t>
            </a:r>
          </a:p>
        </p:txBody>
      </p:sp>
    </p:spTree>
    <p:extLst>
      <p:ext uri="{BB962C8B-B14F-4D97-AF65-F5344CB8AC3E}">
        <p14:creationId xmlns:p14="http://schemas.microsoft.com/office/powerpoint/2010/main" val="34798536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2B8B34-3F95-4136-9B73-77D540AA74E3}"/>
              </a:ext>
            </a:extLst>
          </p:cNvPr>
          <p:cNvSpPr>
            <a:spLocks noGrp="1"/>
          </p:cNvSpPr>
          <p:nvPr>
            <p:ph type="ctrTitle"/>
          </p:nvPr>
        </p:nvSpPr>
        <p:spPr>
          <a:xfrm>
            <a:off x="1154955" y="542925"/>
            <a:ext cx="8825658" cy="551858"/>
          </a:xfrm>
        </p:spPr>
        <p:txBody>
          <a:bodyPr/>
          <a:lstStyle/>
          <a:p>
            <a:r>
              <a:rPr lang="en-US" sz="4200" dirty="0">
                <a:latin typeface="Times New Roman" panose="02020603050405020304" pitchFamily="18" charset="0"/>
                <a:cs typeface="Times New Roman" panose="02020603050405020304" pitchFamily="18" charset="0"/>
              </a:rPr>
              <a:t>Advantages</a:t>
            </a:r>
          </a:p>
        </p:txBody>
      </p:sp>
      <p:sp>
        <p:nvSpPr>
          <p:cNvPr id="3" name="Subtitle 2">
            <a:extLst>
              <a:ext uri="{FF2B5EF4-FFF2-40B4-BE49-F238E27FC236}">
                <a16:creationId xmlns:a16="http://schemas.microsoft.com/office/drawing/2014/main" xmlns="" id="{694FCBE0-FD73-4990-AA85-70A68EAC1471}"/>
              </a:ext>
            </a:extLst>
          </p:cNvPr>
          <p:cNvSpPr>
            <a:spLocks noGrp="1"/>
          </p:cNvSpPr>
          <p:nvPr>
            <p:ph type="subTitle" idx="1"/>
          </p:nvPr>
        </p:nvSpPr>
        <p:spPr>
          <a:xfrm>
            <a:off x="1154955" y="1480546"/>
            <a:ext cx="8825658" cy="3558179"/>
          </a:xfrm>
        </p:spPr>
        <p:txBody>
          <a:bodyPr/>
          <a:lstStyle/>
          <a:p>
            <a:pPr marL="342900" indent="-342900">
              <a:buFont typeface="Arial" panose="020B0604020202020204" pitchFamily="34" charset="0"/>
              <a:buChar char="•"/>
            </a:pPr>
            <a:r>
              <a:rPr lang="en-US" cap="none" dirty="0">
                <a:solidFill>
                  <a:schemeClr val="tx1"/>
                </a:solidFill>
                <a:latin typeface="Times New Roman" panose="02020603050405020304" pitchFamily="18" charset="0"/>
                <a:cs typeface="Times New Roman" panose="02020603050405020304" pitchFamily="18" charset="0"/>
              </a:rPr>
              <a:t>Useful for </a:t>
            </a:r>
            <a:r>
              <a:rPr lang="en-US" cap="none" dirty="0" smtClean="0">
                <a:solidFill>
                  <a:schemeClr val="tx1"/>
                </a:solidFill>
                <a:latin typeface="Times New Roman" panose="02020603050405020304" pitchFamily="18" charset="0"/>
                <a:cs typeface="Times New Roman" panose="02020603050405020304" pitchFamily="18" charset="0"/>
              </a:rPr>
              <a:t>multi-tasker</a:t>
            </a:r>
            <a:endParaRPr lang="en-US" cap="none"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cap="none" dirty="0">
                <a:solidFill>
                  <a:schemeClr val="tx1"/>
                </a:solidFill>
                <a:latin typeface="Times New Roman" panose="02020603050405020304" pitchFamily="18" charset="0"/>
                <a:cs typeface="Times New Roman" panose="02020603050405020304" pitchFamily="18" charset="0"/>
              </a:rPr>
              <a:t>Fast and easily accessible</a:t>
            </a:r>
          </a:p>
          <a:p>
            <a:pPr marL="342900" indent="-342900">
              <a:buFont typeface="Arial" panose="020B0604020202020204" pitchFamily="34" charset="0"/>
              <a:buChar char="•"/>
            </a:pPr>
            <a:r>
              <a:rPr lang="en-US" cap="none" dirty="0">
                <a:solidFill>
                  <a:schemeClr val="tx1"/>
                </a:solidFill>
                <a:latin typeface="Times New Roman" panose="02020603050405020304" pitchFamily="18" charset="0"/>
                <a:cs typeface="Times New Roman" panose="02020603050405020304" pitchFamily="18" charset="0"/>
              </a:rPr>
              <a:t>Easily portable</a:t>
            </a:r>
          </a:p>
          <a:p>
            <a:pPr marL="342900" indent="-342900">
              <a:buFont typeface="Arial" panose="020B0604020202020204" pitchFamily="34" charset="0"/>
              <a:buChar char="•"/>
            </a:pPr>
            <a:r>
              <a:rPr lang="en-US" cap="none" dirty="0">
                <a:solidFill>
                  <a:schemeClr val="tx1"/>
                </a:solidFill>
                <a:latin typeface="Times New Roman" panose="02020603050405020304" pitchFamily="18" charset="0"/>
                <a:cs typeface="Times New Roman" panose="02020603050405020304" pitchFamily="18" charset="0"/>
              </a:rPr>
              <a:t>Customizable UI   </a:t>
            </a:r>
          </a:p>
          <a:p>
            <a:pPr marL="342900" indent="-342900">
              <a:buFont typeface="Arial" panose="020B0604020202020204" pitchFamily="34" charset="0"/>
              <a:buChar char="•"/>
            </a:pPr>
            <a:r>
              <a:rPr lang="en-US" cap="none" dirty="0">
                <a:solidFill>
                  <a:schemeClr val="tx1"/>
                </a:solidFill>
                <a:latin typeface="Times New Roman" panose="02020603050405020304" pitchFamily="18" charset="0"/>
                <a:cs typeface="Times New Roman" panose="02020603050405020304" pitchFamily="18" charset="0"/>
              </a:rPr>
              <a:t>Easy to assemble</a:t>
            </a:r>
          </a:p>
          <a:p>
            <a:endParaRPr lang="en-US" dirty="0">
              <a:solidFill>
                <a:schemeClr val="tx1"/>
              </a:solidFill>
            </a:endParaRPr>
          </a:p>
        </p:txBody>
      </p:sp>
    </p:spTree>
    <p:extLst>
      <p:ext uri="{BB962C8B-B14F-4D97-AF65-F5344CB8AC3E}">
        <p14:creationId xmlns:p14="http://schemas.microsoft.com/office/powerpoint/2010/main" val="13425308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Future Scope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lvl="0"/>
            <a:r>
              <a:rPr lang="en-US" dirty="0"/>
              <a:t>In Future, we will investigate how the surrounding context of the user and the environment can be utilized in order to provide optimal experiences. We, can be able to control Home appliances and lighting, even when we are getting ready for the day.</a:t>
            </a:r>
          </a:p>
          <a:p>
            <a:endParaRPr lang="en-US" dirty="0"/>
          </a:p>
        </p:txBody>
      </p:sp>
    </p:spTree>
    <p:extLst>
      <p:ext uri="{BB962C8B-B14F-4D97-AF65-F5344CB8AC3E}">
        <p14:creationId xmlns:p14="http://schemas.microsoft.com/office/powerpoint/2010/main" val="1466025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A45169-83EF-472B-AB4D-96359EDD714A}"/>
              </a:ext>
            </a:extLst>
          </p:cNvPr>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4182F4D6-2C78-479F-8263-0B680A59DE8C}"/>
              </a:ext>
            </a:extLst>
          </p:cNvPr>
          <p:cNvSpPr>
            <a:spLocks noGrp="1"/>
          </p:cNvSpPr>
          <p:nvPr>
            <p:ph idx="1"/>
          </p:nvPr>
        </p:nvSpPr>
        <p:spPr/>
        <p:txBody>
          <a:bodyPr/>
          <a:lstStyle/>
          <a:p>
            <a:r>
              <a:rPr lang="en-IN" dirty="0"/>
              <a:t>B. </a:t>
            </a:r>
            <a:r>
              <a:rPr lang="en-IN" dirty="0" err="1"/>
              <a:t>Cvetkoska</a:t>
            </a:r>
            <a:r>
              <a:rPr lang="en-IN" dirty="0"/>
              <a:t>, N. Marina, D. C. </a:t>
            </a:r>
            <a:r>
              <a:rPr lang="en-IN" dirty="0" err="1"/>
              <a:t>Bogatinoska</a:t>
            </a:r>
            <a:r>
              <a:rPr lang="en-IN" dirty="0"/>
              <a:t> and Z. </a:t>
            </a:r>
            <a:r>
              <a:rPr lang="en-IN" dirty="0" err="1"/>
              <a:t>Mitreski</a:t>
            </a:r>
            <a:r>
              <a:rPr lang="en-IN" dirty="0"/>
              <a:t>, "Smart mirror E-health assistant — Posture </a:t>
            </a:r>
            <a:r>
              <a:rPr lang="en-IN" dirty="0" err="1"/>
              <a:t>analyze</a:t>
            </a:r>
            <a:r>
              <a:rPr lang="en-IN" dirty="0"/>
              <a:t> algorithm proposed model for upright posture," IEEE EUROCON 2017 -17th International Conference on Smart Technologies, </a:t>
            </a:r>
            <a:r>
              <a:rPr lang="en-IN" dirty="0" err="1"/>
              <a:t>Ohrid</a:t>
            </a:r>
            <a:r>
              <a:rPr lang="en-IN" dirty="0"/>
              <a:t>, 2017, pp. </a:t>
            </a:r>
            <a:r>
              <a:rPr lang="en-IN" dirty="0" smtClean="0"/>
              <a:t>507-512.</a:t>
            </a:r>
          </a:p>
          <a:p>
            <a:r>
              <a:rPr lang="en-US" dirty="0"/>
              <a:t>M. M. </a:t>
            </a:r>
            <a:r>
              <a:rPr lang="en-US" dirty="0" err="1"/>
              <a:t>Yusri</a:t>
            </a:r>
            <a:r>
              <a:rPr lang="en-US" dirty="0"/>
              <a:t> et al., "Smart mirror for smart life," 2017 6th ICT International Student Project Conference (ICT-ISPC), </a:t>
            </a:r>
            <a:r>
              <a:rPr lang="en-US" dirty="0" err="1"/>
              <a:t>Skudai</a:t>
            </a:r>
            <a:r>
              <a:rPr lang="en-US" dirty="0"/>
              <a:t>, 2017, pp. 1-5</a:t>
            </a:r>
            <a:r>
              <a:rPr lang="en-US" dirty="0" smtClean="0"/>
              <a:t>.</a:t>
            </a:r>
          </a:p>
          <a:p>
            <a:r>
              <a:rPr lang="en-IN" dirty="0"/>
              <a:t>D. Gold, D. </a:t>
            </a:r>
            <a:r>
              <a:rPr lang="en-IN" dirty="0" err="1"/>
              <a:t>Sollinger</a:t>
            </a:r>
            <a:r>
              <a:rPr lang="en-IN" dirty="0"/>
              <a:t> and </a:t>
            </a:r>
            <a:r>
              <a:rPr lang="en-IN" dirty="0" err="1"/>
              <a:t>Indratmo</a:t>
            </a:r>
            <a:r>
              <a:rPr lang="en-IN" dirty="0"/>
              <a:t>, "</a:t>
            </a:r>
            <a:r>
              <a:rPr lang="en-IN" dirty="0" err="1"/>
              <a:t>SmartReflect</a:t>
            </a:r>
            <a:r>
              <a:rPr lang="en-IN" dirty="0"/>
              <a:t>: A modular smart mirror application platform," 2016 IEEE 7th Annual Information Technology, Electronics and Mobile Communication Conference (IEMCON), Vancouver, BC, 2016, pp. 1-7 </a:t>
            </a:r>
            <a:endParaRPr lang="en-US" dirty="0"/>
          </a:p>
        </p:txBody>
      </p:sp>
    </p:spTree>
    <p:extLst>
      <p:ext uri="{BB962C8B-B14F-4D97-AF65-F5344CB8AC3E}">
        <p14:creationId xmlns:p14="http://schemas.microsoft.com/office/powerpoint/2010/main" val="20249458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05E35D2E-4E96-4EE4-AA00-FA5069B18A8A}"/>
              </a:ext>
            </a:extLst>
          </p:cNvPr>
          <p:cNvSpPr/>
          <p:nvPr/>
        </p:nvSpPr>
        <p:spPr>
          <a:xfrm>
            <a:off x="3343275" y="3244334"/>
            <a:ext cx="6300787" cy="1200329"/>
          </a:xfrm>
          <a:prstGeom prst="rect">
            <a:avLst/>
          </a:prstGeom>
        </p:spPr>
        <p:txBody>
          <a:bodyPr wrap="square">
            <a:spAutoFit/>
          </a:bodyPr>
          <a:lstStyle/>
          <a:p>
            <a:r>
              <a:rPr lang="en-US" sz="7200" b="1" dirty="0">
                <a:latin typeface="Times New Roman" pitchFamily="18" charset="0"/>
                <a:cs typeface="Times New Roman" pitchFamily="18" charset="0"/>
              </a:rPr>
              <a:t>THANK YOU</a:t>
            </a:r>
            <a:endParaRPr lang="en-US" sz="7200" dirty="0"/>
          </a:p>
        </p:txBody>
      </p:sp>
    </p:spTree>
    <p:extLst>
      <p:ext uri="{BB962C8B-B14F-4D97-AF65-F5344CB8AC3E}">
        <p14:creationId xmlns:p14="http://schemas.microsoft.com/office/powerpoint/2010/main" val="128743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C7D2E4-CA04-4955-B1E7-E6F8AC8F45AB}"/>
              </a:ext>
            </a:extLst>
          </p:cNvPr>
          <p:cNvSpPr>
            <a:spLocks noGrp="1"/>
          </p:cNvSpPr>
          <p:nvPr>
            <p:ph type="title"/>
          </p:nvPr>
        </p:nvSpPr>
        <p:spPr>
          <a:xfrm>
            <a:off x="645130" y="347588"/>
            <a:ext cx="9404723" cy="1400530"/>
          </a:xfrm>
        </p:spPr>
        <p:txBody>
          <a:bodyPr/>
          <a:lstStyle/>
          <a:p>
            <a:pPr algn="just"/>
            <a:r>
              <a:rPr lang="en-US" dirty="0" smtClean="0">
                <a:latin typeface="Times New Roman" panose="02020603050405020304" pitchFamily="18" charset="0"/>
                <a:cs typeface="Times New Roman" panose="02020603050405020304" pitchFamily="18" charset="0"/>
              </a:rPr>
              <a:t>CONTENTS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F8435B07-3229-4CF6-8257-4F2B668D8AE0}"/>
              </a:ext>
            </a:extLst>
          </p:cNvPr>
          <p:cNvSpPr>
            <a:spLocks noGrp="1"/>
          </p:cNvSpPr>
          <p:nvPr>
            <p:ph idx="1"/>
          </p:nvPr>
        </p:nvSpPr>
        <p:spPr>
          <a:xfrm>
            <a:off x="874220" y="1446270"/>
            <a:ext cx="8946541" cy="4195481"/>
          </a:xfrm>
        </p:spPr>
        <p:txBody>
          <a:bodyPr>
            <a:noAutofit/>
          </a:bodyPr>
          <a:lstStyle/>
          <a:p>
            <a:r>
              <a:rPr lang="en-US" sz="2400" dirty="0" smtClean="0">
                <a:latin typeface="Times New Roman" panose="02020603050405020304" pitchFamily="18" charset="0"/>
                <a:cs typeface="Times New Roman" panose="02020603050405020304" pitchFamily="18" charset="0"/>
              </a:rPr>
              <a:t>INTRODUCTION</a:t>
            </a:r>
          </a:p>
          <a:p>
            <a:r>
              <a:rPr lang="en-US" sz="2400" dirty="0" smtClean="0">
                <a:latin typeface="Times New Roman" panose="02020603050405020304" pitchFamily="18" charset="0"/>
                <a:cs typeface="Times New Roman" panose="02020603050405020304" pitchFamily="18" charset="0"/>
              </a:rPr>
              <a:t>OBJECTIVE OF THE PROJECT</a:t>
            </a:r>
          </a:p>
          <a:p>
            <a:r>
              <a:rPr lang="en-US" sz="2400" dirty="0" smtClean="0">
                <a:latin typeface="Times New Roman" panose="02020603050405020304" pitchFamily="18" charset="0"/>
                <a:cs typeface="Times New Roman" panose="02020603050405020304" pitchFamily="18" charset="0"/>
              </a:rPr>
              <a:t>BLOCK DIAGRAM</a:t>
            </a:r>
          </a:p>
          <a:p>
            <a:r>
              <a:rPr lang="en-US" sz="2400" dirty="0" smtClean="0">
                <a:latin typeface="Times New Roman" panose="02020603050405020304" pitchFamily="18" charset="0"/>
                <a:cs typeface="Times New Roman" panose="02020603050405020304" pitchFamily="18" charset="0"/>
              </a:rPr>
              <a:t>FLOWCHART</a:t>
            </a:r>
          </a:p>
          <a:p>
            <a:r>
              <a:rPr lang="en-US" sz="2400" dirty="0" smtClean="0">
                <a:latin typeface="Times New Roman" panose="02020603050405020304" pitchFamily="18" charset="0"/>
                <a:cs typeface="Times New Roman" panose="02020603050405020304" pitchFamily="18" charset="0"/>
              </a:rPr>
              <a:t>STEPS TO ACHIEVE THE OBJECTIVE</a:t>
            </a:r>
          </a:p>
          <a:p>
            <a:r>
              <a:rPr lang="en-US" sz="2400" dirty="0" smtClean="0">
                <a:latin typeface="Times New Roman" panose="02020603050405020304" pitchFamily="18" charset="0"/>
                <a:cs typeface="Times New Roman" panose="02020603050405020304" pitchFamily="18" charset="0"/>
              </a:rPr>
              <a:t>HARDWARE REQUIREMENTS</a:t>
            </a:r>
          </a:p>
          <a:p>
            <a:r>
              <a:rPr lang="en-US" sz="2400" dirty="0" smtClean="0">
                <a:latin typeface="Times New Roman" panose="02020603050405020304" pitchFamily="18" charset="0"/>
                <a:cs typeface="Times New Roman" panose="02020603050405020304" pitchFamily="18" charset="0"/>
              </a:rPr>
              <a:t>SOFTWARE REQUIREMENTS</a:t>
            </a:r>
          </a:p>
          <a:p>
            <a:r>
              <a:rPr lang="en-US" sz="2400" dirty="0" smtClean="0">
                <a:latin typeface="Times New Roman" panose="02020603050405020304" pitchFamily="18" charset="0"/>
                <a:cs typeface="Times New Roman" panose="02020603050405020304" pitchFamily="18" charset="0"/>
              </a:rPr>
              <a:t>APPLICATIONS</a:t>
            </a:r>
          </a:p>
          <a:p>
            <a:r>
              <a:rPr lang="en-US" sz="2400" dirty="0" smtClean="0">
                <a:latin typeface="Times New Roman" panose="02020603050405020304" pitchFamily="18" charset="0"/>
                <a:cs typeface="Times New Roman" panose="02020603050405020304" pitchFamily="18" charset="0"/>
              </a:rPr>
              <a:t>ADVANTAGES</a:t>
            </a:r>
          </a:p>
          <a:p>
            <a:r>
              <a:rPr lang="en-US" sz="2400" dirty="0" smtClean="0">
                <a:latin typeface="Times New Roman" panose="02020603050405020304" pitchFamily="18" charset="0"/>
                <a:cs typeface="Times New Roman" panose="02020603050405020304" pitchFamily="18" charset="0"/>
              </a:rPr>
              <a:t>REFERENCES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07257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111484-CE18-4398-9E6C-B9EFFFF0A4D7}"/>
              </a:ext>
            </a:extLst>
          </p:cNvPr>
          <p:cNvSpPr>
            <a:spLocks noGrp="1"/>
          </p:cNvSpPr>
          <p:nvPr>
            <p:ph type="title"/>
          </p:nvPr>
        </p:nvSpPr>
        <p:spPr>
          <a:xfrm>
            <a:off x="874220" y="652388"/>
            <a:ext cx="9404723" cy="1400530"/>
          </a:xfrm>
        </p:spPr>
        <p:txBody>
          <a:bodyPr/>
          <a:lstStyle/>
          <a:p>
            <a:r>
              <a:rPr lang="en-US" dirty="0" smtClean="0">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xmlns="" id="{82EB5067-12FD-42E6-8A35-691FE37147DB}"/>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A smart mirror is a two-way mirror with an electronic display behind the glass. The display can show the viewer different kinds of information in the form of widgets, such as weather, time, date, and news updates</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7632579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394F44-5C93-440C-A3C2-81272F0DDECC}"/>
              </a:ext>
            </a:extLst>
          </p:cNvPr>
          <p:cNvSpPr>
            <a:spLocks noGrp="1"/>
          </p:cNvSpPr>
          <p:nvPr>
            <p:ph type="title"/>
          </p:nvPr>
        </p:nvSpPr>
        <p:spPr/>
        <p:txBody>
          <a:bodyPr/>
          <a:lstStyle/>
          <a:p>
            <a:r>
              <a:rPr lang="en-US" sz="44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a:t>
            </a:r>
            <a:endParaRPr lang="en-US" sz="4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B31BD305-D99A-4172-90D1-D3B51FD98FB8}"/>
              </a:ext>
            </a:extLst>
          </p:cNvPr>
          <p:cNvSpPr>
            <a:spLocks noGrp="1"/>
          </p:cNvSpPr>
          <p:nvPr>
            <p:ph idx="1"/>
          </p:nvPr>
        </p:nvSpPr>
        <p:spPr>
          <a:xfrm>
            <a:off x="1103312" y="1853248"/>
            <a:ext cx="9755188" cy="4195481"/>
          </a:xfrm>
        </p:spPr>
        <p:txBody>
          <a:bodyPr>
            <a:normAutofit/>
          </a:bodyPr>
          <a:lstStyle/>
          <a:p>
            <a:r>
              <a:rPr lang="en-US" sz="2400" dirty="0"/>
              <a:t> </a:t>
            </a:r>
            <a:r>
              <a:rPr lang="en-US" sz="2400" dirty="0">
                <a:latin typeface="Times New Roman" panose="02020603050405020304" pitchFamily="18" charset="0"/>
                <a:cs typeface="Times New Roman" panose="02020603050405020304" pitchFamily="18" charset="0"/>
              </a:rPr>
              <a:t>This project is to design a prototype, that acted as a “Smart Mirror” by displaying customizable information.</a:t>
            </a:r>
          </a:p>
          <a:p>
            <a:r>
              <a:rPr lang="en-US" sz="2400" dirty="0">
                <a:latin typeface="Times New Roman" panose="02020603050405020304" pitchFamily="18" charset="0"/>
                <a:cs typeface="Times New Roman" panose="02020603050405020304" pitchFamily="18" charset="0"/>
              </a:rPr>
              <a:t> A “Smart Mirror” is a device that acts as a traditional mirror while also superimposing informational data, which can be customized by the user. </a:t>
            </a:r>
          </a:p>
          <a:p>
            <a:r>
              <a:rPr lang="en-US" sz="2400" dirty="0">
                <a:latin typeface="Times New Roman" panose="02020603050405020304" pitchFamily="18" charset="0"/>
                <a:cs typeface="Times New Roman" panose="02020603050405020304" pitchFamily="18" charset="0"/>
              </a:rPr>
              <a:t>The mirror also allows for touch free user interaction with some of the data </a:t>
            </a:r>
            <a:r>
              <a:rPr lang="en-US" sz="2400" dirty="0" smtClean="0">
                <a:latin typeface="Times New Roman" panose="02020603050405020304" pitchFamily="18" charset="0"/>
                <a:cs typeface="Times New Roman" panose="02020603050405020304" pitchFamily="18" charset="0"/>
              </a:rPr>
              <a:t>displays by using face and voice recognition. </a:t>
            </a:r>
            <a:r>
              <a:rPr lang="en-US" sz="2400" dirty="0">
                <a:latin typeface="Times New Roman" panose="02020603050405020304" pitchFamily="18" charset="0"/>
                <a:cs typeface="Times New Roman" panose="02020603050405020304" pitchFamily="18" charset="0"/>
              </a:rPr>
              <a:t>Users are able to customize the visual interface to display what specific data feeds they want.</a:t>
            </a:r>
          </a:p>
          <a:p>
            <a:endParaRPr lang="en-US" sz="2400" dirty="0"/>
          </a:p>
        </p:txBody>
      </p:sp>
    </p:spTree>
    <p:extLst>
      <p:ext uri="{BB962C8B-B14F-4D97-AF65-F5344CB8AC3E}">
        <p14:creationId xmlns:p14="http://schemas.microsoft.com/office/powerpoint/2010/main" val="40269855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latin typeface="Times New Roman" panose="02020603050405020304" pitchFamily="18" charset="0"/>
                <a:cs typeface="Times New Roman" panose="02020603050405020304" pitchFamily="18" charset="0"/>
              </a:rPr>
              <a:t>BLOCK </a:t>
            </a:r>
            <a:r>
              <a:rPr lang="en-US" sz="4400" dirty="0" smtClean="0">
                <a:latin typeface="Times New Roman" panose="02020603050405020304" pitchFamily="18" charset="0"/>
                <a:cs typeface="Times New Roman" panose="02020603050405020304" pitchFamily="18" charset="0"/>
              </a:rPr>
              <a:t>DIAGRAM</a:t>
            </a:r>
            <a:endParaRPr lang="en-IN" dirty="0"/>
          </a:p>
        </p:txBody>
      </p:sp>
      <p:pic>
        <p:nvPicPr>
          <p:cNvPr id="7" name="Content Placeholder 6"/>
          <p:cNvPicPr>
            <a:picLocks noGrp="1" noChangeAspect="1"/>
          </p:cNvPicPr>
          <p:nvPr>
            <p:ph idx="1"/>
          </p:nvPr>
        </p:nvPicPr>
        <p:blipFill>
          <a:blip r:embed="rId2"/>
          <a:stretch>
            <a:fillRect/>
          </a:stretch>
        </p:blipFill>
        <p:spPr>
          <a:xfrm>
            <a:off x="762184" y="1412080"/>
            <a:ext cx="9172575" cy="5221129"/>
          </a:xfrm>
          <a:prstGeom prst="rect">
            <a:avLst/>
          </a:prstGeom>
        </p:spPr>
      </p:pic>
    </p:spTree>
    <p:extLst>
      <p:ext uri="{BB962C8B-B14F-4D97-AF65-F5344CB8AC3E}">
        <p14:creationId xmlns:p14="http://schemas.microsoft.com/office/powerpoint/2010/main" val="4192289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FLOWCHART</a:t>
            </a:r>
            <a:endParaRPr lang="en-IN" dirty="0"/>
          </a:p>
        </p:txBody>
      </p:sp>
      <p:pic>
        <p:nvPicPr>
          <p:cNvPr id="5" name="Picture 2" descr="C:\Users\Aswani kumar\Desktop\Mini project\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281" y="1271588"/>
            <a:ext cx="7191375" cy="531293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086472" y="2057392"/>
            <a:ext cx="1422184" cy="646331"/>
          </a:xfrm>
          <a:prstGeom prst="rect">
            <a:avLst/>
          </a:prstGeom>
          <a:noFill/>
        </p:spPr>
        <p:txBody>
          <a:bodyPr wrap="none" rtlCol="0">
            <a:spAutoFit/>
          </a:bodyPr>
          <a:lstStyle/>
          <a:p>
            <a:r>
              <a:rPr lang="en-IN" b="1" dirty="0" smtClean="0">
                <a:solidFill>
                  <a:schemeClr val="bg1"/>
                </a:solidFill>
                <a:latin typeface="Times New Roman" panose="02020603050405020304" pitchFamily="18" charset="0"/>
                <a:cs typeface="Times New Roman" panose="02020603050405020304" pitchFamily="18" charset="0"/>
              </a:rPr>
              <a:t>MIRROR </a:t>
            </a:r>
          </a:p>
          <a:p>
            <a:r>
              <a:rPr lang="en-IN" b="1" dirty="0" smtClean="0">
                <a:solidFill>
                  <a:schemeClr val="bg1"/>
                </a:solidFill>
                <a:latin typeface="Times New Roman" panose="02020603050405020304" pitchFamily="18" charset="0"/>
                <a:cs typeface="Times New Roman" panose="02020603050405020304" pitchFamily="18" charset="0"/>
              </a:rPr>
              <a:t>with Display</a:t>
            </a:r>
            <a:endParaRPr lang="en-IN" b="1" dirty="0">
              <a:solidFill>
                <a:schemeClr val="bg1"/>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7837486" y="1271588"/>
            <a:ext cx="3933825" cy="5312934"/>
          </a:xfrm>
          <a:prstGeom prst="rect">
            <a:avLst/>
          </a:prstGeom>
        </p:spPr>
      </p:pic>
    </p:spTree>
    <p:extLst>
      <p:ext uri="{BB962C8B-B14F-4D97-AF65-F5344CB8AC3E}">
        <p14:creationId xmlns:p14="http://schemas.microsoft.com/office/powerpoint/2010/main" val="31961477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latin typeface="Times New Roman" panose="02020603050405020304" pitchFamily="18" charset="0"/>
                <a:cs typeface="Times New Roman" panose="02020603050405020304" pitchFamily="18" charset="0"/>
              </a:rPr>
              <a:t>Steps Required </a:t>
            </a:r>
            <a:r>
              <a:rPr lang="en-US" sz="4400" dirty="0">
                <a:latin typeface="Times New Roman" panose="02020603050405020304" pitchFamily="18" charset="0"/>
                <a:cs typeface="Times New Roman" panose="02020603050405020304" pitchFamily="18" charset="0"/>
              </a:rPr>
              <a:t/>
            </a:r>
            <a:br>
              <a:rPr lang="en-US" sz="4400" dirty="0">
                <a:latin typeface="Times New Roman" panose="02020603050405020304" pitchFamily="18" charset="0"/>
                <a:cs typeface="Times New Roman" panose="02020603050405020304" pitchFamily="18" charset="0"/>
              </a:rPr>
            </a:br>
            <a:endParaRPr lang="en-IN" dirty="0"/>
          </a:p>
        </p:txBody>
      </p:sp>
      <p:pic>
        <p:nvPicPr>
          <p:cNvPr id="4" name="Content Placeholder 3"/>
          <p:cNvPicPr>
            <a:picLocks noGrp="1" noChangeAspect="1"/>
          </p:cNvPicPr>
          <p:nvPr>
            <p:ph idx="1"/>
          </p:nvPr>
        </p:nvPicPr>
        <p:blipFill>
          <a:blip r:embed="rId2"/>
          <a:stretch>
            <a:fillRect/>
          </a:stretch>
        </p:blipFill>
        <p:spPr>
          <a:xfrm>
            <a:off x="3829051" y="1152983"/>
            <a:ext cx="6500811" cy="5400199"/>
          </a:xfrm>
          <a:prstGeom prst="rect">
            <a:avLst/>
          </a:prstGeom>
        </p:spPr>
      </p:pic>
      <p:sp>
        <p:nvSpPr>
          <p:cNvPr id="6" name="Line Callout 2 5"/>
          <p:cNvSpPr/>
          <p:nvPr/>
        </p:nvSpPr>
        <p:spPr>
          <a:xfrm>
            <a:off x="3600450" y="2757488"/>
            <a:ext cx="4843463" cy="1871662"/>
          </a:xfrm>
          <a:prstGeom prst="borderCallout2">
            <a:avLst>
              <a:gd name="adj1" fmla="val 20231"/>
              <a:gd name="adj2" fmla="val 697"/>
              <a:gd name="adj3" fmla="val 21040"/>
              <a:gd name="adj4" fmla="val -16667"/>
              <a:gd name="adj5" fmla="val 112500"/>
              <a:gd name="adj6" fmla="val -46667"/>
            </a:avLst>
          </a:prstGeom>
          <a:no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646111" y="4900613"/>
            <a:ext cx="1957587" cy="369332"/>
          </a:xfrm>
          <a:prstGeom prst="rect">
            <a:avLst/>
          </a:prstGeom>
          <a:noFill/>
        </p:spPr>
        <p:txBody>
          <a:bodyPr wrap="none" rtlCol="0">
            <a:spAutoFit/>
          </a:bodyPr>
          <a:lstStyle/>
          <a:p>
            <a:r>
              <a:rPr lang="en-IN" dirty="0" smtClean="0"/>
              <a:t>MAGIC MIRROR</a:t>
            </a:r>
            <a:endParaRPr lang="en-IN" dirty="0"/>
          </a:p>
        </p:txBody>
      </p:sp>
    </p:spTree>
    <p:extLst>
      <p:ext uri="{BB962C8B-B14F-4D97-AF65-F5344CB8AC3E}">
        <p14:creationId xmlns:p14="http://schemas.microsoft.com/office/powerpoint/2010/main" val="41561232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62C99D-C51C-4F60-BBB6-9B4AA27EFE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Hardware </a:t>
            </a:r>
            <a:r>
              <a:rPr lang="en-US" dirty="0" smtClean="0">
                <a:latin typeface="Times New Roman" panose="02020603050405020304" pitchFamily="18" charset="0"/>
                <a:cs typeface="Times New Roman" panose="02020603050405020304" pitchFamily="18" charset="0"/>
              </a:rPr>
              <a:t>Requirements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BD5D5211-6A9F-4AE3-8C1E-00F42043111F}"/>
              </a:ext>
            </a:extLst>
          </p:cNvPr>
          <p:cNvSpPr>
            <a:spLocks noGrp="1"/>
          </p:cNvSpPr>
          <p:nvPr>
            <p:ph idx="1"/>
          </p:nvPr>
        </p:nvSpPr>
        <p:spPr>
          <a:xfrm>
            <a:off x="1103312" y="2052918"/>
            <a:ext cx="4438277" cy="4195481"/>
          </a:xfrm>
        </p:spPr>
        <p:txBody>
          <a:bodyPr>
            <a:normAutofit/>
          </a:bodyPr>
          <a:lstStyle/>
          <a:p>
            <a:pPr>
              <a:lnSpc>
                <a:spcPct val="150000"/>
              </a:lnSpc>
            </a:pPr>
            <a:r>
              <a:rPr lang="en-US" dirty="0">
                <a:latin typeface="Times New Roman" panose="02020603050405020304" pitchFamily="18" charset="0"/>
                <a:cs typeface="Times New Roman" panose="02020603050405020304" pitchFamily="18" charset="0"/>
              </a:rPr>
              <a:t>Raspberry Pi 3 B</a:t>
            </a:r>
          </a:p>
          <a:p>
            <a:pPr>
              <a:lnSpc>
                <a:spcPct val="120000"/>
              </a:lnSpc>
            </a:pPr>
            <a:r>
              <a:rPr lang="en-US" dirty="0">
                <a:latin typeface="Times New Roman" panose="02020603050405020304" pitchFamily="18" charset="0"/>
                <a:cs typeface="Times New Roman" panose="02020603050405020304" pitchFamily="18" charset="0"/>
              </a:rPr>
              <a:t>LCD  </a:t>
            </a:r>
            <a:r>
              <a:rPr lang="en-US" dirty="0" smtClean="0">
                <a:latin typeface="Times New Roman" panose="02020603050405020304" pitchFamily="18" charset="0"/>
                <a:cs typeface="Times New Roman" panose="02020603050405020304" pitchFamily="18" charset="0"/>
              </a:rPr>
              <a:t>Display </a:t>
            </a:r>
            <a:r>
              <a:rPr lang="en-US" i="1" dirty="0">
                <a:latin typeface="Times New Roman" panose="02020603050405020304" pitchFamily="18" charset="0"/>
                <a:cs typeface="Times New Roman" panose="02020603050405020304" pitchFamily="18" charset="0"/>
              </a:rPr>
              <a:t>(19’’ </a:t>
            </a:r>
            <a:r>
              <a:rPr lang="en-US" i="1" dirty="0" err="1">
                <a:latin typeface="Times New Roman" panose="02020603050405020304" pitchFamily="18" charset="0"/>
                <a:cs typeface="Times New Roman" panose="02020603050405020304" pitchFamily="18" charset="0"/>
              </a:rPr>
              <a:t>inchs</a:t>
            </a:r>
            <a:r>
              <a:rPr lang="en-US" i="1" dirty="0">
                <a:latin typeface="Times New Roman" panose="02020603050405020304" pitchFamily="18" charset="0"/>
                <a:cs typeface="Times New Roman" panose="02020603050405020304" pitchFamily="18" charset="0"/>
              </a:rPr>
              <a:t>)</a:t>
            </a:r>
          </a:p>
          <a:p>
            <a:pPr>
              <a:lnSpc>
                <a:spcPct val="150000"/>
              </a:lnSpc>
            </a:pPr>
            <a:r>
              <a:rPr lang="en-US" dirty="0">
                <a:latin typeface="Times New Roman" panose="02020603050405020304" pitchFamily="18" charset="0"/>
                <a:cs typeface="Times New Roman" panose="02020603050405020304" pitchFamily="18" charset="0"/>
              </a:rPr>
              <a:t>ONE-WAY Mirror </a:t>
            </a:r>
            <a:r>
              <a:rPr lang="en-US" i="1" dirty="0">
                <a:latin typeface="Times New Roman" panose="02020603050405020304" pitchFamily="18" charset="0"/>
                <a:cs typeface="Times New Roman" panose="02020603050405020304" pitchFamily="18" charset="0"/>
              </a:rPr>
              <a:t>(20’’ * 20’’ </a:t>
            </a:r>
            <a:r>
              <a:rPr lang="en-US" i="1" dirty="0" err="1">
                <a:latin typeface="Times New Roman" panose="02020603050405020304" pitchFamily="18" charset="0"/>
                <a:cs typeface="Times New Roman" panose="02020603050405020304" pitchFamily="18" charset="0"/>
              </a:rPr>
              <a:t>inchs</a:t>
            </a:r>
            <a:r>
              <a:rPr lang="en-US" i="1" dirty="0">
                <a:latin typeface="Times New Roman" panose="02020603050405020304" pitchFamily="18" charset="0"/>
                <a:cs typeface="Times New Roman" panose="02020603050405020304" pitchFamily="18" charset="0"/>
              </a:rPr>
              <a:t>)</a:t>
            </a:r>
          </a:p>
          <a:p>
            <a:pPr>
              <a:lnSpc>
                <a:spcPct val="150000"/>
              </a:lnSpc>
            </a:pPr>
            <a:r>
              <a:rPr lang="en-US" dirty="0">
                <a:latin typeface="Times New Roman" panose="02020603050405020304" pitchFamily="18" charset="0"/>
                <a:cs typeface="Times New Roman" panose="02020603050405020304" pitchFamily="18" charset="0"/>
              </a:rPr>
              <a:t>HDMI to VGA converter</a:t>
            </a:r>
          </a:p>
          <a:p>
            <a:pPr>
              <a:lnSpc>
                <a:spcPct val="150000"/>
              </a:lnSpc>
            </a:pPr>
            <a:r>
              <a:rPr lang="en-US" dirty="0">
                <a:latin typeface="Times New Roman" panose="02020603050405020304" pitchFamily="18" charset="0"/>
                <a:cs typeface="Times New Roman" panose="02020603050405020304" pitchFamily="18" charset="0"/>
              </a:rPr>
              <a:t>Wooden strips </a:t>
            </a:r>
            <a:r>
              <a:rPr lang="en-US" i="1" dirty="0">
                <a:latin typeface="Times New Roman" panose="02020603050405020304" pitchFamily="18" charset="0"/>
                <a:cs typeface="Times New Roman" panose="02020603050405020304" pitchFamily="18" charset="0"/>
              </a:rPr>
              <a:t>(framework</a:t>
            </a:r>
            <a:r>
              <a:rPr lang="en-US" i="1" dirty="0" smtClean="0">
                <a:latin typeface="Times New Roman" panose="02020603050405020304" pitchFamily="18" charset="0"/>
                <a:cs typeface="Times New Roman" panose="02020603050405020304" pitchFamily="18" charset="0"/>
              </a:rPr>
              <a:t>)</a:t>
            </a:r>
          </a:p>
          <a:p>
            <a:pPr>
              <a:lnSpc>
                <a:spcPct val="150000"/>
              </a:lnSpc>
            </a:pPr>
            <a:r>
              <a:rPr lang="en-IN" dirty="0">
                <a:latin typeface="Times New Roman" panose="02020603050405020304" pitchFamily="18" charset="0"/>
                <a:cs typeface="Times New Roman" panose="02020603050405020304" pitchFamily="18" charset="0"/>
              </a:rPr>
              <a:t>1080 HD USB Webcam</a:t>
            </a:r>
            <a:r>
              <a:rPr lang="en-US" i="1" dirty="0" smtClean="0">
                <a:latin typeface="Times New Roman" panose="02020603050405020304" pitchFamily="18" charset="0"/>
                <a:cs typeface="Times New Roman" panose="02020603050405020304" pitchFamily="18" charset="0"/>
              </a:rPr>
              <a:t> or </a:t>
            </a:r>
            <a:r>
              <a:rPr lang="en-US" dirty="0" smtClean="0">
                <a:latin typeface="Times New Roman" panose="02020603050405020304" pitchFamily="18" charset="0"/>
                <a:cs typeface="Times New Roman" panose="02020603050405020304" pitchFamily="18" charset="0"/>
              </a:rPr>
              <a:t>PI-cam</a:t>
            </a:r>
          </a:p>
          <a:p>
            <a:pPr>
              <a:lnSpc>
                <a:spcPct val="150000"/>
              </a:lnSpc>
            </a:pPr>
            <a:r>
              <a:rPr lang="en-US" dirty="0" smtClean="0">
                <a:latin typeface="Times New Roman" panose="02020603050405020304" pitchFamily="18" charset="0"/>
                <a:cs typeface="Times New Roman" panose="02020603050405020304" pitchFamily="18" charset="0"/>
              </a:rPr>
              <a:t>USB SPEAKER (8 kHz to 96 kHz)</a:t>
            </a:r>
            <a:endParaRPr lang="en-US" dirty="0">
              <a:latin typeface="Times New Roman" panose="02020603050405020304" pitchFamily="18"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xmlns="" id="{D34FF7AB-68A3-4394-A8A8-54F2919D8DD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6504299" y="2393341"/>
            <a:ext cx="1345324" cy="257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xmlns="" id="{8A194C56-81CE-4113-AFF5-9EE72F0352D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84534" y="1314812"/>
            <a:ext cx="2624375" cy="147621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xmlns="" id="{43941ABD-8EA3-469A-BA11-78459697671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90577" y="4474290"/>
            <a:ext cx="1774109" cy="177410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xmlns="" id="{6BAF5EC0-4873-45FE-950F-0F36E89AE626}"/>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4924" t="5062" r="9174"/>
          <a:stretch/>
        </p:blipFill>
        <p:spPr bwMode="auto">
          <a:xfrm>
            <a:off x="8669509" y="3905337"/>
            <a:ext cx="1527212" cy="14196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xmlns="" id="{7CC28A38-3EE6-4D42-8E3C-F15CE2537FC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463894" y="5432170"/>
            <a:ext cx="2289527" cy="131841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1080p hd usb camera"/>
          <p:cNvPicPr>
            <a:picLocks noChangeAspect="1" noChangeArrowheads="1"/>
          </p:cNvPicPr>
          <p:nvPr/>
        </p:nvPicPr>
        <p:blipFill rotWithShape="1">
          <a:blip r:embed="rId7">
            <a:extLst>
              <a:ext uri="{28A0092B-C50C-407E-A947-70E740481C1C}">
                <a14:useLocalDpi xmlns:a14="http://schemas.microsoft.com/office/drawing/2010/main" val="0"/>
              </a:ext>
            </a:extLst>
          </a:blip>
          <a:srcRect t="16256" b="17744"/>
          <a:stretch/>
        </p:blipFill>
        <p:spPr bwMode="auto">
          <a:xfrm>
            <a:off x="6613431" y="1471796"/>
            <a:ext cx="2143125" cy="141446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raspberry pi speaker"/>
          <p:cNvPicPr>
            <a:picLocks noChangeAspect="1" noChangeArrowheads="1"/>
          </p:cNvPicPr>
          <p:nvPr/>
        </p:nvPicPr>
        <p:blipFill rotWithShape="1">
          <a:blip r:embed="rId8">
            <a:extLst>
              <a:ext uri="{28A0092B-C50C-407E-A947-70E740481C1C}">
                <a14:useLocalDpi xmlns:a14="http://schemas.microsoft.com/office/drawing/2010/main" val="0"/>
              </a:ext>
            </a:extLst>
          </a:blip>
          <a:srcRect l="8750" t="18241" r="5424" b="15157"/>
          <a:stretch/>
        </p:blipFill>
        <p:spPr bwMode="auto">
          <a:xfrm>
            <a:off x="10402336" y="3083806"/>
            <a:ext cx="1585913" cy="1643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6980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B17B4E-495B-4B75-8DC4-F2A40A4A079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Software Requirement</a:t>
            </a:r>
          </a:p>
        </p:txBody>
      </p:sp>
      <p:sp>
        <p:nvSpPr>
          <p:cNvPr id="3" name="Content Placeholder 2">
            <a:extLst>
              <a:ext uri="{FF2B5EF4-FFF2-40B4-BE49-F238E27FC236}">
                <a16:creationId xmlns:a16="http://schemas.microsoft.com/office/drawing/2014/main" xmlns="" id="{4B84B232-2E1C-4259-9E16-F13B47950901}"/>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 Developing tool : Python 3.7</a:t>
            </a:r>
          </a:p>
          <a:p>
            <a:r>
              <a:rPr lang="en-US" dirty="0">
                <a:latin typeface="Times New Roman" panose="02020603050405020304" pitchFamily="18" charset="0"/>
                <a:cs typeface="Times New Roman" panose="02020603050405020304" pitchFamily="18" charset="0"/>
              </a:rPr>
              <a:t> Node JS  </a:t>
            </a:r>
          </a:p>
          <a:p>
            <a:r>
              <a:rPr lang="en-US" dirty="0">
                <a:latin typeface="Times New Roman" panose="02020603050405020304" pitchFamily="18" charset="0"/>
                <a:cs typeface="Times New Roman" panose="02020603050405020304" pitchFamily="18" charset="0"/>
              </a:rPr>
              <a:t> Raspbian </a:t>
            </a:r>
            <a:r>
              <a:rPr lang="en-US" dirty="0" smtClean="0">
                <a:latin typeface="Times New Roman" panose="02020603050405020304" pitchFamily="18" charset="0"/>
                <a:cs typeface="Times New Roman" panose="02020603050405020304" pitchFamily="18" charset="0"/>
              </a:rPr>
              <a:t>OS</a:t>
            </a:r>
          </a:p>
          <a:p>
            <a:r>
              <a:rPr lang="en-US" dirty="0" err="1" smtClean="0">
                <a:latin typeface="Times New Roman" panose="02020603050405020304" pitchFamily="18" charset="0"/>
                <a:cs typeface="Times New Roman" panose="02020603050405020304" pitchFamily="18" charset="0"/>
              </a:rPr>
              <a:t>OpenCV</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p>
        </p:txBody>
      </p:sp>
      <p:pic>
        <p:nvPicPr>
          <p:cNvPr id="5" name="Picture 4"/>
          <p:cNvPicPr>
            <a:picLocks noChangeAspect="1"/>
          </p:cNvPicPr>
          <p:nvPr/>
        </p:nvPicPr>
        <p:blipFill rotWithShape="1">
          <a:blip r:embed="rId2"/>
          <a:srcRect l="17182" t="7474" r="13900" b="9794"/>
          <a:stretch/>
        </p:blipFill>
        <p:spPr>
          <a:xfrm>
            <a:off x="8413936" y="1152983"/>
            <a:ext cx="1700212" cy="1528762"/>
          </a:xfrm>
          <a:prstGeom prst="rect">
            <a:avLst/>
          </a:prstGeom>
        </p:spPr>
      </p:pic>
      <p:pic>
        <p:nvPicPr>
          <p:cNvPr id="6" name="Picture 3" descr="C:\Users\Aswani kumar\Desktop\Mini project\3.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1371600"/>
            <a:ext cx="1447800" cy="14478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Users\Aswani kumar\Desktop\Mini project\j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3019070"/>
            <a:ext cx="2962275" cy="15430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5" descr="C:\Users\Aswani kumar\Desktop\Mini project\os.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13936" y="4761790"/>
            <a:ext cx="205740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091063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Facet</Template>
  <TotalTime>2752</TotalTime>
  <Words>562</Words>
  <Application>Microsoft Office PowerPoint</Application>
  <PresentationFormat>Custom</PresentationFormat>
  <Paragraphs>72</Paragraphs>
  <Slides>15</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17" baseType="lpstr">
      <vt:lpstr>Ion</vt:lpstr>
      <vt:lpstr>Picture</vt:lpstr>
      <vt:lpstr>SMART MIRROR  for Face &amp; Voice Recognition   </vt:lpstr>
      <vt:lpstr>CONTENTS</vt:lpstr>
      <vt:lpstr>INTRODUCTION</vt:lpstr>
      <vt:lpstr>OBJECTIVE</vt:lpstr>
      <vt:lpstr>BLOCK DIAGRAM</vt:lpstr>
      <vt:lpstr>FLOWCHART</vt:lpstr>
      <vt:lpstr>Steps Required  </vt:lpstr>
      <vt:lpstr>Hardware Requirements</vt:lpstr>
      <vt:lpstr>Software Requirement</vt:lpstr>
      <vt:lpstr>USER INTERFACE (UI)</vt:lpstr>
      <vt:lpstr>Applications</vt:lpstr>
      <vt:lpstr>Advantages</vt:lpstr>
      <vt:lpstr>Future Scope</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dc:title>
  <dc:creator>suribabu purushothapu</dc:creator>
  <cp:lastModifiedBy>Aswani kumar</cp:lastModifiedBy>
  <cp:revision>35</cp:revision>
  <dcterms:created xsi:type="dcterms:W3CDTF">2020-01-06T10:31:05Z</dcterms:created>
  <dcterms:modified xsi:type="dcterms:W3CDTF">2020-04-17T06:51:05Z</dcterms:modified>
</cp:coreProperties>
</file>