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E8689A-24F4-4ABD-B361-A663286DF562}">
          <p14:sldIdLst>
            <p14:sldId id="256"/>
            <p14:sldId id="257"/>
            <p14:sldId id="258"/>
            <p14:sldId id="259"/>
            <p14:sldId id="260"/>
            <p14:sldId id="268"/>
            <p14:sldId id="262"/>
            <p14:sldId id="263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89871" autoAdjust="0"/>
  </p:normalViewPr>
  <p:slideViewPr>
    <p:cSldViewPr>
      <p:cViewPr varScale="1">
        <p:scale>
          <a:sx n="45" d="100"/>
          <a:sy n="45" d="100"/>
        </p:scale>
        <p:origin x="56" y="3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18.05.2024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926594" y="3313649"/>
            <a:ext cx="6542137" cy="2734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200" spc="-105" dirty="0">
                <a:solidFill>
                  <a:srgbClr val="FFFFFF"/>
                </a:solidFill>
                <a:latin typeface="Arial Black" panose="020B0A04020102020204" pitchFamily="34" charset="0"/>
              </a:rPr>
              <a:t>Social Buzz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4404097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1599155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98477" y="8266352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27032" y="4543896"/>
            <a:ext cx="5181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 Black" panose="020B0A040201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77876"/>
            <a:chOff x="0" y="-47625"/>
            <a:chExt cx="7569956" cy="1170502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30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6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Subtitle 17">
            <a:extLst>
              <a:ext uri="{FF2B5EF4-FFF2-40B4-BE49-F238E27FC236}">
                <a16:creationId xmlns:a16="http://schemas.microsoft.com/office/drawing/2014/main" id="{5BB60885-1130-BF4E-4F0F-6EE0DEB1A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0166" y="919061"/>
            <a:ext cx="6400800" cy="1573668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ANALYSIS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Animals are the most popular category, followed by  science, healthy eating, technology and food.</a:t>
            </a:r>
            <a:endParaRPr lang="hi-IN" sz="2400" dirty="0">
              <a:solidFill>
                <a:schemeClr val="tx1"/>
              </a:solidFill>
            </a:endParaRPr>
          </a:p>
        </p:txBody>
      </p:sp>
      <p:sp>
        <p:nvSpPr>
          <p:cNvPr id="19" name="Subtitle 17">
            <a:extLst>
              <a:ext uri="{FF2B5EF4-FFF2-40B4-BE49-F238E27FC236}">
                <a16:creationId xmlns:a16="http://schemas.microsoft.com/office/drawing/2014/main" id="{A27212E0-6475-991E-31DF-89A55FB5288D}"/>
              </a:ext>
            </a:extLst>
          </p:cNvPr>
          <p:cNvSpPr txBox="1">
            <a:spLocks/>
          </p:cNvSpPr>
          <p:nvPr/>
        </p:nvSpPr>
        <p:spPr>
          <a:xfrm>
            <a:off x="11143966" y="2698305"/>
            <a:ext cx="6400800" cy="4615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b="1" dirty="0">
                <a:solidFill>
                  <a:schemeClr val="tx1"/>
                </a:solidFill>
              </a:rPr>
              <a:t>INSIGHTS</a:t>
            </a:r>
          </a:p>
          <a:p>
            <a:pPr algn="l"/>
            <a:r>
              <a:rPr lang="en-US" sz="9600" dirty="0">
                <a:solidFill>
                  <a:schemeClr val="tx1"/>
                </a:solidFill>
              </a:rPr>
              <a:t>Peoples love for adorable animals are showing in the results.</a:t>
            </a:r>
          </a:p>
          <a:p>
            <a:pPr algn="l"/>
            <a:r>
              <a:rPr lang="en-US" sz="9600" dirty="0">
                <a:solidFill>
                  <a:schemeClr val="tx1"/>
                </a:solidFill>
              </a:rPr>
              <a:t>With all the fascinating things like Chat GPT, AI buzz around, people are more interested in the new things happening in Science and Technology world.</a:t>
            </a:r>
          </a:p>
          <a:p>
            <a:pPr algn="l"/>
            <a:r>
              <a:rPr lang="en-US" sz="9600" dirty="0">
                <a:solidFill>
                  <a:schemeClr val="tx1"/>
                </a:solidFill>
              </a:rPr>
              <a:t>One of the basic needs, Food is in the top list. Also people have become more conscious about their health and interested in knowing healthy foods habits.</a:t>
            </a:r>
          </a:p>
          <a:p>
            <a:pPr algn="l"/>
            <a:r>
              <a:rPr lang="en-US" sz="9600" dirty="0">
                <a:solidFill>
                  <a:schemeClr val="tx1"/>
                </a:solidFill>
              </a:rPr>
              <a:t>Social Buzz can use the above insights and campaign accordingly with brands to increase the user engagement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Subtitle 17">
            <a:extLst>
              <a:ext uri="{FF2B5EF4-FFF2-40B4-BE49-F238E27FC236}">
                <a16:creationId xmlns:a16="http://schemas.microsoft.com/office/drawing/2014/main" id="{E91B9644-D3E0-DBFE-88E2-AF47AFC9180A}"/>
              </a:ext>
            </a:extLst>
          </p:cNvPr>
          <p:cNvSpPr txBox="1">
            <a:spLocks/>
          </p:cNvSpPr>
          <p:nvPr/>
        </p:nvSpPr>
        <p:spPr>
          <a:xfrm>
            <a:off x="11179526" y="7687107"/>
            <a:ext cx="6400800" cy="1438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NEXT STEPS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This ad-hoc analysis is insightful, but it’s time to take this analysis to large scale production for real time understanding of your business. We can help you achieve this.</a:t>
            </a:r>
            <a:endParaRPr lang="hi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3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Arial Black" panose="020B0A04020102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Black" panose="020B0A04020102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Black" panose="020B0A04020102020204" pitchFamily="34" charset="0"/>
              </a:rPr>
              <a:t>Project Recap</a:t>
            </a:r>
          </a:p>
        </p:txBody>
      </p:sp>
      <p:sp>
        <p:nvSpPr>
          <p:cNvPr id="35" name="Subtitle 34">
            <a:extLst>
              <a:ext uri="{FF2B5EF4-FFF2-40B4-BE49-F238E27FC236}">
                <a16:creationId xmlns:a16="http://schemas.microsoft.com/office/drawing/2014/main" id="{3EEC3851-2443-8FAC-B698-88C0FEA51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952" y="2005584"/>
            <a:ext cx="7868001" cy="6275832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Social Buzz is a fast growing technology company and want to scale up to manage the challenges of big data.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Accenture has began a 3 month POC focusing on the below tasks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An audit of their big data practice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Recommendations for a successful IPO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An analysis of their content categories that highlights the top 5 categories with the largest aggregate popularity </a:t>
            </a:r>
          </a:p>
          <a:p>
            <a:pPr algn="l"/>
            <a:endParaRPr lang="hi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Black" panose="020B0A04020102020204" pitchFamily="34" charset="0"/>
              </a:rPr>
              <a:t>Problem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5DC5E5B4-08CF-E628-6408-3D8CFF50E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574" y="5136633"/>
            <a:ext cx="7036480" cy="474421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Every day over 100,000 pieces of content, ranging from text, images, videos and GIFs are posted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Maintain and get useful insights from this </a:t>
            </a:r>
            <a:r>
              <a:rPr lang="en-US" dirty="0">
                <a:solidFill>
                  <a:schemeClr val="bg1"/>
                </a:solidFill>
              </a:rPr>
              <a:t>massive amount of data</a:t>
            </a:r>
            <a:endParaRPr lang="hi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43639" y="6953289"/>
            <a:ext cx="6234761" cy="4026648"/>
            <a:chOff x="73038" y="66269"/>
            <a:chExt cx="18647721" cy="12043417"/>
          </a:xfrm>
        </p:grpSpPr>
        <p:sp>
          <p:nvSpPr>
            <p:cNvPr id="29" name="Freeform 29"/>
            <p:cNvSpPr/>
            <p:nvPr/>
          </p:nvSpPr>
          <p:spPr>
            <a:xfrm>
              <a:off x="18509725" y="11972944"/>
              <a:ext cx="211034" cy="1367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 Black" panose="020B0A04020102020204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099BF-2450-633B-ACD1-E84C9D70A96A}"/>
              </a:ext>
            </a:extLst>
          </p:cNvPr>
          <p:cNvSpPr txBox="1"/>
          <p:nvPr/>
        </p:nvSpPr>
        <p:spPr>
          <a:xfrm>
            <a:off x="14381569" y="1789232"/>
            <a:ext cx="3399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Andrew Fleming </a:t>
            </a:r>
          </a:p>
          <a:p>
            <a:r>
              <a:rPr lang="en-US" sz="2400" b="1" dirty="0">
                <a:ea typeface="+mn-lt"/>
                <a:cs typeface="+mn-lt"/>
              </a:rPr>
              <a:t>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A8E005-05D9-3399-2938-9ED5DD7125C8}"/>
              </a:ext>
            </a:extLst>
          </p:cNvPr>
          <p:cNvSpPr txBox="1"/>
          <p:nvPr/>
        </p:nvSpPr>
        <p:spPr>
          <a:xfrm>
            <a:off x="14573957" y="4740448"/>
            <a:ext cx="25315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Marcus </a:t>
            </a:r>
            <a:r>
              <a:rPr lang="en-US" sz="2400" dirty="0" err="1">
                <a:ea typeface="+mn-lt"/>
                <a:cs typeface="+mn-lt"/>
              </a:rPr>
              <a:t>Rompton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r>
              <a:rPr lang="en-US" sz="2400" b="1" dirty="0">
                <a:ea typeface="+mn-lt"/>
                <a:cs typeface="+mn-lt"/>
              </a:rPr>
              <a:t>Senior Principle</a:t>
            </a:r>
            <a:endParaRPr lang="en-US" sz="2400" b="1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33F981-F418-253F-7851-E6F8E56A2EC5}"/>
              </a:ext>
            </a:extLst>
          </p:cNvPr>
          <p:cNvSpPr txBox="1"/>
          <p:nvPr/>
        </p:nvSpPr>
        <p:spPr>
          <a:xfrm>
            <a:off x="14659313" y="7691664"/>
            <a:ext cx="29485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Mohammed Dilshad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Data Analyst</a:t>
            </a:r>
          </a:p>
        </p:txBody>
      </p:sp>
      <p:grpSp>
        <p:nvGrpSpPr>
          <p:cNvPr id="38" name="Group 23">
            <a:extLst>
              <a:ext uri="{FF2B5EF4-FFF2-40B4-BE49-F238E27FC236}">
                <a16:creationId xmlns:a16="http://schemas.microsoft.com/office/drawing/2014/main" id="{09CA25E3-646D-75E6-BE51-8522C5FB0D5D}"/>
              </a:ext>
            </a:extLst>
          </p:cNvPr>
          <p:cNvGrpSpPr>
            <a:grpSpLocks noChangeAspect="1"/>
          </p:cNvGrpSpPr>
          <p:nvPr/>
        </p:nvGrpSpPr>
        <p:grpSpPr>
          <a:xfrm>
            <a:off x="11474119" y="1028700"/>
            <a:ext cx="2187334" cy="2123082"/>
            <a:chOff x="-23042" y="66269"/>
            <a:chExt cx="6542158" cy="6349987"/>
          </a:xfrm>
        </p:grpSpPr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C5893468-D36C-6106-FBA2-A4ACA66750C5}"/>
                </a:ext>
              </a:extLst>
            </p:cNvPr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7751BED0-B08C-5232-6B05-00F70D89ED5A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41" name="Group 18">
            <a:extLst>
              <a:ext uri="{FF2B5EF4-FFF2-40B4-BE49-F238E27FC236}">
                <a16:creationId xmlns:a16="http://schemas.microsoft.com/office/drawing/2014/main" id="{1A767B02-794C-6E3A-3A30-CDAD19A5DF4D}"/>
              </a:ext>
            </a:extLst>
          </p:cNvPr>
          <p:cNvGrpSpPr>
            <a:grpSpLocks noChangeAspect="1"/>
          </p:cNvGrpSpPr>
          <p:nvPr/>
        </p:nvGrpSpPr>
        <p:grpSpPr>
          <a:xfrm>
            <a:off x="11357125" y="3969761"/>
            <a:ext cx="2174041" cy="2165548"/>
            <a:chOff x="0" y="0"/>
            <a:chExt cx="6502400" cy="6477000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0766E54D-36CF-6933-C3EB-F21BB1DE9144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D3FC70CD-4F78-BF90-63FE-C0F656662677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746C834-6F64-1060-E89F-118FB892D5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994510"/>
            <a:ext cx="2030555" cy="2035190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19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2" b="0" i="0" u="none" strike="noStrike" kern="1200" cap="none" spc="-6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lear Sans Regular Bold"/>
                <a:ea typeface="+mn-ea"/>
                <a:cs typeface="+mn-cs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19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2" b="0" i="0" u="none" strike="noStrike" kern="1200" cap="none" spc="-6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lear Sans Regular Bold"/>
                <a:ea typeface="+mn-ea"/>
                <a:cs typeface="+mn-cs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19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2" b="0" i="0" u="none" strike="noStrike" kern="1200" cap="none" spc="-64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lear Sans Regular Bold"/>
                <a:ea typeface="+mn-ea"/>
                <a:cs typeface="+mn-cs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19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2" b="0" i="0" u="none" strike="noStrike" kern="1200" cap="none" spc="-6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lear Sans Regular Bold"/>
                <a:ea typeface="+mn-ea"/>
                <a:cs typeface="+mn-cs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19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2" b="0" i="0" u="none" strike="noStrike" kern="1200" cap="none" spc="-6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lear Sans Regular Bold"/>
                <a:ea typeface="+mn-ea"/>
                <a:cs typeface="+mn-cs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CA03C-0AF6-BCF3-5CFE-65D25F41BA27}"/>
              </a:ext>
            </a:extLst>
          </p:cNvPr>
          <p:cNvSpPr txBox="1"/>
          <p:nvPr/>
        </p:nvSpPr>
        <p:spPr>
          <a:xfrm>
            <a:off x="4122000" y="1584000"/>
            <a:ext cx="6858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Understanding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DE5329-EB0E-795C-8153-1E0066678F99}"/>
              </a:ext>
            </a:extLst>
          </p:cNvPr>
          <p:cNvSpPr txBox="1"/>
          <p:nvPr/>
        </p:nvSpPr>
        <p:spPr>
          <a:xfrm>
            <a:off x="5994000" y="3194999"/>
            <a:ext cx="6858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Cleaning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8FC49-6F34-B303-8D53-62AE2792A63B}"/>
              </a:ext>
            </a:extLst>
          </p:cNvPr>
          <p:cNvSpPr txBox="1"/>
          <p:nvPr/>
        </p:nvSpPr>
        <p:spPr>
          <a:xfrm>
            <a:off x="7910999" y="4814999"/>
            <a:ext cx="6858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Modeling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A14454-91AC-7DA9-C0B8-069D4DA1F69F}"/>
              </a:ext>
            </a:extLst>
          </p:cNvPr>
          <p:cNvSpPr txBox="1"/>
          <p:nvPr/>
        </p:nvSpPr>
        <p:spPr>
          <a:xfrm>
            <a:off x="9656999" y="6416999"/>
            <a:ext cx="6858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Analysis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6511FA-E619-DAED-48F0-0854EC8950FD}"/>
              </a:ext>
            </a:extLst>
          </p:cNvPr>
          <p:cNvSpPr txBox="1"/>
          <p:nvPr/>
        </p:nvSpPr>
        <p:spPr>
          <a:xfrm>
            <a:off x="11600999" y="8036999"/>
            <a:ext cx="6858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Uncover Insights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 Black" panose="020B0A040201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Subtitle 14">
            <a:extLst>
              <a:ext uri="{FF2B5EF4-FFF2-40B4-BE49-F238E27FC236}">
                <a16:creationId xmlns:a16="http://schemas.microsoft.com/office/drawing/2014/main" id="{3FABE53C-D332-6B40-A8EA-C1C333AD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8851" y="2539956"/>
            <a:ext cx="3727778" cy="309884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Month with </a:t>
            </a:r>
          </a:p>
          <a:p>
            <a:r>
              <a:rPr lang="en-US" dirty="0">
                <a:solidFill>
                  <a:schemeClr val="tx1"/>
                </a:solidFill>
              </a:rPr>
              <a:t>most posts</a:t>
            </a:r>
            <a:endParaRPr lang="hi-IN" dirty="0">
              <a:solidFill>
                <a:schemeClr val="tx1"/>
              </a:solidFill>
            </a:endParaRPr>
          </a:p>
        </p:txBody>
      </p:sp>
      <p:sp>
        <p:nvSpPr>
          <p:cNvPr id="16" name="Subtitle 14">
            <a:extLst>
              <a:ext uri="{FF2B5EF4-FFF2-40B4-BE49-F238E27FC236}">
                <a16:creationId xmlns:a16="http://schemas.microsoft.com/office/drawing/2014/main" id="{8C4CD6CA-456F-F0DF-48CF-960D8DD224EA}"/>
              </a:ext>
            </a:extLst>
          </p:cNvPr>
          <p:cNvSpPr txBox="1">
            <a:spLocks/>
          </p:cNvSpPr>
          <p:nvPr/>
        </p:nvSpPr>
        <p:spPr>
          <a:xfrm>
            <a:off x="6657563" y="2539956"/>
            <a:ext cx="3727778" cy="309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</a:rPr>
              <a:t>1897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Reactions to</a:t>
            </a:r>
          </a:p>
          <a:p>
            <a:r>
              <a:rPr lang="en-US" dirty="0">
                <a:solidFill>
                  <a:schemeClr val="tx1"/>
                </a:solidFill>
              </a:rPr>
              <a:t> ‘Animal’ Posts</a:t>
            </a:r>
            <a:endParaRPr lang="hi-IN" dirty="0">
              <a:solidFill>
                <a:schemeClr val="tx1"/>
              </a:solidFill>
            </a:endParaRPr>
          </a:p>
        </p:txBody>
      </p:sp>
      <p:sp>
        <p:nvSpPr>
          <p:cNvPr id="17" name="Subtitle 14">
            <a:extLst>
              <a:ext uri="{FF2B5EF4-FFF2-40B4-BE49-F238E27FC236}">
                <a16:creationId xmlns:a16="http://schemas.microsoft.com/office/drawing/2014/main" id="{837A0235-25A3-0EFB-9E0D-C48A8F44437D}"/>
              </a:ext>
            </a:extLst>
          </p:cNvPr>
          <p:cNvSpPr txBox="1">
            <a:spLocks/>
          </p:cNvSpPr>
          <p:nvPr/>
        </p:nvSpPr>
        <p:spPr>
          <a:xfrm>
            <a:off x="1524000" y="2692357"/>
            <a:ext cx="3727778" cy="309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</a:rPr>
              <a:t>16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Unique </a:t>
            </a:r>
          </a:p>
          <a:p>
            <a:r>
              <a:rPr lang="en-US" dirty="0">
                <a:solidFill>
                  <a:schemeClr val="tx1"/>
                </a:solidFill>
              </a:rPr>
              <a:t>Categories</a:t>
            </a:r>
            <a:endParaRPr lang="hi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3A3659C-BEEA-5846-663D-789C1763E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2509" y="1447467"/>
            <a:ext cx="13474716" cy="79028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603C250-DE93-E22D-B784-B31D1C61C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7825" y="873120"/>
            <a:ext cx="11862688" cy="82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328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Arial Black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mohammed dilshad</cp:lastModifiedBy>
  <cp:revision>25</cp:revision>
  <dcterms:created xsi:type="dcterms:W3CDTF">2006-08-16T00:00:00Z</dcterms:created>
  <dcterms:modified xsi:type="dcterms:W3CDTF">2024-05-18T15:35:51Z</dcterms:modified>
  <dc:identifier>DAEhDyfaYKE</dc:identifier>
</cp:coreProperties>
</file>