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9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681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5,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5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407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959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5,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33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4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30CCE-25E2-1739-9FF6-59CA044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292" y="649385"/>
            <a:ext cx="5705631" cy="1425054"/>
          </a:xfrm>
        </p:spPr>
        <p:txBody>
          <a:bodyPr>
            <a:normAutofit fontScale="90000"/>
          </a:bodyPr>
          <a:lstStyle/>
          <a:p>
            <a:r>
              <a:rPr lang="de-DE" sz="3100" dirty="0"/>
              <a:t>Gold Price Analysis: </a:t>
            </a:r>
            <a:br>
              <a:rPr lang="de-DE" dirty="0"/>
            </a:br>
            <a:r>
              <a:rPr lang="de-DE" sz="2000" b="1" dirty="0" err="1">
                <a:latin typeface="+mn-lt"/>
              </a:rPr>
              <a:t>When</a:t>
            </a:r>
            <a:r>
              <a:rPr lang="de-DE" sz="2000" b="1" dirty="0">
                <a:latin typeface="+mn-lt"/>
              </a:rPr>
              <a:t> (in </a:t>
            </a:r>
            <a:r>
              <a:rPr lang="de-DE" sz="2000" b="1" dirty="0" err="1">
                <a:latin typeface="+mn-lt"/>
              </a:rPr>
              <a:t>the</a:t>
            </a:r>
            <a:r>
              <a:rPr lang="de-DE" sz="2000" b="1" dirty="0">
                <a:latin typeface="+mn-lt"/>
              </a:rPr>
              <a:t> </a:t>
            </a:r>
            <a:r>
              <a:rPr lang="de-DE" sz="2000" b="1" dirty="0" err="1">
                <a:latin typeface="+mn-lt"/>
              </a:rPr>
              <a:t>future</a:t>
            </a:r>
            <a:r>
              <a:rPr lang="de-DE" sz="2000" b="1" dirty="0">
                <a:latin typeface="+mn-lt"/>
              </a:rPr>
              <a:t>) </a:t>
            </a:r>
            <a:r>
              <a:rPr lang="de-DE" sz="2000" b="1" dirty="0" err="1">
                <a:latin typeface="+mn-lt"/>
              </a:rPr>
              <a:t>to</a:t>
            </a:r>
            <a:r>
              <a:rPr lang="de-DE" sz="2000" b="1" dirty="0">
                <a:latin typeface="+mn-lt"/>
              </a:rPr>
              <a:t> Buy/Sell Gold?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D33E4-4E48-E9D4-04F7-68FE10E76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701" y="2723823"/>
            <a:ext cx="6091056" cy="1594839"/>
          </a:xfrm>
        </p:spPr>
        <p:txBody>
          <a:bodyPr>
            <a:normAutofit/>
          </a:bodyPr>
          <a:lstStyle/>
          <a:p>
            <a:r>
              <a:rPr lang="de-DE" sz="2400" dirty="0" err="1"/>
              <a:t>Ironhack</a:t>
            </a:r>
            <a:r>
              <a:rPr lang="de-DE" sz="2400" dirty="0"/>
              <a:t> Bootcamp </a:t>
            </a:r>
            <a:r>
              <a:rPr lang="de-DE" sz="2400" dirty="0" err="1"/>
              <a:t>mid</a:t>
            </a:r>
            <a:r>
              <a:rPr lang="de-DE" sz="2400" dirty="0"/>
              <a:t>-project </a:t>
            </a:r>
            <a:r>
              <a:rPr lang="de-DE" sz="2400" dirty="0" err="1"/>
              <a:t>by</a:t>
            </a:r>
            <a:r>
              <a:rPr lang="de-DE" sz="2400" dirty="0"/>
              <a:t>:</a:t>
            </a:r>
          </a:p>
          <a:p>
            <a:r>
              <a:rPr lang="de-DE" dirty="0"/>
              <a:t>Muhammad Dimas Abdul Aziz Cakradewa</a:t>
            </a:r>
          </a:p>
          <a:p>
            <a:r>
              <a:rPr lang="de-DE" dirty="0"/>
              <a:t>Vasco Reis</a:t>
            </a: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0D9268BC-253F-482B-FE6E-502090E1D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97" r="27526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CE2D304-0A00-CE95-2832-05C10B4C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98" y="5212280"/>
            <a:ext cx="1050718" cy="1137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5D66A4-1512-0B84-D00B-52EC317C2BDD}"/>
              </a:ext>
            </a:extLst>
          </p:cNvPr>
          <p:cNvSpPr txBox="1"/>
          <p:nvPr/>
        </p:nvSpPr>
        <p:spPr>
          <a:xfrm>
            <a:off x="3061032" y="5504215"/>
            <a:ext cx="32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Data Analytics </a:t>
            </a:r>
            <a:r>
              <a:rPr lang="de-DE" dirty="0" err="1"/>
              <a:t>Full</a:t>
            </a:r>
            <a:r>
              <a:rPr lang="de-DE" dirty="0"/>
              <a:t>-Time Course</a:t>
            </a:r>
          </a:p>
          <a:p>
            <a:pPr algn="r"/>
            <a:r>
              <a:rPr lang="de-DE" dirty="0"/>
              <a:t>November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8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F9D9-1C53-13D8-2A15-AD9611C2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Buy/time </a:t>
            </a:r>
            <a:r>
              <a:rPr lang="de-DE" dirty="0" err="1"/>
              <a:t>suggestion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C1049D3-4296-D747-A5D9-087D8D38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3" y="2090156"/>
            <a:ext cx="5639587" cy="4382112"/>
          </a:xfr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0D858DF-7547-005F-B4D5-EEA90C7A2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42" y="2314025"/>
            <a:ext cx="563006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1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727F-070C-EE39-2B3A-5F32CD46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/>
              <a:t> Attention!</a:t>
            </a:r>
            <a:endParaRPr lang="en-US" dirty="0"/>
          </a:p>
        </p:txBody>
      </p:sp>
      <p:pic>
        <p:nvPicPr>
          <p:cNvPr id="4" name="Picture 3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98CCFF7E-5093-021B-302D-394448C2F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36" y="2068286"/>
            <a:ext cx="3227614" cy="32276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E6DE78E-19F2-2299-75B3-14B0059BE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65" y="2068286"/>
            <a:ext cx="2173514" cy="32602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F381E-F8E4-74BF-34C1-4398A2421C89}"/>
              </a:ext>
            </a:extLst>
          </p:cNvPr>
          <p:cNvSpPr txBox="1"/>
          <p:nvPr/>
        </p:nvSpPr>
        <p:spPr>
          <a:xfrm>
            <a:off x="6265636" y="5538561"/>
            <a:ext cx="3555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https://www.linkedin.com/in/vasco-reis-b5107212a/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E57AC-BA10-DDDA-900F-FB09A05BC1DC}"/>
              </a:ext>
            </a:extLst>
          </p:cNvPr>
          <p:cNvSpPr txBox="1"/>
          <p:nvPr/>
        </p:nvSpPr>
        <p:spPr>
          <a:xfrm>
            <a:off x="2370365" y="5539922"/>
            <a:ext cx="290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</a:rPr>
              <a:t>www.linkedin.com/in/muhammad-dimas-a-a-cakradewa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5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1021-9ABC-A6FE-082A-090B1496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5546-49CD-2390-E1E9-591FCBB0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3048000"/>
            <a:ext cx="9810604" cy="3206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Direct-Impact Factors: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Supply and demand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Interest 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Political and economic instability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Dollar and other Rare-material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 Tendencies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6A2F3-7A6C-D97B-CCFD-F2D85A473DA0}"/>
              </a:ext>
            </a:extLst>
          </p:cNvPr>
          <p:cNvSpPr txBox="1"/>
          <p:nvPr/>
        </p:nvSpPr>
        <p:spPr>
          <a:xfrm>
            <a:off x="1050879" y="1546225"/>
            <a:ext cx="8639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Main Goal:</a:t>
            </a:r>
          </a:p>
          <a:p>
            <a:endParaRPr lang="de-DE" sz="2400" dirty="0"/>
          </a:p>
          <a:p>
            <a:pPr algn="r"/>
            <a:r>
              <a:rPr lang="de-DE" sz="2400" dirty="0" err="1"/>
              <a:t>Forecasting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optimum</a:t>
            </a:r>
            <a:r>
              <a:rPr lang="de-DE" sz="2400" dirty="0"/>
              <a:t> </a:t>
            </a:r>
            <a:r>
              <a:rPr lang="de-DE" sz="2400" dirty="0" err="1"/>
              <a:t>times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sell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purchase</a:t>
            </a:r>
            <a:r>
              <a:rPr lang="de-DE" sz="2400" dirty="0"/>
              <a:t> </a:t>
            </a:r>
            <a:r>
              <a:rPr lang="de-DE" sz="2400" dirty="0" err="1"/>
              <a:t>gold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26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2DEB-3C80-685B-F7E6-3DED20F6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143A-7973-AB9C-6290-BEDE76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Technical Analysis</a:t>
            </a:r>
          </a:p>
          <a:p>
            <a:r>
              <a:rPr lang="de-DE" sz="2200" dirty="0"/>
              <a:t>Fundamental Analysis</a:t>
            </a:r>
          </a:p>
          <a:p>
            <a:r>
              <a:rPr lang="de-DE" sz="2200" dirty="0"/>
              <a:t>The 3 </a:t>
            </a:r>
            <a:r>
              <a:rPr lang="de-DE" sz="2200" dirty="0" err="1"/>
              <a:t>Tendencies</a:t>
            </a:r>
            <a:r>
              <a:rPr lang="de-DE" sz="2200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de-DE" dirty="0"/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Political </a:t>
            </a:r>
            <a:r>
              <a:rPr lang="de-DE" dirty="0" err="1"/>
              <a:t>cycle</a:t>
            </a:r>
            <a:endParaRPr lang="de-DE" dirty="0"/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Interest rate </a:t>
            </a:r>
            <a:r>
              <a:rPr lang="de-DE" dirty="0" err="1"/>
              <a:t>cycle</a:t>
            </a:r>
            <a:endParaRPr lang="de-DE" dirty="0"/>
          </a:p>
          <a:p>
            <a:r>
              <a:rPr lang="de-DE" sz="2200" dirty="0" err="1"/>
              <a:t>Merge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results</a:t>
            </a:r>
            <a:endParaRPr lang="de-DE" sz="2200" dirty="0"/>
          </a:p>
          <a:p>
            <a:r>
              <a:rPr lang="de-DE" sz="2200" dirty="0"/>
              <a:t>„The </a:t>
            </a:r>
            <a:r>
              <a:rPr lang="de-DE" sz="2200" dirty="0" err="1"/>
              <a:t>January</a:t>
            </a:r>
            <a:r>
              <a:rPr lang="de-DE" sz="2200" dirty="0"/>
              <a:t> </a:t>
            </a:r>
            <a:r>
              <a:rPr lang="de-DE" sz="2200" dirty="0" err="1"/>
              <a:t>Effect</a:t>
            </a:r>
            <a:r>
              <a:rPr lang="de-DE" sz="2200" dirty="0"/>
              <a:t>“</a:t>
            </a:r>
          </a:p>
          <a:p>
            <a:r>
              <a:rPr lang="de-DE" sz="2200" dirty="0"/>
              <a:t>The </a:t>
            </a:r>
            <a:r>
              <a:rPr lang="de-DE" sz="2200" dirty="0" err="1"/>
              <a:t>creation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prediction</a:t>
            </a:r>
            <a:r>
              <a:rPr lang="de-DE" sz="2200" dirty="0"/>
              <a:t> </a:t>
            </a:r>
            <a:r>
              <a:rPr lang="de-DE" sz="2200" dirty="0" err="1"/>
              <a:t>model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0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A2B4A10-ABAC-4F2C-AAD3-3D932E359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500235" cy="5464636"/>
          </a:xfrm>
          <a:custGeom>
            <a:avLst/>
            <a:gdLst>
              <a:gd name="connsiteX0" fmla="*/ 0 w 6500235"/>
              <a:gd name="connsiteY0" fmla="*/ 0 h 5464636"/>
              <a:gd name="connsiteX1" fmla="*/ 6468182 w 6500235"/>
              <a:gd name="connsiteY1" fmla="*/ 0 h 5464636"/>
              <a:gd name="connsiteX2" fmla="*/ 6468122 w 6500235"/>
              <a:gd name="connsiteY2" fmla="*/ 2458 h 5464636"/>
              <a:gd name="connsiteX3" fmla="*/ 6473409 w 6500235"/>
              <a:gd name="connsiteY3" fmla="*/ 34346 h 5464636"/>
              <a:gd name="connsiteX4" fmla="*/ 6492498 w 6500235"/>
              <a:gd name="connsiteY4" fmla="*/ 123264 h 5464636"/>
              <a:gd name="connsiteX5" fmla="*/ 6453347 w 6500235"/>
              <a:gd name="connsiteY5" fmla="*/ 355483 h 5464636"/>
              <a:gd name="connsiteX6" fmla="*/ 6446278 w 6500235"/>
              <a:gd name="connsiteY6" fmla="*/ 407805 h 5464636"/>
              <a:gd name="connsiteX7" fmla="*/ 6479973 w 6500235"/>
              <a:gd name="connsiteY7" fmla="*/ 438480 h 5464636"/>
              <a:gd name="connsiteX8" fmla="*/ 6446200 w 6500235"/>
              <a:gd name="connsiteY8" fmla="*/ 483448 h 5464636"/>
              <a:gd name="connsiteX9" fmla="*/ 6455191 w 6500235"/>
              <a:gd name="connsiteY9" fmla="*/ 585156 h 5464636"/>
              <a:gd name="connsiteX10" fmla="*/ 6455578 w 6500235"/>
              <a:gd name="connsiteY10" fmla="*/ 723310 h 5464636"/>
              <a:gd name="connsiteX11" fmla="*/ 6330650 w 6500235"/>
              <a:gd name="connsiteY11" fmla="*/ 969274 h 5464636"/>
              <a:gd name="connsiteX12" fmla="*/ 6259783 w 6500235"/>
              <a:gd name="connsiteY12" fmla="*/ 1059188 h 5464636"/>
              <a:gd name="connsiteX13" fmla="*/ 6232390 w 6500235"/>
              <a:gd name="connsiteY13" fmla="*/ 1134371 h 5464636"/>
              <a:gd name="connsiteX14" fmla="*/ 6197819 w 6500235"/>
              <a:gd name="connsiteY14" fmla="*/ 1226187 h 5464636"/>
              <a:gd name="connsiteX15" fmla="*/ 6153633 w 6500235"/>
              <a:gd name="connsiteY15" fmla="*/ 1266676 h 5464636"/>
              <a:gd name="connsiteX16" fmla="*/ 6115253 w 6500235"/>
              <a:gd name="connsiteY16" fmla="*/ 1333803 h 5464636"/>
              <a:gd name="connsiteX17" fmla="*/ 6116094 w 6500235"/>
              <a:gd name="connsiteY17" fmla="*/ 1360252 h 5464636"/>
              <a:gd name="connsiteX18" fmla="*/ 6093817 w 6500235"/>
              <a:gd name="connsiteY18" fmla="*/ 1557246 h 5464636"/>
              <a:gd name="connsiteX19" fmla="*/ 6036619 w 6500235"/>
              <a:gd name="connsiteY19" fmla="*/ 1695300 h 5464636"/>
              <a:gd name="connsiteX20" fmla="*/ 6006327 w 6500235"/>
              <a:gd name="connsiteY20" fmla="*/ 1765313 h 5464636"/>
              <a:gd name="connsiteX21" fmla="*/ 5990294 w 6500235"/>
              <a:gd name="connsiteY21" fmla="*/ 1829516 h 5464636"/>
              <a:gd name="connsiteX22" fmla="*/ 5951522 w 6500235"/>
              <a:gd name="connsiteY22" fmla="*/ 1913734 h 5464636"/>
              <a:gd name="connsiteX23" fmla="*/ 5851829 w 6500235"/>
              <a:gd name="connsiteY23" fmla="*/ 2042661 h 5464636"/>
              <a:gd name="connsiteX24" fmla="*/ 5843359 w 6500235"/>
              <a:gd name="connsiteY24" fmla="*/ 2063211 h 5464636"/>
              <a:gd name="connsiteX25" fmla="*/ 5841612 w 6500235"/>
              <a:gd name="connsiteY25" fmla="*/ 2071738 h 5464636"/>
              <a:gd name="connsiteX26" fmla="*/ 5835993 w 6500235"/>
              <a:gd name="connsiteY26" fmla="*/ 2082516 h 5464636"/>
              <a:gd name="connsiteX27" fmla="*/ 5835396 w 6500235"/>
              <a:gd name="connsiteY27" fmla="*/ 2082526 h 5464636"/>
              <a:gd name="connsiteX28" fmla="*/ 5831029 w 6500235"/>
              <a:gd name="connsiteY28" fmla="*/ 2093117 h 5464636"/>
              <a:gd name="connsiteX29" fmla="*/ 5737995 w 6500235"/>
              <a:gd name="connsiteY29" fmla="*/ 2189215 h 5464636"/>
              <a:gd name="connsiteX30" fmla="*/ 5724175 w 6500235"/>
              <a:gd name="connsiteY30" fmla="*/ 2265929 h 5464636"/>
              <a:gd name="connsiteX31" fmla="*/ 5669829 w 6500235"/>
              <a:gd name="connsiteY31" fmla="*/ 2335401 h 5464636"/>
              <a:gd name="connsiteX32" fmla="*/ 5612139 w 6500235"/>
              <a:gd name="connsiteY32" fmla="*/ 2453657 h 5464636"/>
              <a:gd name="connsiteX33" fmla="*/ 5594475 w 6500235"/>
              <a:gd name="connsiteY33" fmla="*/ 2615311 h 5464636"/>
              <a:gd name="connsiteX34" fmla="*/ 5536384 w 6500235"/>
              <a:gd name="connsiteY34" fmla="*/ 2755975 h 5464636"/>
              <a:gd name="connsiteX35" fmla="*/ 5485137 w 6500235"/>
              <a:gd name="connsiteY35" fmla="*/ 2848281 h 5464636"/>
              <a:gd name="connsiteX36" fmla="*/ 5325962 w 6500235"/>
              <a:gd name="connsiteY36" fmla="*/ 3162656 h 5464636"/>
              <a:gd name="connsiteX37" fmla="*/ 5243182 w 6500235"/>
              <a:gd name="connsiteY37" fmla="*/ 3288494 h 5464636"/>
              <a:gd name="connsiteX38" fmla="*/ 5237100 w 6500235"/>
              <a:gd name="connsiteY38" fmla="*/ 3363382 h 5464636"/>
              <a:gd name="connsiteX39" fmla="*/ 5210973 w 6500235"/>
              <a:gd name="connsiteY39" fmla="*/ 3381298 h 5464636"/>
              <a:gd name="connsiteX40" fmla="*/ 5206067 w 6500235"/>
              <a:gd name="connsiteY40" fmla="*/ 3384167 h 5464636"/>
              <a:gd name="connsiteX41" fmla="*/ 5181176 w 6500235"/>
              <a:gd name="connsiteY41" fmla="*/ 3399028 h 5464636"/>
              <a:gd name="connsiteX42" fmla="*/ 5156932 w 6500235"/>
              <a:gd name="connsiteY42" fmla="*/ 3419249 h 5464636"/>
              <a:gd name="connsiteX43" fmla="*/ 5139869 w 6500235"/>
              <a:gd name="connsiteY43" fmla="*/ 3450988 h 5464636"/>
              <a:gd name="connsiteX44" fmla="*/ 5071047 w 6500235"/>
              <a:gd name="connsiteY44" fmla="*/ 3608412 h 5464636"/>
              <a:gd name="connsiteX45" fmla="*/ 5022875 w 6500235"/>
              <a:gd name="connsiteY45" fmla="*/ 3698834 h 5464636"/>
              <a:gd name="connsiteX46" fmla="*/ 4993591 w 6500235"/>
              <a:gd name="connsiteY46" fmla="*/ 3727277 h 5464636"/>
              <a:gd name="connsiteX47" fmla="*/ 4960082 w 6500235"/>
              <a:gd name="connsiteY47" fmla="*/ 3770964 h 5464636"/>
              <a:gd name="connsiteX48" fmla="*/ 4956970 w 6500235"/>
              <a:gd name="connsiteY48" fmla="*/ 3791475 h 5464636"/>
              <a:gd name="connsiteX49" fmla="*/ 4941856 w 6500235"/>
              <a:gd name="connsiteY49" fmla="*/ 3797112 h 5464636"/>
              <a:gd name="connsiteX50" fmla="*/ 4913940 w 6500235"/>
              <a:gd name="connsiteY50" fmla="*/ 3820812 h 5464636"/>
              <a:gd name="connsiteX51" fmla="*/ 4811357 w 6500235"/>
              <a:gd name="connsiteY51" fmla="*/ 3871429 h 5464636"/>
              <a:gd name="connsiteX52" fmla="*/ 4783124 w 6500235"/>
              <a:gd name="connsiteY52" fmla="*/ 3882491 h 5464636"/>
              <a:gd name="connsiteX53" fmla="*/ 4724385 w 6500235"/>
              <a:gd name="connsiteY53" fmla="*/ 3930800 h 5464636"/>
              <a:gd name="connsiteX54" fmla="*/ 4632498 w 6500235"/>
              <a:gd name="connsiteY54" fmla="*/ 4019308 h 5464636"/>
              <a:gd name="connsiteX55" fmla="*/ 4611775 w 6500235"/>
              <a:gd name="connsiteY55" fmla="*/ 4036221 h 5464636"/>
              <a:gd name="connsiteX56" fmla="*/ 4589341 w 6500235"/>
              <a:gd name="connsiteY56" fmla="*/ 4043087 h 5464636"/>
              <a:gd name="connsiteX57" fmla="*/ 4580109 w 6500235"/>
              <a:gd name="connsiteY57" fmla="*/ 4037991 h 5464636"/>
              <a:gd name="connsiteX58" fmla="*/ 4567969 w 6500235"/>
              <a:gd name="connsiteY58" fmla="*/ 4046064 h 5464636"/>
              <a:gd name="connsiteX59" fmla="*/ 4563776 w 6500235"/>
              <a:gd name="connsiteY59" fmla="*/ 4046606 h 5464636"/>
              <a:gd name="connsiteX60" fmla="*/ 4540688 w 6500235"/>
              <a:gd name="connsiteY60" fmla="*/ 4051329 h 5464636"/>
              <a:gd name="connsiteX61" fmla="*/ 4515381 w 6500235"/>
              <a:gd name="connsiteY61" fmla="*/ 4101230 h 5464636"/>
              <a:gd name="connsiteX62" fmla="*/ 4464519 w 6500235"/>
              <a:gd name="connsiteY62" fmla="*/ 4129866 h 5464636"/>
              <a:gd name="connsiteX63" fmla="*/ 4258103 w 6500235"/>
              <a:gd name="connsiteY63" fmla="*/ 4281657 h 5464636"/>
              <a:gd name="connsiteX64" fmla="*/ 4110759 w 6500235"/>
              <a:gd name="connsiteY64" fmla="*/ 4475040 h 5464636"/>
              <a:gd name="connsiteX65" fmla="*/ 3977659 w 6500235"/>
              <a:gd name="connsiteY65" fmla="*/ 4576699 h 5464636"/>
              <a:gd name="connsiteX66" fmla="*/ 3839447 w 6500235"/>
              <a:gd name="connsiteY66" fmla="*/ 4686247 h 5464636"/>
              <a:gd name="connsiteX67" fmla="*/ 3160580 w 6500235"/>
              <a:gd name="connsiteY67" fmla="*/ 4816349 h 5464636"/>
              <a:gd name="connsiteX68" fmla="*/ 2824675 w 6500235"/>
              <a:gd name="connsiteY68" fmla="*/ 4861066 h 5464636"/>
              <a:gd name="connsiteX69" fmla="*/ 2704403 w 6500235"/>
              <a:gd name="connsiteY69" fmla="*/ 4872014 h 5464636"/>
              <a:gd name="connsiteX70" fmla="*/ 2432833 w 6500235"/>
              <a:gd name="connsiteY70" fmla="*/ 5046782 h 5464636"/>
              <a:gd name="connsiteX71" fmla="*/ 1930437 w 6500235"/>
              <a:gd name="connsiteY71" fmla="*/ 5242775 h 5464636"/>
              <a:gd name="connsiteX72" fmla="*/ 1853671 w 6500235"/>
              <a:gd name="connsiteY72" fmla="*/ 5310774 h 5464636"/>
              <a:gd name="connsiteX73" fmla="*/ 1813576 w 6500235"/>
              <a:gd name="connsiteY73" fmla="*/ 5366218 h 5464636"/>
              <a:gd name="connsiteX74" fmla="*/ 1777372 w 6500235"/>
              <a:gd name="connsiteY74" fmla="*/ 5364302 h 5464636"/>
              <a:gd name="connsiteX75" fmla="*/ 1733954 w 6500235"/>
              <a:gd name="connsiteY75" fmla="*/ 5365192 h 5464636"/>
              <a:gd name="connsiteX76" fmla="*/ 1672327 w 6500235"/>
              <a:gd name="connsiteY76" fmla="*/ 5408173 h 5464636"/>
              <a:gd name="connsiteX77" fmla="*/ 1641878 w 6500235"/>
              <a:gd name="connsiteY77" fmla="*/ 5399428 h 5464636"/>
              <a:gd name="connsiteX78" fmla="*/ 1636543 w 6500235"/>
              <a:gd name="connsiteY78" fmla="*/ 5397470 h 5464636"/>
              <a:gd name="connsiteX79" fmla="*/ 1609237 w 6500235"/>
              <a:gd name="connsiteY79" fmla="*/ 5387733 h 5464636"/>
              <a:gd name="connsiteX80" fmla="*/ 1578208 w 6500235"/>
              <a:gd name="connsiteY80" fmla="*/ 5381908 h 5464636"/>
              <a:gd name="connsiteX81" fmla="*/ 1542869 w 6500235"/>
              <a:gd name="connsiteY81" fmla="*/ 5388952 h 5464636"/>
              <a:gd name="connsiteX82" fmla="*/ 1377650 w 6500235"/>
              <a:gd name="connsiteY82" fmla="*/ 5436085 h 5464636"/>
              <a:gd name="connsiteX83" fmla="*/ 1277250 w 6500235"/>
              <a:gd name="connsiteY83" fmla="*/ 5456493 h 5464636"/>
              <a:gd name="connsiteX84" fmla="*/ 1236673 w 6500235"/>
              <a:gd name="connsiteY84" fmla="*/ 5452014 h 5464636"/>
              <a:gd name="connsiteX85" fmla="*/ 1181651 w 6500235"/>
              <a:gd name="connsiteY85" fmla="*/ 5453980 h 5464636"/>
              <a:gd name="connsiteX86" fmla="*/ 1163851 w 6500235"/>
              <a:gd name="connsiteY86" fmla="*/ 5464636 h 5464636"/>
              <a:gd name="connsiteX87" fmla="*/ 1149882 w 6500235"/>
              <a:gd name="connsiteY87" fmla="*/ 5456568 h 5464636"/>
              <a:gd name="connsiteX88" fmla="*/ 1113834 w 6500235"/>
              <a:gd name="connsiteY88" fmla="*/ 5450125 h 5464636"/>
              <a:gd name="connsiteX89" fmla="*/ 1009497 w 6500235"/>
              <a:gd name="connsiteY89" fmla="*/ 5403231 h 5464636"/>
              <a:gd name="connsiteX90" fmla="*/ 982993 w 6500235"/>
              <a:gd name="connsiteY90" fmla="*/ 5388499 h 5464636"/>
              <a:gd name="connsiteX91" fmla="*/ 908345 w 6500235"/>
              <a:gd name="connsiteY91" fmla="*/ 5373950 h 5464636"/>
              <a:gd name="connsiteX92" fmla="*/ 781592 w 6500235"/>
              <a:gd name="connsiteY92" fmla="*/ 5359426 h 5464636"/>
              <a:gd name="connsiteX93" fmla="*/ 755358 w 6500235"/>
              <a:gd name="connsiteY93" fmla="*/ 5354209 h 5464636"/>
              <a:gd name="connsiteX94" fmla="*/ 735782 w 6500235"/>
              <a:gd name="connsiteY94" fmla="*/ 5341278 h 5464636"/>
              <a:gd name="connsiteX95" fmla="*/ 733835 w 6500235"/>
              <a:gd name="connsiteY95" fmla="*/ 5330914 h 5464636"/>
              <a:gd name="connsiteX96" fmla="*/ 719882 w 6500235"/>
              <a:gd name="connsiteY96" fmla="*/ 5326690 h 5464636"/>
              <a:gd name="connsiteX97" fmla="*/ 716794 w 6500235"/>
              <a:gd name="connsiteY97" fmla="*/ 5323803 h 5464636"/>
              <a:gd name="connsiteX98" fmla="*/ 698456 w 6500235"/>
              <a:gd name="connsiteY98" fmla="*/ 5309002 h 5464636"/>
              <a:gd name="connsiteX99" fmla="*/ 643860 w 6500235"/>
              <a:gd name="connsiteY99" fmla="*/ 5321249 h 5464636"/>
              <a:gd name="connsiteX100" fmla="*/ 589399 w 6500235"/>
              <a:gd name="connsiteY100" fmla="*/ 5300252 h 5464636"/>
              <a:gd name="connsiteX101" fmla="*/ 340938 w 6500235"/>
              <a:gd name="connsiteY101" fmla="*/ 5237683 h 5464636"/>
              <a:gd name="connsiteX102" fmla="*/ 98001 w 6500235"/>
              <a:gd name="connsiteY102" fmla="*/ 5247147 h 5464636"/>
              <a:gd name="connsiteX103" fmla="*/ 12611 w 6500235"/>
              <a:gd name="connsiteY103" fmla="*/ 5237471 h 5464636"/>
              <a:gd name="connsiteX104" fmla="*/ 0 w 6500235"/>
              <a:gd name="connsiteY104" fmla="*/ 5235168 h 546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6500235" h="5464636">
                <a:moveTo>
                  <a:pt x="0" y="0"/>
                </a:moveTo>
                <a:lnTo>
                  <a:pt x="6468182" y="0"/>
                </a:lnTo>
                <a:lnTo>
                  <a:pt x="6468122" y="2458"/>
                </a:lnTo>
                <a:cubicBezTo>
                  <a:pt x="6468560" y="7251"/>
                  <a:pt x="6469907" y="16220"/>
                  <a:pt x="6473409" y="34346"/>
                </a:cubicBezTo>
                <a:lnTo>
                  <a:pt x="6492498" y="123264"/>
                </a:lnTo>
                <a:cubicBezTo>
                  <a:pt x="6530248" y="162570"/>
                  <a:pt x="6415597" y="316177"/>
                  <a:pt x="6453347" y="355483"/>
                </a:cubicBezTo>
                <a:lnTo>
                  <a:pt x="6446278" y="407805"/>
                </a:lnTo>
                <a:cubicBezTo>
                  <a:pt x="6438855" y="419268"/>
                  <a:pt x="6492882" y="429673"/>
                  <a:pt x="6479973" y="438480"/>
                </a:cubicBezTo>
                <a:lnTo>
                  <a:pt x="6446200" y="483448"/>
                </a:lnTo>
                <a:lnTo>
                  <a:pt x="6455191" y="585156"/>
                </a:lnTo>
                <a:lnTo>
                  <a:pt x="6455578" y="723310"/>
                </a:lnTo>
                <a:lnTo>
                  <a:pt x="6330650" y="969274"/>
                </a:lnTo>
                <a:lnTo>
                  <a:pt x="6259783" y="1059188"/>
                </a:lnTo>
                <a:lnTo>
                  <a:pt x="6232390" y="1134371"/>
                </a:lnTo>
                <a:cubicBezTo>
                  <a:pt x="6233402" y="1144004"/>
                  <a:pt x="6201701" y="1218096"/>
                  <a:pt x="6197819" y="1226187"/>
                </a:cubicBezTo>
                <a:cubicBezTo>
                  <a:pt x="6193159" y="1247180"/>
                  <a:pt x="6164742" y="1253630"/>
                  <a:pt x="6153633" y="1266676"/>
                </a:cubicBezTo>
                <a:cubicBezTo>
                  <a:pt x="6143047" y="1294138"/>
                  <a:pt x="6121511" y="1318207"/>
                  <a:pt x="6115253" y="1333803"/>
                </a:cubicBezTo>
                <a:lnTo>
                  <a:pt x="6116094" y="1360252"/>
                </a:lnTo>
                <a:cubicBezTo>
                  <a:pt x="6112521" y="1397492"/>
                  <a:pt x="6092279" y="1498732"/>
                  <a:pt x="6093817" y="1557246"/>
                </a:cubicBezTo>
                <a:cubicBezTo>
                  <a:pt x="6112537" y="1631581"/>
                  <a:pt x="6029709" y="1634839"/>
                  <a:pt x="6036619" y="1695300"/>
                </a:cubicBezTo>
                <a:cubicBezTo>
                  <a:pt x="6031562" y="1739504"/>
                  <a:pt x="6015527" y="1737756"/>
                  <a:pt x="6006327" y="1765313"/>
                </a:cubicBezTo>
                <a:lnTo>
                  <a:pt x="5990294" y="1829516"/>
                </a:lnTo>
                <a:lnTo>
                  <a:pt x="5951522" y="1913734"/>
                </a:lnTo>
                <a:lnTo>
                  <a:pt x="5851829" y="2042661"/>
                </a:lnTo>
                <a:lnTo>
                  <a:pt x="5843359" y="2063211"/>
                </a:lnTo>
                <a:lnTo>
                  <a:pt x="5841612" y="2071738"/>
                </a:lnTo>
                <a:cubicBezTo>
                  <a:pt x="5839874" y="2077314"/>
                  <a:pt x="5838027" y="2080639"/>
                  <a:pt x="5835993" y="2082516"/>
                </a:cubicBezTo>
                <a:lnTo>
                  <a:pt x="5835396" y="2082526"/>
                </a:lnTo>
                <a:lnTo>
                  <a:pt x="5831029" y="2093117"/>
                </a:lnTo>
                <a:cubicBezTo>
                  <a:pt x="5814796" y="2110898"/>
                  <a:pt x="5755804" y="2160414"/>
                  <a:pt x="5737995" y="2189215"/>
                </a:cubicBezTo>
                <a:lnTo>
                  <a:pt x="5724175" y="2265929"/>
                </a:lnTo>
                <a:lnTo>
                  <a:pt x="5669829" y="2335401"/>
                </a:lnTo>
                <a:cubicBezTo>
                  <a:pt x="5651157" y="2366689"/>
                  <a:pt x="5624698" y="2407006"/>
                  <a:pt x="5612139" y="2453657"/>
                </a:cubicBezTo>
                <a:cubicBezTo>
                  <a:pt x="5613080" y="2462242"/>
                  <a:pt x="5589909" y="2606987"/>
                  <a:pt x="5594475" y="2615311"/>
                </a:cubicBezTo>
                <a:cubicBezTo>
                  <a:pt x="5543837" y="2727416"/>
                  <a:pt x="5569297" y="2670766"/>
                  <a:pt x="5536384" y="2755975"/>
                </a:cubicBezTo>
                <a:cubicBezTo>
                  <a:pt x="5489430" y="2846258"/>
                  <a:pt x="5525492" y="2766772"/>
                  <a:pt x="5485137" y="2848281"/>
                </a:cubicBezTo>
                <a:cubicBezTo>
                  <a:pt x="5448822" y="3003712"/>
                  <a:pt x="5363748" y="3103068"/>
                  <a:pt x="5325962" y="3162656"/>
                </a:cubicBezTo>
                <a:cubicBezTo>
                  <a:pt x="5253622" y="3181861"/>
                  <a:pt x="5277001" y="3245633"/>
                  <a:pt x="5243182" y="3288494"/>
                </a:cubicBezTo>
                <a:cubicBezTo>
                  <a:pt x="5294574" y="3300239"/>
                  <a:pt x="5188097" y="3332721"/>
                  <a:pt x="5237100" y="3363382"/>
                </a:cubicBezTo>
                <a:cubicBezTo>
                  <a:pt x="5229393" y="3370212"/>
                  <a:pt x="5220383" y="3375861"/>
                  <a:pt x="5210973" y="3381298"/>
                </a:cubicBezTo>
                <a:lnTo>
                  <a:pt x="5206067" y="3384167"/>
                </a:lnTo>
                <a:lnTo>
                  <a:pt x="5181176" y="3399028"/>
                </a:lnTo>
                <a:lnTo>
                  <a:pt x="5156932" y="3419249"/>
                </a:lnTo>
                <a:cubicBezTo>
                  <a:pt x="5149536" y="3427761"/>
                  <a:pt x="5143548" y="3438016"/>
                  <a:pt x="5139869" y="3450988"/>
                </a:cubicBezTo>
                <a:cubicBezTo>
                  <a:pt x="5146719" y="3504063"/>
                  <a:pt x="5059912" y="3541590"/>
                  <a:pt x="5071047" y="3608412"/>
                </a:cubicBezTo>
                <a:cubicBezTo>
                  <a:pt x="5070846" y="3631419"/>
                  <a:pt x="5043958" y="3693036"/>
                  <a:pt x="5022875" y="3698834"/>
                </a:cubicBezTo>
                <a:cubicBezTo>
                  <a:pt x="5013974" y="3710474"/>
                  <a:pt x="5013417" y="3727656"/>
                  <a:pt x="4993591" y="3727277"/>
                </a:cubicBezTo>
                <a:cubicBezTo>
                  <a:pt x="4968613" y="3729497"/>
                  <a:pt x="4982010" y="3786407"/>
                  <a:pt x="4960082" y="3770964"/>
                </a:cubicBezTo>
                <a:lnTo>
                  <a:pt x="4956970" y="3791475"/>
                </a:lnTo>
                <a:lnTo>
                  <a:pt x="4941856" y="3797112"/>
                </a:lnTo>
                <a:cubicBezTo>
                  <a:pt x="4926079" y="3802652"/>
                  <a:pt x="4914700" y="3807674"/>
                  <a:pt x="4913940" y="3820812"/>
                </a:cubicBezTo>
                <a:cubicBezTo>
                  <a:pt x="4892190" y="3833198"/>
                  <a:pt x="4833159" y="3861149"/>
                  <a:pt x="4811357" y="3871429"/>
                </a:cubicBezTo>
                <a:cubicBezTo>
                  <a:pt x="4797781" y="3865368"/>
                  <a:pt x="4792555" y="3877060"/>
                  <a:pt x="4783124" y="3882491"/>
                </a:cubicBezTo>
                <a:cubicBezTo>
                  <a:pt x="4766941" y="3880328"/>
                  <a:pt x="4731009" y="3914983"/>
                  <a:pt x="4724385" y="3930800"/>
                </a:cubicBezTo>
                <a:cubicBezTo>
                  <a:pt x="4713231" y="3980170"/>
                  <a:pt x="4642737" y="3980680"/>
                  <a:pt x="4632498" y="4019308"/>
                </a:cubicBezTo>
                <a:cubicBezTo>
                  <a:pt x="4626302" y="4027186"/>
                  <a:pt x="4619277" y="4032511"/>
                  <a:pt x="4611775" y="4036221"/>
                </a:cubicBezTo>
                <a:lnTo>
                  <a:pt x="4589341" y="4043087"/>
                </a:lnTo>
                <a:lnTo>
                  <a:pt x="4580109" y="4037991"/>
                </a:lnTo>
                <a:lnTo>
                  <a:pt x="4567969" y="4046064"/>
                </a:lnTo>
                <a:lnTo>
                  <a:pt x="4563776" y="4046606"/>
                </a:lnTo>
                <a:cubicBezTo>
                  <a:pt x="4555747" y="4047607"/>
                  <a:pt x="4547933" y="4048870"/>
                  <a:pt x="4540688" y="4051329"/>
                </a:cubicBezTo>
                <a:cubicBezTo>
                  <a:pt x="4565869" y="4086818"/>
                  <a:pt x="4483221" y="4078096"/>
                  <a:pt x="4515381" y="4101230"/>
                </a:cubicBezTo>
                <a:cubicBezTo>
                  <a:pt x="4479955" y="4120917"/>
                  <a:pt x="4519860" y="4137768"/>
                  <a:pt x="4464519" y="4129866"/>
                </a:cubicBezTo>
                <a:cubicBezTo>
                  <a:pt x="4421638" y="4159938"/>
                  <a:pt x="4317063" y="4224128"/>
                  <a:pt x="4258103" y="4281657"/>
                </a:cubicBezTo>
                <a:cubicBezTo>
                  <a:pt x="4226114" y="4312610"/>
                  <a:pt x="4157498" y="4425865"/>
                  <a:pt x="4110759" y="4475040"/>
                </a:cubicBezTo>
                <a:cubicBezTo>
                  <a:pt x="4061483" y="4509465"/>
                  <a:pt x="4039551" y="4565920"/>
                  <a:pt x="3977659" y="4576699"/>
                </a:cubicBezTo>
                <a:cubicBezTo>
                  <a:pt x="3932441" y="4611898"/>
                  <a:pt x="3975626" y="4646304"/>
                  <a:pt x="3839447" y="4686247"/>
                </a:cubicBezTo>
                <a:cubicBezTo>
                  <a:pt x="3580144" y="4740330"/>
                  <a:pt x="3329709" y="4787213"/>
                  <a:pt x="3160580" y="4816349"/>
                </a:cubicBezTo>
                <a:cubicBezTo>
                  <a:pt x="2991451" y="4845486"/>
                  <a:pt x="2914879" y="4858878"/>
                  <a:pt x="2824675" y="4861066"/>
                </a:cubicBezTo>
                <a:cubicBezTo>
                  <a:pt x="2734469" y="4863255"/>
                  <a:pt x="2739276" y="4877394"/>
                  <a:pt x="2704403" y="4872014"/>
                </a:cubicBezTo>
                <a:lnTo>
                  <a:pt x="2432833" y="5046782"/>
                </a:lnTo>
                <a:cubicBezTo>
                  <a:pt x="2305425" y="5066979"/>
                  <a:pt x="2054694" y="5159073"/>
                  <a:pt x="1930437" y="5242775"/>
                </a:cubicBezTo>
                <a:cubicBezTo>
                  <a:pt x="1899374" y="5263700"/>
                  <a:pt x="1874710" y="5286565"/>
                  <a:pt x="1853671" y="5310774"/>
                </a:cubicBezTo>
                <a:lnTo>
                  <a:pt x="1813576" y="5366218"/>
                </a:lnTo>
                <a:lnTo>
                  <a:pt x="1777372" y="5364302"/>
                </a:lnTo>
                <a:cubicBezTo>
                  <a:pt x="1762199" y="5364316"/>
                  <a:pt x="1747600" y="5364892"/>
                  <a:pt x="1733954" y="5365192"/>
                </a:cubicBezTo>
                <a:cubicBezTo>
                  <a:pt x="1757610" y="5412303"/>
                  <a:pt x="1664780" y="5350861"/>
                  <a:pt x="1672327" y="5408173"/>
                </a:cubicBezTo>
                <a:cubicBezTo>
                  <a:pt x="1662152" y="5406577"/>
                  <a:pt x="1652061" y="5403224"/>
                  <a:pt x="1641878" y="5399428"/>
                </a:cubicBezTo>
                <a:lnTo>
                  <a:pt x="1636543" y="5397470"/>
                </a:lnTo>
                <a:lnTo>
                  <a:pt x="1609237" y="5387733"/>
                </a:lnTo>
                <a:lnTo>
                  <a:pt x="1578208" y="5381908"/>
                </a:lnTo>
                <a:cubicBezTo>
                  <a:pt x="1566936" y="5381622"/>
                  <a:pt x="1555216" y="5383532"/>
                  <a:pt x="1542869" y="5388952"/>
                </a:cubicBezTo>
                <a:cubicBezTo>
                  <a:pt x="1506297" y="5428020"/>
                  <a:pt x="1422097" y="5384960"/>
                  <a:pt x="1377650" y="5436085"/>
                </a:cubicBezTo>
                <a:cubicBezTo>
                  <a:pt x="1359779" y="5450575"/>
                  <a:pt x="1295142" y="5469062"/>
                  <a:pt x="1277250" y="5456493"/>
                </a:cubicBezTo>
                <a:cubicBezTo>
                  <a:pt x="1262607" y="5457038"/>
                  <a:pt x="1249002" y="5467545"/>
                  <a:pt x="1236673" y="5452014"/>
                </a:cubicBezTo>
                <a:cubicBezTo>
                  <a:pt x="1219061" y="5434163"/>
                  <a:pt x="1183698" y="5480722"/>
                  <a:pt x="1181651" y="5453980"/>
                </a:cubicBezTo>
                <a:lnTo>
                  <a:pt x="1163851" y="5464636"/>
                </a:lnTo>
                <a:lnTo>
                  <a:pt x="1149882" y="5456568"/>
                </a:lnTo>
                <a:cubicBezTo>
                  <a:pt x="1135567" y="5447927"/>
                  <a:pt x="1124449" y="5442349"/>
                  <a:pt x="1113834" y="5450125"/>
                </a:cubicBezTo>
                <a:cubicBezTo>
                  <a:pt x="1090436" y="5441236"/>
                  <a:pt x="1031303" y="5413502"/>
                  <a:pt x="1009497" y="5403231"/>
                </a:cubicBezTo>
                <a:cubicBezTo>
                  <a:pt x="1005528" y="5388904"/>
                  <a:pt x="993185" y="5392315"/>
                  <a:pt x="982993" y="5388499"/>
                </a:cubicBezTo>
                <a:cubicBezTo>
                  <a:pt x="974358" y="5374641"/>
                  <a:pt x="924760" y="5368990"/>
                  <a:pt x="908345" y="5373950"/>
                </a:cubicBezTo>
                <a:cubicBezTo>
                  <a:pt x="863169" y="5396774"/>
                  <a:pt x="817902" y="5342732"/>
                  <a:pt x="781592" y="5359426"/>
                </a:cubicBezTo>
                <a:cubicBezTo>
                  <a:pt x="771573" y="5359661"/>
                  <a:pt x="762995" y="5357633"/>
                  <a:pt x="755358" y="5354209"/>
                </a:cubicBezTo>
                <a:lnTo>
                  <a:pt x="735782" y="5341278"/>
                </a:lnTo>
                <a:lnTo>
                  <a:pt x="733835" y="5330914"/>
                </a:lnTo>
                <a:lnTo>
                  <a:pt x="719882" y="5326690"/>
                </a:lnTo>
                <a:lnTo>
                  <a:pt x="716794" y="5323803"/>
                </a:lnTo>
                <a:cubicBezTo>
                  <a:pt x="710911" y="5318247"/>
                  <a:pt x="704963" y="5313024"/>
                  <a:pt x="698456" y="5309002"/>
                </a:cubicBezTo>
                <a:cubicBezTo>
                  <a:pt x="687114" y="5351013"/>
                  <a:pt x="641230" y="5281721"/>
                  <a:pt x="643860" y="5321249"/>
                </a:cubicBezTo>
                <a:cubicBezTo>
                  <a:pt x="606127" y="5306461"/>
                  <a:pt x="618532" y="5347963"/>
                  <a:pt x="589399" y="5300252"/>
                </a:cubicBezTo>
                <a:cubicBezTo>
                  <a:pt x="538911" y="5286324"/>
                  <a:pt x="422837" y="5246534"/>
                  <a:pt x="340938" y="5237683"/>
                </a:cubicBezTo>
                <a:cubicBezTo>
                  <a:pt x="296702" y="5232715"/>
                  <a:pt x="165679" y="5251892"/>
                  <a:pt x="98001" y="5247147"/>
                </a:cubicBezTo>
                <a:cubicBezTo>
                  <a:pt x="69043" y="5239103"/>
                  <a:pt x="40189" y="5239836"/>
                  <a:pt x="12611" y="5237471"/>
                </a:cubicBezTo>
                <a:lnTo>
                  <a:pt x="0" y="52351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8E11A-6589-959A-4A41-D8B73851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6" y="615951"/>
            <a:ext cx="4774177" cy="2071590"/>
          </a:xfrm>
        </p:spPr>
        <p:txBody>
          <a:bodyPr anchor="b">
            <a:norm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305" y="3440576"/>
            <a:ext cx="3660078" cy="2505485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CEE3-3D89-2A9F-51DB-6344A709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615951"/>
            <a:ext cx="4601882" cy="5654330"/>
          </a:xfrm>
        </p:spPr>
        <p:txBody>
          <a:bodyPr anchor="ctr">
            <a:normAutofit/>
          </a:bodyPr>
          <a:lstStyle/>
          <a:p>
            <a:r>
              <a:rPr lang="en-US" dirty="0"/>
              <a:t>Analyses all the previous referred factors put together,</a:t>
            </a:r>
          </a:p>
          <a:p>
            <a:r>
              <a:rPr lang="en-US" dirty="0"/>
              <a:t>analyses the fluctuation of the gold price, and</a:t>
            </a:r>
          </a:p>
          <a:p>
            <a:r>
              <a:rPr lang="en-US" dirty="0"/>
              <a:t>Provides tips to when to sell or buy gold with:</a:t>
            </a:r>
          </a:p>
          <a:p>
            <a:endParaRPr lang="en-US" dirty="0"/>
          </a:p>
          <a:p>
            <a:r>
              <a:rPr lang="en-US" dirty="0"/>
              <a:t>83% certainty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57469" y="575332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EAD3A8E-417A-31B1-1318-643CE578D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40" y="2976230"/>
            <a:ext cx="5735536" cy="3133144"/>
          </a:xfrm>
          <a:prstGeom prst="rect">
            <a:avLst/>
          </a:prstGeom>
        </p:spPr>
      </p:pic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6C7A69D3-E163-0360-C75B-6D67E0653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44" y="5170281"/>
            <a:ext cx="1497785" cy="98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409D-9202-7303-BDE4-4A8353C2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7C96-3CD1-E85C-249F-735CF189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Technical </a:t>
            </a:r>
            <a:r>
              <a:rPr lang="de-DE" sz="2800" dirty="0" err="1"/>
              <a:t>side</a:t>
            </a:r>
            <a:r>
              <a:rPr lang="de-DE" sz="2800" dirty="0"/>
              <a:t>: </a:t>
            </a:r>
            <a:r>
              <a:rPr lang="de-DE" sz="2800" dirty="0" err="1"/>
              <a:t>write</a:t>
            </a:r>
            <a:r>
              <a:rPr lang="de-DE" sz="2800" dirty="0"/>
              <a:t> a code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predict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high </a:t>
            </a:r>
            <a:r>
              <a:rPr lang="de-DE" sz="2800" dirty="0" err="1"/>
              <a:t>accuracy</a:t>
            </a:r>
            <a:endParaRPr lang="de-DE" sz="2800" dirty="0"/>
          </a:p>
          <a:p>
            <a:r>
              <a:rPr lang="de-DE" sz="2800" dirty="0" err="1"/>
              <a:t>Assisting</a:t>
            </a:r>
            <a:r>
              <a:rPr lang="de-DE" sz="2800" dirty="0"/>
              <a:t> in </a:t>
            </a:r>
            <a:r>
              <a:rPr lang="de-DE" sz="2800" dirty="0" err="1"/>
              <a:t>decision-making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:</a:t>
            </a:r>
          </a:p>
          <a:p>
            <a:r>
              <a:rPr lang="de-DE" sz="2800" dirty="0" err="1"/>
              <a:t>When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buy</a:t>
            </a:r>
            <a:r>
              <a:rPr lang="de-DE" sz="2800" dirty="0"/>
              <a:t>?</a:t>
            </a:r>
          </a:p>
          <a:p>
            <a:r>
              <a:rPr lang="de-DE" sz="2800" dirty="0" err="1"/>
              <a:t>When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sell</a:t>
            </a:r>
            <a:r>
              <a:rPr lang="de-DE" sz="2800" dirty="0"/>
              <a:t>?</a:t>
            </a:r>
          </a:p>
          <a:p>
            <a:r>
              <a:rPr lang="de-DE" sz="2800" dirty="0"/>
              <a:t>Price?</a:t>
            </a:r>
          </a:p>
          <a:p>
            <a:r>
              <a:rPr lang="de-DE" sz="2800" dirty="0"/>
              <a:t>Take a </a:t>
            </a:r>
            <a:r>
              <a:rPr lang="de-DE" sz="2800" dirty="0" err="1"/>
              <a:t>look</a:t>
            </a:r>
            <a:r>
              <a:rPr lang="de-DE" sz="2800" dirty="0"/>
              <a:t> at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price</a:t>
            </a:r>
            <a:r>
              <a:rPr lang="de-DE" sz="2800" dirty="0"/>
              <a:t> </a:t>
            </a:r>
            <a:r>
              <a:rPr lang="de-DE" sz="2800" dirty="0" err="1"/>
              <a:t>comparison</a:t>
            </a:r>
            <a:r>
              <a:rPr lang="de-DE" sz="2800" dirty="0"/>
              <a:t>: </a:t>
            </a:r>
            <a:r>
              <a:rPr lang="de-DE" sz="2800" dirty="0" err="1"/>
              <a:t>prediction</a:t>
            </a:r>
            <a:r>
              <a:rPr lang="de-DE" sz="2800" dirty="0"/>
              <a:t> </a:t>
            </a:r>
            <a:r>
              <a:rPr lang="de-DE" sz="2800" dirty="0" err="1"/>
              <a:t>vs</a:t>
            </a:r>
            <a:r>
              <a:rPr lang="de-DE" sz="2800" dirty="0"/>
              <a:t> real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87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line chart">
            <a:extLst>
              <a:ext uri="{FF2B5EF4-FFF2-40B4-BE49-F238E27FC236}">
                <a16:creationId xmlns:a16="http://schemas.microsoft.com/office/drawing/2014/main" id="{C3941F7E-095C-1719-9A28-C8BB5CA5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76" y="23080"/>
            <a:ext cx="9806247" cy="6811839"/>
          </a:xfrm>
        </p:spPr>
      </p:pic>
    </p:spTree>
    <p:extLst>
      <p:ext uri="{BB962C8B-B14F-4D97-AF65-F5344CB8AC3E}">
        <p14:creationId xmlns:p14="http://schemas.microsoft.com/office/powerpoint/2010/main" val="69368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line chart">
            <a:extLst>
              <a:ext uri="{FF2B5EF4-FFF2-40B4-BE49-F238E27FC236}">
                <a16:creationId xmlns:a16="http://schemas.microsoft.com/office/drawing/2014/main" id="{80D3CC34-5F28-DEF0-4990-A93E5524F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48" y="73189"/>
            <a:ext cx="8596704" cy="6711622"/>
          </a:xfrm>
        </p:spPr>
      </p:pic>
    </p:spTree>
    <p:extLst>
      <p:ext uri="{BB962C8B-B14F-4D97-AF65-F5344CB8AC3E}">
        <p14:creationId xmlns:p14="http://schemas.microsoft.com/office/powerpoint/2010/main" val="155350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line chart">
            <a:extLst>
              <a:ext uri="{FF2B5EF4-FFF2-40B4-BE49-F238E27FC236}">
                <a16:creationId xmlns:a16="http://schemas.microsoft.com/office/drawing/2014/main" id="{80D3CC34-5F28-DEF0-4990-A93E5524F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48" y="73189"/>
            <a:ext cx="8596704" cy="6711622"/>
          </a:xfr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C07FEA3-A752-2B09-9860-585593510CC3}"/>
              </a:ext>
            </a:extLst>
          </p:cNvPr>
          <p:cNvSpPr/>
          <p:nvPr/>
        </p:nvSpPr>
        <p:spPr>
          <a:xfrm>
            <a:off x="3171825" y="5921375"/>
            <a:ext cx="144000" cy="144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44ABE2A-D3D0-6F68-056E-0AE156BA23E1}"/>
              </a:ext>
            </a:extLst>
          </p:cNvPr>
          <p:cNvSpPr/>
          <p:nvPr/>
        </p:nvSpPr>
        <p:spPr>
          <a:xfrm>
            <a:off x="5124450" y="4730750"/>
            <a:ext cx="144000" cy="144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D6675A7-C95D-DDA4-0088-24793C39878B}"/>
              </a:ext>
            </a:extLst>
          </p:cNvPr>
          <p:cNvSpPr/>
          <p:nvPr/>
        </p:nvSpPr>
        <p:spPr>
          <a:xfrm>
            <a:off x="6324600" y="4254500"/>
            <a:ext cx="144000" cy="144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36FE1E0-FF6F-A777-9CBE-B661E941AFC7}"/>
              </a:ext>
            </a:extLst>
          </p:cNvPr>
          <p:cNvSpPr/>
          <p:nvPr/>
        </p:nvSpPr>
        <p:spPr>
          <a:xfrm>
            <a:off x="8686800" y="1663700"/>
            <a:ext cx="144000" cy="144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3229481-85BB-EC61-4385-D80C6E618E43}"/>
              </a:ext>
            </a:extLst>
          </p:cNvPr>
          <p:cNvSpPr/>
          <p:nvPr/>
        </p:nvSpPr>
        <p:spPr>
          <a:xfrm>
            <a:off x="9086850" y="1663700"/>
            <a:ext cx="144000" cy="144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310B887-071E-1CDA-8DC4-035F5349B0EF}"/>
              </a:ext>
            </a:extLst>
          </p:cNvPr>
          <p:cNvSpPr/>
          <p:nvPr/>
        </p:nvSpPr>
        <p:spPr>
          <a:xfrm>
            <a:off x="9686925" y="1035050"/>
            <a:ext cx="144000" cy="144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D0A7059-4C5D-EC05-9229-EC314BD17306}"/>
              </a:ext>
            </a:extLst>
          </p:cNvPr>
          <p:cNvSpPr/>
          <p:nvPr/>
        </p:nvSpPr>
        <p:spPr>
          <a:xfrm>
            <a:off x="2762250" y="739775"/>
            <a:ext cx="144000" cy="144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4A5D1-D853-D006-AE17-406072CCC773}"/>
              </a:ext>
            </a:extLst>
          </p:cNvPr>
          <p:cNvSpPr txBox="1"/>
          <p:nvPr/>
        </p:nvSpPr>
        <p:spPr>
          <a:xfrm>
            <a:off x="2906250" y="607959"/>
            <a:ext cx="227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: </a:t>
            </a:r>
            <a:r>
              <a:rPr lang="de-DE" dirty="0" err="1"/>
              <a:t>suggested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BCFEF-1A45-A1B8-3B00-52788202802A}"/>
              </a:ext>
            </a:extLst>
          </p:cNvPr>
          <p:cNvSpPr txBox="1"/>
          <p:nvPr/>
        </p:nvSpPr>
        <p:spPr>
          <a:xfrm>
            <a:off x="4044895" y="3155771"/>
            <a:ext cx="14063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When</a:t>
            </a:r>
            <a:r>
              <a:rPr lang="de-DE" sz="1200" dirty="0"/>
              <a:t>: August 2012</a:t>
            </a:r>
          </a:p>
          <a:p>
            <a:r>
              <a:rPr lang="de-DE" sz="1200" dirty="0"/>
              <a:t>Price: 902$ per Oz. 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0164B-C708-9AE2-D2BF-90FB4CF133A0}"/>
              </a:ext>
            </a:extLst>
          </p:cNvPr>
          <p:cNvSpPr txBox="1"/>
          <p:nvPr/>
        </p:nvSpPr>
        <p:spPr>
          <a:xfrm>
            <a:off x="2500762" y="4499917"/>
            <a:ext cx="16301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When</a:t>
            </a:r>
            <a:r>
              <a:rPr lang="de-DE" sz="1200" dirty="0"/>
              <a:t>: November 2011</a:t>
            </a:r>
          </a:p>
          <a:p>
            <a:r>
              <a:rPr lang="de-DE" sz="1200" dirty="0"/>
              <a:t>Price: 654$ per Oz. 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691-967C-5F46-79DD-EFEB74CE84F1}"/>
              </a:ext>
            </a:extLst>
          </p:cNvPr>
          <p:cNvSpPr txBox="1"/>
          <p:nvPr/>
        </p:nvSpPr>
        <p:spPr>
          <a:xfrm>
            <a:off x="5888522" y="5129990"/>
            <a:ext cx="14063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When</a:t>
            </a:r>
            <a:r>
              <a:rPr lang="de-DE" sz="1200" dirty="0"/>
              <a:t>: March 2013</a:t>
            </a:r>
          </a:p>
          <a:p>
            <a:r>
              <a:rPr lang="de-DE" sz="1200" dirty="0"/>
              <a:t>Price: 994$ per Oz. 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595A0-BFA1-6B10-22EA-ADDAB6A28DBD}"/>
              </a:ext>
            </a:extLst>
          </p:cNvPr>
          <p:cNvSpPr txBox="1"/>
          <p:nvPr/>
        </p:nvSpPr>
        <p:spPr>
          <a:xfrm>
            <a:off x="8686800" y="3010753"/>
            <a:ext cx="15259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When</a:t>
            </a:r>
            <a:r>
              <a:rPr lang="de-DE" sz="1200" dirty="0"/>
              <a:t>: </a:t>
            </a:r>
            <a:r>
              <a:rPr lang="de-DE" sz="1200" dirty="0" err="1"/>
              <a:t>February</a:t>
            </a:r>
            <a:r>
              <a:rPr lang="de-DE" sz="1200" dirty="0"/>
              <a:t> 2014</a:t>
            </a:r>
          </a:p>
          <a:p>
            <a:r>
              <a:rPr lang="de-DE" sz="1200" dirty="0"/>
              <a:t>Price: 994$ per Oz. </a:t>
            </a:r>
            <a:endParaRPr lang="en-US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B9EF6F-DE85-6042-9C37-9B75F4D350F0}"/>
              </a:ext>
            </a:extLst>
          </p:cNvPr>
          <p:cNvCxnSpPr>
            <a:stCxn id="12" idx="2"/>
            <a:endCxn id="2" idx="0"/>
          </p:cNvCxnSpPr>
          <p:nvPr/>
        </p:nvCxnSpPr>
        <p:spPr>
          <a:xfrm flipH="1">
            <a:off x="3243825" y="4961582"/>
            <a:ext cx="72000" cy="95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5ED63A-DDAC-00E0-6509-43A8E06651A7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4748069" y="3617436"/>
            <a:ext cx="448381" cy="111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403C0F-3102-D230-3624-B9BD02BB3689}"/>
              </a:ext>
            </a:extLst>
          </p:cNvPr>
          <p:cNvCxnSpPr>
            <a:stCxn id="14" idx="0"/>
            <a:endCxn id="4" idx="3"/>
          </p:cNvCxnSpPr>
          <p:nvPr/>
        </p:nvCxnSpPr>
        <p:spPr>
          <a:xfrm flipH="1" flipV="1">
            <a:off x="6345688" y="4377412"/>
            <a:ext cx="246008" cy="75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7AF68A-8B44-86F4-D529-A1162A4C9B9F}"/>
              </a:ext>
            </a:extLst>
          </p:cNvPr>
          <p:cNvCxnSpPr>
            <a:stCxn id="15" idx="0"/>
            <a:endCxn id="5" idx="4"/>
          </p:cNvCxnSpPr>
          <p:nvPr/>
        </p:nvCxnSpPr>
        <p:spPr>
          <a:xfrm flipH="1" flipV="1">
            <a:off x="8758800" y="1807700"/>
            <a:ext cx="690966" cy="120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7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line chart">
            <a:extLst>
              <a:ext uri="{FF2B5EF4-FFF2-40B4-BE49-F238E27FC236}">
                <a16:creationId xmlns:a16="http://schemas.microsoft.com/office/drawing/2014/main" id="{80D3CC34-5F28-DEF0-4990-A93E5524F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48" y="73189"/>
            <a:ext cx="8596704" cy="6711622"/>
          </a:xfr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D0A7059-4C5D-EC05-9229-EC314BD17306}"/>
              </a:ext>
            </a:extLst>
          </p:cNvPr>
          <p:cNvSpPr/>
          <p:nvPr/>
        </p:nvSpPr>
        <p:spPr>
          <a:xfrm>
            <a:off x="2762250" y="739775"/>
            <a:ext cx="144000" cy="144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4A5D1-D853-D006-AE17-406072CCC773}"/>
              </a:ext>
            </a:extLst>
          </p:cNvPr>
          <p:cNvSpPr txBox="1"/>
          <p:nvPr/>
        </p:nvSpPr>
        <p:spPr>
          <a:xfrm>
            <a:off x="2906250" y="607959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: </a:t>
            </a:r>
            <a:r>
              <a:rPr lang="de-DE" dirty="0" err="1"/>
              <a:t>suggested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sell</a:t>
            </a:r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1B306FC-B13A-27AD-EF47-C4BEDDC286E5}"/>
              </a:ext>
            </a:extLst>
          </p:cNvPr>
          <p:cNvSpPr/>
          <p:nvPr/>
        </p:nvSpPr>
        <p:spPr>
          <a:xfrm>
            <a:off x="5952000" y="3987800"/>
            <a:ext cx="144000" cy="144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432A275-0C9E-4A03-6A57-53A4C4F31A6F}"/>
              </a:ext>
            </a:extLst>
          </p:cNvPr>
          <p:cNvSpPr/>
          <p:nvPr/>
        </p:nvSpPr>
        <p:spPr>
          <a:xfrm>
            <a:off x="8479300" y="1143000"/>
            <a:ext cx="144000" cy="144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B03C2E1-FE8B-7CF2-213C-003B02E1E56F}"/>
              </a:ext>
            </a:extLst>
          </p:cNvPr>
          <p:cNvSpPr/>
          <p:nvPr/>
        </p:nvSpPr>
        <p:spPr>
          <a:xfrm>
            <a:off x="8860300" y="1287000"/>
            <a:ext cx="144000" cy="144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2E0EFD8-9AED-C216-F46D-E4551B1D2ADC}"/>
              </a:ext>
            </a:extLst>
          </p:cNvPr>
          <p:cNvSpPr/>
          <p:nvPr/>
        </p:nvSpPr>
        <p:spPr>
          <a:xfrm>
            <a:off x="9429750" y="739775"/>
            <a:ext cx="144000" cy="144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ED282-B187-D0B9-BD97-6003795A38C4}"/>
              </a:ext>
            </a:extLst>
          </p:cNvPr>
          <p:cNvSpPr txBox="1"/>
          <p:nvPr/>
        </p:nvSpPr>
        <p:spPr>
          <a:xfrm>
            <a:off x="5211156" y="5227473"/>
            <a:ext cx="14816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When</a:t>
            </a:r>
            <a:r>
              <a:rPr lang="de-DE" sz="1200" dirty="0"/>
              <a:t>: April 2013</a:t>
            </a:r>
          </a:p>
          <a:p>
            <a:r>
              <a:rPr lang="de-DE" sz="1200" dirty="0"/>
              <a:t>Price: 1005$ per Oz. 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479AC-816C-4221-FF44-D31EB34F3024}"/>
              </a:ext>
            </a:extLst>
          </p:cNvPr>
          <p:cNvSpPr txBox="1"/>
          <p:nvPr/>
        </p:nvSpPr>
        <p:spPr>
          <a:xfrm>
            <a:off x="6806062" y="330960"/>
            <a:ext cx="15259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When</a:t>
            </a:r>
            <a:r>
              <a:rPr lang="de-DE" sz="1200" dirty="0"/>
              <a:t>: </a:t>
            </a:r>
            <a:r>
              <a:rPr lang="de-DE" sz="1200" dirty="0" err="1"/>
              <a:t>February</a:t>
            </a:r>
            <a:r>
              <a:rPr lang="de-DE" sz="1200" dirty="0"/>
              <a:t> 2014</a:t>
            </a:r>
          </a:p>
          <a:p>
            <a:r>
              <a:rPr lang="de-DE" sz="1200" dirty="0"/>
              <a:t>Price: 1564$ per Oz. 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B2ED0-C317-99F6-06B8-CB12F0894933}"/>
              </a:ext>
            </a:extLst>
          </p:cNvPr>
          <p:cNvSpPr txBox="1"/>
          <p:nvPr/>
        </p:nvSpPr>
        <p:spPr>
          <a:xfrm>
            <a:off x="9653508" y="2200311"/>
            <a:ext cx="14816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When</a:t>
            </a:r>
            <a:r>
              <a:rPr lang="de-DE" sz="1200" dirty="0"/>
              <a:t>: </a:t>
            </a:r>
            <a:r>
              <a:rPr lang="de-DE" sz="1200" dirty="0" err="1"/>
              <a:t>July</a:t>
            </a:r>
            <a:r>
              <a:rPr lang="de-DE" sz="1200" dirty="0"/>
              <a:t> 2014</a:t>
            </a:r>
          </a:p>
          <a:p>
            <a:r>
              <a:rPr lang="de-DE" sz="1200" dirty="0"/>
              <a:t>Price: 1639$ per Oz. </a:t>
            </a:r>
            <a:endParaRPr lang="en-US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E70258-CB6A-2C6E-AB68-A32BF83FEF04}"/>
              </a:ext>
            </a:extLst>
          </p:cNvPr>
          <p:cNvCxnSpPr>
            <a:endCxn id="11" idx="3"/>
          </p:cNvCxnSpPr>
          <p:nvPr/>
        </p:nvCxnSpPr>
        <p:spPr>
          <a:xfrm flipV="1">
            <a:off x="5952000" y="4110712"/>
            <a:ext cx="21088" cy="111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BD5987-63D0-5B8B-3D9A-78CF35649BEA}"/>
              </a:ext>
            </a:extLst>
          </p:cNvPr>
          <p:cNvCxnSpPr>
            <a:stCxn id="18" idx="0"/>
            <a:endCxn id="15" idx="4"/>
          </p:cNvCxnSpPr>
          <p:nvPr/>
        </p:nvCxnSpPr>
        <p:spPr>
          <a:xfrm flipH="1" flipV="1">
            <a:off x="9501750" y="883775"/>
            <a:ext cx="892602" cy="131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DA8DB7-A7D8-6859-AEC4-3E949CE5349B}"/>
              </a:ext>
            </a:extLst>
          </p:cNvPr>
          <p:cNvCxnSpPr>
            <a:stCxn id="17" idx="2"/>
            <a:endCxn id="12" idx="2"/>
          </p:cNvCxnSpPr>
          <p:nvPr/>
        </p:nvCxnSpPr>
        <p:spPr>
          <a:xfrm>
            <a:off x="7569028" y="792625"/>
            <a:ext cx="910272" cy="42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3522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Bembo</vt:lpstr>
      <vt:lpstr>ArchiveVTI</vt:lpstr>
      <vt:lpstr>Gold Price Analysis:  When (in the future) to Buy/Sell Gold?</vt:lpstr>
      <vt:lpstr>introduction</vt:lpstr>
      <vt:lpstr>How did we reach the goal</vt:lpstr>
      <vt:lpstr>Our prediction model</vt:lpstr>
      <vt:lpstr>Project result</vt:lpstr>
      <vt:lpstr>PowerPoint Presentation</vt:lpstr>
      <vt:lpstr>PowerPoint Presentation</vt:lpstr>
      <vt:lpstr>PowerPoint Presentation</vt:lpstr>
      <vt:lpstr>PowerPoint Presentation</vt:lpstr>
      <vt:lpstr>Buy/time suggestion as table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Price Analysis:  When (in the future) to Buy/Sell Gold?</dc:title>
  <dc:creator>Muhammad Dimas Abdul Aziz Cakradewa</dc:creator>
  <cp:lastModifiedBy>Muhammad Dimas Abdul Aziz Cakradewa</cp:lastModifiedBy>
  <cp:revision>12</cp:revision>
  <dcterms:created xsi:type="dcterms:W3CDTF">2023-01-05T09:21:17Z</dcterms:created>
  <dcterms:modified xsi:type="dcterms:W3CDTF">2023-01-06T12:15:04Z</dcterms:modified>
</cp:coreProperties>
</file>