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notesMasterIdLst>
    <p:notesMasterId r:id="rId27"/>
  </p:notesMasterIdLst>
  <p:sldIdLst>
    <p:sldId id="256" r:id="rId2"/>
    <p:sldId id="257" r:id="rId3"/>
    <p:sldId id="258" r:id="rId4"/>
    <p:sldId id="259" r:id="rId5"/>
    <p:sldId id="260" r:id="rId6"/>
    <p:sldId id="261" r:id="rId7"/>
    <p:sldId id="262" r:id="rId8"/>
    <p:sldId id="266" r:id="rId9"/>
    <p:sldId id="284" r:id="rId10"/>
    <p:sldId id="269" r:id="rId11"/>
    <p:sldId id="285" r:id="rId12"/>
    <p:sldId id="271" r:id="rId13"/>
    <p:sldId id="286" r:id="rId14"/>
    <p:sldId id="272" r:id="rId15"/>
    <p:sldId id="287" r:id="rId16"/>
    <p:sldId id="289" r:id="rId17"/>
    <p:sldId id="278" r:id="rId18"/>
    <p:sldId id="275" r:id="rId19"/>
    <p:sldId id="277" r:id="rId20"/>
    <p:sldId id="279" r:id="rId21"/>
    <p:sldId id="280" r:id="rId22"/>
    <p:sldId id="267" r:id="rId23"/>
    <p:sldId id="290" r:id="rId24"/>
    <p:sldId id="281" r:id="rId25"/>
    <p:sldId id="28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2890" autoAdjust="0"/>
  </p:normalViewPr>
  <p:slideViewPr>
    <p:cSldViewPr>
      <p:cViewPr varScale="1">
        <p:scale>
          <a:sx n="76" d="100"/>
          <a:sy n="76" d="100"/>
        </p:scale>
        <p:origin x="696"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6A4B57-DDC1-4DA7-B0A5-FDE1640D736A}" type="datetimeFigureOut">
              <a:rPr lang="en-GB" smtClean="0"/>
              <a:t>06/05/2021</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D5D5D8-2F11-4BF5-B3C6-4024B99CDC6A}" type="slidenum">
              <a:rPr lang="en-GB" smtClean="0"/>
              <a:t>‹#›</a:t>
            </a:fld>
            <a:endParaRPr lang="en-GB" dirty="0"/>
          </a:p>
        </p:txBody>
      </p:sp>
    </p:spTree>
    <p:extLst>
      <p:ext uri="{BB962C8B-B14F-4D97-AF65-F5344CB8AC3E}">
        <p14:creationId xmlns:p14="http://schemas.microsoft.com/office/powerpoint/2010/main" val="2853638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4D5D5D8-2F11-4BF5-B3C6-4024B99CDC6A}" type="slidenum">
              <a:rPr lang="en-GB" smtClean="0"/>
              <a:t>18</a:t>
            </a:fld>
            <a:endParaRPr lang="en-GB" dirty="0"/>
          </a:p>
        </p:txBody>
      </p:sp>
    </p:spTree>
    <p:extLst>
      <p:ext uri="{BB962C8B-B14F-4D97-AF65-F5344CB8AC3E}">
        <p14:creationId xmlns:p14="http://schemas.microsoft.com/office/powerpoint/2010/main" val="139901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4D5D5D8-2F11-4BF5-B3C6-4024B99CDC6A}" type="slidenum">
              <a:rPr lang="en-GB" smtClean="0"/>
              <a:t>19</a:t>
            </a:fld>
            <a:endParaRPr lang="en-GB" dirty="0"/>
          </a:p>
        </p:txBody>
      </p:sp>
    </p:spTree>
    <p:extLst>
      <p:ext uri="{BB962C8B-B14F-4D97-AF65-F5344CB8AC3E}">
        <p14:creationId xmlns:p14="http://schemas.microsoft.com/office/powerpoint/2010/main" val="3364750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4D5D5D8-2F11-4BF5-B3C6-4024B99CDC6A}" type="slidenum">
              <a:rPr lang="en-GB" smtClean="0"/>
              <a:t>20</a:t>
            </a:fld>
            <a:endParaRPr lang="en-GB" dirty="0"/>
          </a:p>
        </p:txBody>
      </p:sp>
    </p:spTree>
    <p:extLst>
      <p:ext uri="{BB962C8B-B14F-4D97-AF65-F5344CB8AC3E}">
        <p14:creationId xmlns:p14="http://schemas.microsoft.com/office/powerpoint/2010/main" val="2188665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4D5D5D8-2F11-4BF5-B3C6-4024B99CDC6A}" type="slidenum">
              <a:rPr lang="en-GB" smtClean="0"/>
              <a:t>21</a:t>
            </a:fld>
            <a:endParaRPr lang="en-GB" dirty="0"/>
          </a:p>
        </p:txBody>
      </p:sp>
    </p:spTree>
    <p:extLst>
      <p:ext uri="{BB962C8B-B14F-4D97-AF65-F5344CB8AC3E}">
        <p14:creationId xmlns:p14="http://schemas.microsoft.com/office/powerpoint/2010/main" val="1764552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54C405-22D7-467D-8EF2-333D2EF406F0}" type="datetimeFigureOut">
              <a:rPr lang="en-GB" smtClean="0"/>
              <a:t>06/05/2021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B9B69A5-A2EB-49F9-9325-3A872F8A46B5}" type="slidenum">
              <a:rPr lang="en-GB" smtClean="0"/>
              <a:t>‹#›</a:t>
            </a:fld>
            <a:endParaRPr lang="en-GB"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625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4C405-22D7-467D-8EF2-333D2EF406F0}" type="datetimeFigureOut">
              <a:rPr lang="en-GB" smtClean="0"/>
              <a:t>06/05/2021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B9B69A5-A2EB-49F9-9325-3A872F8A46B5}" type="slidenum">
              <a:rPr lang="en-GB" smtClean="0"/>
              <a:t>‹#›</a:t>
            </a:fld>
            <a:endParaRPr lang="en-GB" dirty="0"/>
          </a:p>
        </p:txBody>
      </p:sp>
    </p:spTree>
    <p:extLst>
      <p:ext uri="{BB962C8B-B14F-4D97-AF65-F5344CB8AC3E}">
        <p14:creationId xmlns:p14="http://schemas.microsoft.com/office/powerpoint/2010/main" val="2264233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4C405-22D7-467D-8EF2-333D2EF406F0}" type="datetimeFigureOut">
              <a:rPr lang="en-GB" smtClean="0"/>
              <a:t>06/05/2021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B9B69A5-A2EB-49F9-9325-3A872F8A46B5}" type="slidenum">
              <a:rPr lang="en-GB" smtClean="0"/>
              <a:t>‹#›</a:t>
            </a:fld>
            <a:endParaRPr lang="en-GB" dirty="0"/>
          </a:p>
        </p:txBody>
      </p:sp>
    </p:spTree>
    <p:extLst>
      <p:ext uri="{BB962C8B-B14F-4D97-AF65-F5344CB8AC3E}">
        <p14:creationId xmlns:p14="http://schemas.microsoft.com/office/powerpoint/2010/main" val="292731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4C405-22D7-467D-8EF2-333D2EF406F0}" type="datetimeFigureOut">
              <a:rPr lang="en-GB" smtClean="0"/>
              <a:t>06/05/2021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B9B69A5-A2EB-49F9-9325-3A872F8A46B5}" type="slidenum">
              <a:rPr lang="en-GB" smtClean="0"/>
              <a:t>‹#›</a:t>
            </a:fld>
            <a:endParaRPr lang="en-GB" dirty="0"/>
          </a:p>
        </p:txBody>
      </p:sp>
    </p:spTree>
    <p:extLst>
      <p:ext uri="{BB962C8B-B14F-4D97-AF65-F5344CB8AC3E}">
        <p14:creationId xmlns:p14="http://schemas.microsoft.com/office/powerpoint/2010/main" val="279557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54C405-22D7-467D-8EF2-333D2EF406F0}" type="datetimeFigureOut">
              <a:rPr lang="en-GB" smtClean="0"/>
              <a:t>06/05/2021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B9B69A5-A2EB-49F9-9325-3A872F8A46B5}" type="slidenum">
              <a:rPr lang="en-GB" smtClean="0"/>
              <a:t>‹#›</a:t>
            </a:fld>
            <a:endParaRPr lang="en-GB"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3677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54C405-22D7-467D-8EF2-333D2EF406F0}" type="datetimeFigureOut">
              <a:rPr lang="en-GB" smtClean="0"/>
              <a:t>06/05/2021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B9B69A5-A2EB-49F9-9325-3A872F8A46B5}" type="slidenum">
              <a:rPr lang="en-GB" smtClean="0"/>
              <a:t>‹#›</a:t>
            </a:fld>
            <a:endParaRPr lang="en-GB" dirty="0"/>
          </a:p>
        </p:txBody>
      </p:sp>
    </p:spTree>
    <p:extLst>
      <p:ext uri="{BB962C8B-B14F-4D97-AF65-F5344CB8AC3E}">
        <p14:creationId xmlns:p14="http://schemas.microsoft.com/office/powerpoint/2010/main" val="53624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54C405-22D7-467D-8EF2-333D2EF406F0}" type="datetimeFigureOut">
              <a:rPr lang="en-GB" smtClean="0"/>
              <a:t>06/05/2021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8B9B69A5-A2EB-49F9-9325-3A872F8A46B5}" type="slidenum">
              <a:rPr lang="en-GB" smtClean="0"/>
              <a:t>‹#›</a:t>
            </a:fld>
            <a:endParaRPr lang="en-GB" dirty="0"/>
          </a:p>
        </p:txBody>
      </p:sp>
    </p:spTree>
    <p:extLst>
      <p:ext uri="{BB962C8B-B14F-4D97-AF65-F5344CB8AC3E}">
        <p14:creationId xmlns:p14="http://schemas.microsoft.com/office/powerpoint/2010/main" val="1207836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54C405-22D7-467D-8EF2-333D2EF406F0}" type="datetimeFigureOut">
              <a:rPr lang="en-GB" smtClean="0"/>
              <a:t>06/05/2021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8B9B69A5-A2EB-49F9-9325-3A872F8A46B5}" type="slidenum">
              <a:rPr lang="en-GB" smtClean="0"/>
              <a:t>‹#›</a:t>
            </a:fld>
            <a:endParaRPr lang="en-GB" dirty="0"/>
          </a:p>
        </p:txBody>
      </p:sp>
    </p:spTree>
    <p:extLst>
      <p:ext uri="{BB962C8B-B14F-4D97-AF65-F5344CB8AC3E}">
        <p14:creationId xmlns:p14="http://schemas.microsoft.com/office/powerpoint/2010/main" val="17558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354C405-22D7-467D-8EF2-333D2EF406F0}" type="datetimeFigureOut">
              <a:rPr lang="en-GB" smtClean="0"/>
              <a:t>06/05/2021</a:t>
            </a:fld>
            <a:endParaRPr lang="en-GB"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dirty="0"/>
          </a:p>
        </p:txBody>
      </p:sp>
      <p:sp>
        <p:nvSpPr>
          <p:cNvPr id="9" name="Slide Number Placeholder 8"/>
          <p:cNvSpPr>
            <a:spLocks noGrp="1"/>
          </p:cNvSpPr>
          <p:nvPr>
            <p:ph type="sldNum" sz="quarter" idx="12"/>
          </p:nvPr>
        </p:nvSpPr>
        <p:spPr/>
        <p:txBody>
          <a:bodyPr/>
          <a:lstStyle/>
          <a:p>
            <a:fld id="{8B9B69A5-A2EB-49F9-9325-3A872F8A46B5}" type="slidenum">
              <a:rPr lang="en-GB" smtClean="0"/>
              <a:t>‹#›</a:t>
            </a:fld>
            <a:endParaRPr lang="en-GB" dirty="0"/>
          </a:p>
        </p:txBody>
      </p:sp>
    </p:spTree>
    <p:extLst>
      <p:ext uri="{BB962C8B-B14F-4D97-AF65-F5344CB8AC3E}">
        <p14:creationId xmlns:p14="http://schemas.microsoft.com/office/powerpoint/2010/main" val="162746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354C405-22D7-467D-8EF2-333D2EF406F0}" type="datetimeFigureOut">
              <a:rPr lang="en-GB" smtClean="0"/>
              <a:t>06/05/2021</a:t>
            </a:fld>
            <a:endParaRPr lang="en-GB"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B9B69A5-A2EB-49F9-9325-3A872F8A46B5}" type="slidenum">
              <a:rPr lang="en-GB" smtClean="0"/>
              <a:t>‹#›</a:t>
            </a:fld>
            <a:endParaRPr lang="en-GB" dirty="0"/>
          </a:p>
        </p:txBody>
      </p:sp>
    </p:spTree>
    <p:extLst>
      <p:ext uri="{BB962C8B-B14F-4D97-AF65-F5344CB8AC3E}">
        <p14:creationId xmlns:p14="http://schemas.microsoft.com/office/powerpoint/2010/main" val="1199380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354C405-22D7-467D-8EF2-333D2EF406F0}" type="datetimeFigureOut">
              <a:rPr lang="en-GB" smtClean="0"/>
              <a:t>06/05/2021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B9B69A5-A2EB-49F9-9325-3A872F8A46B5}" type="slidenum">
              <a:rPr lang="en-GB" smtClean="0"/>
              <a:t>‹#›</a:t>
            </a:fld>
            <a:endParaRPr lang="en-GB" dirty="0"/>
          </a:p>
        </p:txBody>
      </p:sp>
    </p:spTree>
    <p:extLst>
      <p:ext uri="{BB962C8B-B14F-4D97-AF65-F5344CB8AC3E}">
        <p14:creationId xmlns:p14="http://schemas.microsoft.com/office/powerpoint/2010/main" val="3895690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354C405-22D7-467D-8EF2-333D2EF406F0}" type="datetimeFigureOut">
              <a:rPr lang="en-GB" smtClean="0"/>
              <a:t>06/05/2021</a:t>
            </a:fld>
            <a:endParaRPr lang="en-GB"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B9B69A5-A2EB-49F9-9325-3A872F8A46B5}" type="slidenum">
              <a:rPr lang="en-GB" smtClean="0"/>
              <a:t>‹#›</a:t>
            </a:fld>
            <a:endParaRPr lang="en-GB"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3189477"/>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93315" y="1810559"/>
            <a:ext cx="9505056" cy="2554545"/>
          </a:xfrm>
          <a:prstGeom prst="rect">
            <a:avLst/>
          </a:prstGeom>
          <a:noFill/>
        </p:spPr>
        <p:txBody>
          <a:bodyPr wrap="square" rtlCol="0">
            <a:spAutoFit/>
          </a:bodyPr>
          <a:lstStyle/>
          <a:p>
            <a:r>
              <a:rPr lang="en-GB" sz="8000">
                <a:latin typeface="+mj-lt"/>
              </a:rPr>
              <a:t>Compression Program Report Part 1</a:t>
            </a:r>
            <a:endParaRPr lang="en-GB" sz="8000" dirty="0">
              <a:latin typeface="+mj-lt"/>
            </a:endParaRPr>
          </a:p>
        </p:txBody>
      </p:sp>
      <p:sp>
        <p:nvSpPr>
          <p:cNvPr id="3" name="TextBox 2"/>
          <p:cNvSpPr txBox="1"/>
          <p:nvPr/>
        </p:nvSpPr>
        <p:spPr>
          <a:xfrm>
            <a:off x="1159661" y="4365104"/>
            <a:ext cx="2526782" cy="461665"/>
          </a:xfrm>
          <a:prstGeom prst="rect">
            <a:avLst/>
          </a:prstGeom>
          <a:noFill/>
        </p:spPr>
        <p:txBody>
          <a:bodyPr wrap="none" rtlCol="0">
            <a:spAutoFit/>
          </a:bodyPr>
          <a:lstStyle/>
          <a:p>
            <a:r>
              <a:rPr lang="en-GB" sz="2400" dirty="0"/>
              <a:t>Mohammed Imran</a:t>
            </a:r>
          </a:p>
        </p:txBody>
      </p:sp>
    </p:spTree>
    <p:extLst>
      <p:ext uri="{BB962C8B-B14F-4D97-AF65-F5344CB8AC3E}">
        <p14:creationId xmlns:p14="http://schemas.microsoft.com/office/powerpoint/2010/main" val="804490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10783" t="18920" r="49173" b="78560"/>
          <a:stretch/>
        </p:blipFill>
        <p:spPr>
          <a:xfrm>
            <a:off x="119336" y="2784207"/>
            <a:ext cx="11879369" cy="420508"/>
          </a:xfrm>
          <a:prstGeom prst="rect">
            <a:avLst/>
          </a:prstGeom>
        </p:spPr>
      </p:pic>
      <p:sp>
        <p:nvSpPr>
          <p:cNvPr id="7" name="TextBox 6"/>
          <p:cNvSpPr txBox="1"/>
          <p:nvPr/>
        </p:nvSpPr>
        <p:spPr>
          <a:xfrm>
            <a:off x="1343472" y="4452052"/>
            <a:ext cx="3528392"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dirty="0">
                <a:latin typeface="Calibri Light" panose="020F0302020204030204" pitchFamily="34" charset="0"/>
              </a:rPr>
              <a:t>The creates a variable called </a:t>
            </a:r>
            <a:r>
              <a:rPr lang="en-GB" dirty="0">
                <a:solidFill>
                  <a:srgbClr val="FF0000"/>
                </a:solidFill>
                <a:latin typeface="Calibri Light" panose="020F0302020204030204" pitchFamily="34" charset="0"/>
              </a:rPr>
              <a:t>keyword</a:t>
            </a:r>
            <a:r>
              <a:rPr lang="en-GB" dirty="0">
                <a:latin typeface="Calibri Light" panose="020F0302020204030204" pitchFamily="34" charset="0"/>
              </a:rPr>
              <a:t> that the user inputs which should be from the sentence.</a:t>
            </a:r>
          </a:p>
        </p:txBody>
      </p:sp>
      <p:cxnSp>
        <p:nvCxnSpPr>
          <p:cNvPr id="3" name="Elbow Connector 2"/>
          <p:cNvCxnSpPr>
            <a:stCxn id="7" idx="1"/>
          </p:cNvCxnSpPr>
          <p:nvPr/>
        </p:nvCxnSpPr>
        <p:spPr>
          <a:xfrm rot="10800000">
            <a:off x="695400" y="3204715"/>
            <a:ext cx="648072" cy="170900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312024" y="3990387"/>
            <a:ext cx="3528392"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dirty="0">
                <a:latin typeface="Calibri Light" panose="020F0302020204030204" pitchFamily="34" charset="0"/>
              </a:rPr>
              <a:t>The </a:t>
            </a:r>
            <a:r>
              <a:rPr lang="en-GB" dirty="0">
                <a:solidFill>
                  <a:srgbClr val="00B050"/>
                </a:solidFill>
                <a:latin typeface="Calibri Light" panose="020F0302020204030204" pitchFamily="34" charset="0"/>
              </a:rPr>
              <a:t>operator</a:t>
            </a:r>
            <a:r>
              <a:rPr lang="en-GB" dirty="0">
                <a:latin typeface="Calibri Light" panose="020F0302020204030204" pitchFamily="34" charset="0"/>
              </a:rPr>
              <a:t> changes “{0}” to what ever is in the brackets, in this case the variable </a:t>
            </a:r>
            <a:r>
              <a:rPr lang="en-GB" dirty="0">
                <a:solidFill>
                  <a:srgbClr val="FF0000"/>
                </a:solidFill>
                <a:latin typeface="Calibri Light" panose="020F0302020204030204" pitchFamily="34" charset="0"/>
              </a:rPr>
              <a:t>sentence</a:t>
            </a:r>
          </a:p>
        </p:txBody>
      </p:sp>
      <p:cxnSp>
        <p:nvCxnSpPr>
          <p:cNvPr id="9" name="Elbow Connector 8"/>
          <p:cNvCxnSpPr>
            <a:stCxn id="8" idx="3"/>
          </p:cNvCxnSpPr>
          <p:nvPr/>
        </p:nvCxnSpPr>
        <p:spPr>
          <a:xfrm flipV="1">
            <a:off x="9840416" y="3204715"/>
            <a:ext cx="216024" cy="124733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itle 4"/>
          <p:cNvSpPr>
            <a:spLocks noGrp="1"/>
          </p:cNvSpPr>
          <p:nvPr>
            <p:ph type="title"/>
          </p:nvPr>
        </p:nvSpPr>
        <p:spPr>
          <a:xfrm>
            <a:off x="1097280" y="286603"/>
            <a:ext cx="10058400" cy="1450757"/>
          </a:xfrm>
        </p:spPr>
        <p:txBody>
          <a:bodyPr/>
          <a:lstStyle/>
          <a:p>
            <a:r>
              <a:rPr lang="en-GB" dirty="0"/>
              <a:t>Development (Inputs)</a:t>
            </a:r>
          </a:p>
        </p:txBody>
      </p:sp>
    </p:spTree>
    <p:extLst>
      <p:ext uri="{BB962C8B-B14F-4D97-AF65-F5344CB8AC3E}">
        <p14:creationId xmlns:p14="http://schemas.microsoft.com/office/powerpoint/2010/main" val="153780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10784" t="21441" r="74097" b="76879"/>
          <a:stretch/>
        </p:blipFill>
        <p:spPr>
          <a:xfrm>
            <a:off x="2022596" y="2852936"/>
            <a:ext cx="6912768" cy="432048"/>
          </a:xfrm>
          <a:prstGeom prst="rect">
            <a:avLst/>
          </a:prstGeom>
        </p:spPr>
      </p:pic>
      <p:sp>
        <p:nvSpPr>
          <p:cNvPr id="8" name="TextBox 7"/>
          <p:cNvSpPr txBox="1"/>
          <p:nvPr/>
        </p:nvSpPr>
        <p:spPr>
          <a:xfrm>
            <a:off x="1487488" y="3789040"/>
            <a:ext cx="2960778"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r"/>
            <a:r>
              <a:rPr lang="en-GB" dirty="0">
                <a:latin typeface="Calibri Light" panose="020F0302020204030204" pitchFamily="34" charset="0"/>
              </a:rPr>
              <a:t>This creates a </a:t>
            </a:r>
            <a:r>
              <a:rPr lang="en-GB" dirty="0">
                <a:solidFill>
                  <a:srgbClr val="92D050"/>
                </a:solidFill>
                <a:latin typeface="Calibri Light" panose="020F0302020204030204" pitchFamily="34" charset="0"/>
              </a:rPr>
              <a:t>variable</a:t>
            </a:r>
            <a:r>
              <a:rPr lang="en-GB" dirty="0">
                <a:latin typeface="Calibri Light" panose="020F0302020204030204" pitchFamily="34" charset="0"/>
              </a:rPr>
              <a:t> which splits all the words inputted into the sentence into individual words</a:t>
            </a:r>
          </a:p>
        </p:txBody>
      </p:sp>
      <p:pic>
        <p:nvPicPr>
          <p:cNvPr id="6" name="Picture 5"/>
          <p:cNvPicPr>
            <a:picLocks noChangeAspect="1"/>
          </p:cNvPicPr>
          <p:nvPr/>
        </p:nvPicPr>
        <p:blipFill rotWithShape="1">
          <a:blip r:embed="rId3"/>
          <a:srcRect l="3326" t="18387" r="79138" b="79398"/>
          <a:stretch/>
        </p:blipFill>
        <p:spPr>
          <a:xfrm>
            <a:off x="2711624" y="5562600"/>
            <a:ext cx="7279657" cy="517004"/>
          </a:xfrm>
          <a:prstGeom prst="rect">
            <a:avLst/>
          </a:prstGeom>
        </p:spPr>
      </p:pic>
      <p:sp>
        <p:nvSpPr>
          <p:cNvPr id="7" name="TextBox 6"/>
          <p:cNvSpPr txBox="1"/>
          <p:nvPr/>
        </p:nvSpPr>
        <p:spPr>
          <a:xfrm>
            <a:off x="6816080" y="3789040"/>
            <a:ext cx="2960778"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r"/>
            <a:r>
              <a:rPr lang="en-GB" dirty="0">
                <a:latin typeface="Calibri Light" panose="020F0302020204030204" pitchFamily="34" charset="0"/>
              </a:rPr>
              <a:t>The </a:t>
            </a:r>
            <a:r>
              <a:rPr lang="en-GB" dirty="0">
                <a:solidFill>
                  <a:srgbClr val="92D050"/>
                </a:solidFill>
                <a:latin typeface="Calibri Light" panose="020F0302020204030204" pitchFamily="34" charset="0"/>
              </a:rPr>
              <a:t>operator</a:t>
            </a:r>
            <a:r>
              <a:rPr lang="en-GB" dirty="0">
                <a:latin typeface="Calibri Light" panose="020F0302020204030204" pitchFamily="34" charset="0"/>
              </a:rPr>
              <a:t> I shown to splits the words when printed out </a:t>
            </a:r>
          </a:p>
        </p:txBody>
      </p:sp>
      <p:cxnSp>
        <p:nvCxnSpPr>
          <p:cNvPr id="3" name="Elbow Connector 2"/>
          <p:cNvCxnSpPr>
            <a:stCxn id="7" idx="3"/>
          </p:cNvCxnSpPr>
          <p:nvPr/>
        </p:nvCxnSpPr>
        <p:spPr>
          <a:xfrm flipH="1">
            <a:off x="8688288" y="4112206"/>
            <a:ext cx="1088570" cy="1450394"/>
          </a:xfrm>
          <a:prstGeom prst="bentConnector4">
            <a:avLst>
              <a:gd name="adj1" fmla="val -21000"/>
              <a:gd name="adj2" fmla="val 6114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itle 4"/>
          <p:cNvSpPr>
            <a:spLocks noGrp="1"/>
          </p:cNvSpPr>
          <p:nvPr>
            <p:ph type="title"/>
          </p:nvPr>
        </p:nvSpPr>
        <p:spPr>
          <a:xfrm>
            <a:off x="1097280" y="286603"/>
            <a:ext cx="10058400" cy="1450757"/>
          </a:xfrm>
        </p:spPr>
        <p:txBody>
          <a:bodyPr/>
          <a:lstStyle/>
          <a:p>
            <a:r>
              <a:rPr lang="en-GB" dirty="0"/>
              <a:t>Development (Operators)</a:t>
            </a:r>
          </a:p>
        </p:txBody>
      </p:sp>
    </p:spTree>
    <p:extLst>
      <p:ext uri="{BB962C8B-B14F-4D97-AF65-F5344CB8AC3E}">
        <p14:creationId xmlns:p14="http://schemas.microsoft.com/office/powerpoint/2010/main" val="725806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231904" y="4184693"/>
            <a:ext cx="2592288" cy="1477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dirty="0">
                <a:latin typeface="Calibri Light" panose="020F0302020204030204" pitchFamily="34" charset="0"/>
              </a:rPr>
              <a:t>If the word the user inputted is in the sentence, it will tell the user where the word is in the sentence</a:t>
            </a:r>
          </a:p>
        </p:txBody>
      </p:sp>
      <p:pic>
        <p:nvPicPr>
          <p:cNvPr id="2" name="Picture 1"/>
          <p:cNvPicPr>
            <a:picLocks noChangeAspect="1"/>
          </p:cNvPicPr>
          <p:nvPr/>
        </p:nvPicPr>
        <p:blipFill rotWithShape="1">
          <a:blip r:embed="rId2"/>
          <a:srcRect l="2360" t="18480" r="41886" b="76277"/>
          <a:stretch/>
        </p:blipFill>
        <p:spPr>
          <a:xfrm>
            <a:off x="335360" y="2958767"/>
            <a:ext cx="11054829" cy="584774"/>
          </a:xfrm>
          <a:prstGeom prst="rect">
            <a:avLst/>
          </a:prstGeom>
        </p:spPr>
      </p:pic>
      <p:sp>
        <p:nvSpPr>
          <p:cNvPr id="5" name="TextBox 4"/>
          <p:cNvSpPr txBox="1"/>
          <p:nvPr/>
        </p:nvSpPr>
        <p:spPr>
          <a:xfrm>
            <a:off x="479376" y="4077072"/>
            <a:ext cx="2592288" cy="1754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dirty="0">
                <a:latin typeface="Calibri Light" panose="020F0302020204030204" pitchFamily="34" charset="0"/>
              </a:rPr>
              <a:t>The if statement acts when a statement is true or false, so in this situation, if the word asked is in the sentence it will tell you the position.</a:t>
            </a:r>
          </a:p>
        </p:txBody>
      </p:sp>
      <p:sp>
        <p:nvSpPr>
          <p:cNvPr id="6" name="TextBox 5"/>
          <p:cNvSpPr txBox="1"/>
          <p:nvPr/>
        </p:nvSpPr>
        <p:spPr>
          <a:xfrm>
            <a:off x="3436008" y="1915016"/>
            <a:ext cx="2592288"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dirty="0">
                <a:latin typeface="Calibri Light" panose="020F0302020204030204" pitchFamily="34" charset="0"/>
              </a:rPr>
              <a:t>The enumerate puts the words into a list</a:t>
            </a:r>
          </a:p>
        </p:txBody>
      </p:sp>
      <p:cxnSp>
        <p:nvCxnSpPr>
          <p:cNvPr id="7" name="Elbow Connector 6"/>
          <p:cNvCxnSpPr>
            <a:cxnSpLocks/>
            <a:stCxn id="6" idx="1"/>
          </p:cNvCxnSpPr>
          <p:nvPr/>
        </p:nvCxnSpPr>
        <p:spPr>
          <a:xfrm rot="10800000" flipV="1">
            <a:off x="2927648" y="2238181"/>
            <a:ext cx="508360" cy="72058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844528" y="1915820"/>
            <a:ext cx="2592288"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dirty="0">
                <a:latin typeface="Calibri Light" panose="020F0302020204030204" pitchFamily="34" charset="0"/>
              </a:rPr>
              <a:t>This is a Boolean data type.</a:t>
            </a:r>
          </a:p>
        </p:txBody>
      </p:sp>
      <p:cxnSp>
        <p:nvCxnSpPr>
          <p:cNvPr id="10" name="Elbow Connector 9"/>
          <p:cNvCxnSpPr>
            <a:cxnSpLocks/>
            <a:stCxn id="9" idx="2"/>
          </p:cNvCxnSpPr>
          <p:nvPr/>
        </p:nvCxnSpPr>
        <p:spPr>
          <a:xfrm rot="5400000">
            <a:off x="5246276" y="387539"/>
            <a:ext cx="719784" cy="50690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itle 4"/>
          <p:cNvSpPr>
            <a:spLocks noGrp="1"/>
          </p:cNvSpPr>
          <p:nvPr>
            <p:ph type="title"/>
          </p:nvPr>
        </p:nvSpPr>
        <p:spPr>
          <a:xfrm>
            <a:off x="1097280" y="286603"/>
            <a:ext cx="10058400" cy="1450757"/>
          </a:xfrm>
        </p:spPr>
        <p:txBody>
          <a:bodyPr/>
          <a:lstStyle/>
          <a:p>
            <a:r>
              <a:rPr lang="en-GB" dirty="0"/>
              <a:t>Development (List Creation)</a:t>
            </a:r>
          </a:p>
        </p:txBody>
      </p:sp>
    </p:spTree>
    <p:extLst>
      <p:ext uri="{BB962C8B-B14F-4D97-AF65-F5344CB8AC3E}">
        <p14:creationId xmlns:p14="http://schemas.microsoft.com/office/powerpoint/2010/main" val="3142310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859475" y="3939207"/>
            <a:ext cx="2376264"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dirty="0">
                <a:latin typeface="Calibri Light" panose="020F0302020204030204" pitchFamily="34" charset="0"/>
              </a:rPr>
              <a:t>If the word is not in the sentence it will present an error message.</a:t>
            </a:r>
          </a:p>
        </p:txBody>
      </p:sp>
      <p:pic>
        <p:nvPicPr>
          <p:cNvPr id="6" name="Picture 5"/>
          <p:cNvPicPr>
            <a:picLocks noChangeAspect="1"/>
          </p:cNvPicPr>
          <p:nvPr/>
        </p:nvPicPr>
        <p:blipFill rotWithShape="1">
          <a:blip r:embed="rId2"/>
          <a:srcRect l="4167" t="23960" r="57560" b="70160"/>
          <a:stretch/>
        </p:blipFill>
        <p:spPr>
          <a:xfrm>
            <a:off x="1841601" y="2996952"/>
            <a:ext cx="7697962" cy="665256"/>
          </a:xfrm>
          <a:prstGeom prst="rect">
            <a:avLst/>
          </a:prstGeom>
        </p:spPr>
      </p:pic>
      <p:cxnSp>
        <p:nvCxnSpPr>
          <p:cNvPr id="8" name="Straight Connector 7"/>
          <p:cNvCxnSpPr>
            <a:cxnSpLocks/>
            <a:stCxn id="5" idx="1"/>
          </p:cNvCxnSpPr>
          <p:nvPr/>
        </p:nvCxnSpPr>
        <p:spPr>
          <a:xfrm flipH="1">
            <a:off x="4788119" y="4400872"/>
            <a:ext cx="30713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p:cNvCxnSpPr>
          <p:nvPr/>
        </p:nvCxnSpPr>
        <p:spPr>
          <a:xfrm flipV="1">
            <a:off x="4799856" y="3429000"/>
            <a:ext cx="0" cy="9718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35360" y="4862537"/>
            <a:ext cx="2612669"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dirty="0">
                <a:latin typeface="Calibri Light" panose="020F0302020204030204" pitchFamily="34" charset="0"/>
              </a:rPr>
              <a:t>The break function stops the program from looping for a logical error</a:t>
            </a:r>
          </a:p>
        </p:txBody>
      </p:sp>
      <p:cxnSp>
        <p:nvCxnSpPr>
          <p:cNvPr id="15" name="Connector: Elbow 14"/>
          <p:cNvCxnSpPr>
            <a:stCxn id="13" idx="3"/>
          </p:cNvCxnSpPr>
          <p:nvPr/>
        </p:nvCxnSpPr>
        <p:spPr>
          <a:xfrm flipH="1" flipV="1">
            <a:off x="2639616" y="3662208"/>
            <a:ext cx="308413" cy="1661994"/>
          </a:xfrm>
          <a:prstGeom prst="bentConnector4">
            <a:avLst>
              <a:gd name="adj1" fmla="val -74121"/>
              <a:gd name="adj2" fmla="val 63889"/>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itle 4"/>
          <p:cNvSpPr>
            <a:spLocks noGrp="1"/>
          </p:cNvSpPr>
          <p:nvPr>
            <p:ph type="title"/>
          </p:nvPr>
        </p:nvSpPr>
        <p:spPr>
          <a:xfrm>
            <a:off x="1097280" y="286603"/>
            <a:ext cx="10058400" cy="1450757"/>
          </a:xfrm>
        </p:spPr>
        <p:txBody>
          <a:bodyPr/>
          <a:lstStyle/>
          <a:p>
            <a:r>
              <a:rPr lang="en-GB" dirty="0"/>
              <a:t>Development (Error Message)</a:t>
            </a:r>
          </a:p>
        </p:txBody>
      </p:sp>
    </p:spTree>
    <p:extLst>
      <p:ext uri="{BB962C8B-B14F-4D97-AF65-F5344CB8AC3E}">
        <p14:creationId xmlns:p14="http://schemas.microsoft.com/office/powerpoint/2010/main" val="1224002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158" t="16896" r="86854" b="81080"/>
          <a:stretch/>
        </p:blipFill>
        <p:spPr>
          <a:xfrm>
            <a:off x="3989512" y="3325091"/>
            <a:ext cx="3954694" cy="751980"/>
          </a:xfrm>
          <a:prstGeom prst="rect">
            <a:avLst/>
          </a:prstGeom>
        </p:spPr>
      </p:pic>
      <p:sp>
        <p:nvSpPr>
          <p:cNvPr id="3" name="TextBox 2"/>
          <p:cNvSpPr txBox="1"/>
          <p:nvPr/>
        </p:nvSpPr>
        <p:spPr>
          <a:xfrm>
            <a:off x="6974609" y="1844687"/>
            <a:ext cx="3240360"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dirty="0">
                <a:latin typeface="Calibri Light" panose="020F0302020204030204" pitchFamily="34" charset="0"/>
              </a:rPr>
              <a:t>Entering this into the text editor loops the program continuously </a:t>
            </a:r>
          </a:p>
        </p:txBody>
      </p:sp>
      <p:sp>
        <p:nvSpPr>
          <p:cNvPr id="5" name="Rectangle 4"/>
          <p:cNvSpPr/>
          <p:nvPr/>
        </p:nvSpPr>
        <p:spPr>
          <a:xfrm>
            <a:off x="1703512" y="4159164"/>
            <a:ext cx="4572000" cy="2031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r>
              <a:rPr lang="en-GB" dirty="0"/>
              <a:t>The ‘while True’ command here means that the program will continue to loop until you kill it, allowing you to test different sentences and scenarios. Although not essential to the program, it makes it easier to use and allows the user to go through the program several times without restarting the program. </a:t>
            </a:r>
          </a:p>
        </p:txBody>
      </p:sp>
      <p:cxnSp>
        <p:nvCxnSpPr>
          <p:cNvPr id="7" name="Elbow Connector 6"/>
          <p:cNvCxnSpPr>
            <a:cxnSpLocks/>
            <a:stCxn id="5" idx="3"/>
          </p:cNvCxnSpPr>
          <p:nvPr/>
        </p:nvCxnSpPr>
        <p:spPr>
          <a:xfrm flipV="1">
            <a:off x="6275512" y="3933056"/>
            <a:ext cx="900608" cy="12417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3" idx="1"/>
            <a:endCxn id="2" idx="0"/>
          </p:cNvCxnSpPr>
          <p:nvPr/>
        </p:nvCxnSpPr>
        <p:spPr>
          <a:xfrm rot="10800000" flipV="1">
            <a:off x="5966859" y="2167853"/>
            <a:ext cx="1007750" cy="11572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itle 4"/>
          <p:cNvSpPr>
            <a:spLocks noGrp="1"/>
          </p:cNvSpPr>
          <p:nvPr>
            <p:ph type="title"/>
          </p:nvPr>
        </p:nvSpPr>
        <p:spPr>
          <a:xfrm>
            <a:off x="1097280" y="286603"/>
            <a:ext cx="10058400" cy="1450757"/>
          </a:xfrm>
        </p:spPr>
        <p:txBody>
          <a:bodyPr/>
          <a:lstStyle/>
          <a:p>
            <a:r>
              <a:rPr lang="en-GB" dirty="0"/>
              <a:t>Development (Loop)</a:t>
            </a:r>
          </a:p>
        </p:txBody>
      </p:sp>
    </p:spTree>
    <p:extLst>
      <p:ext uri="{BB962C8B-B14F-4D97-AF65-F5344CB8AC3E}">
        <p14:creationId xmlns:p14="http://schemas.microsoft.com/office/powerpoint/2010/main" val="4185484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2279" t="8840" r="57087" b="85280"/>
          <a:stretch/>
        </p:blipFill>
        <p:spPr>
          <a:xfrm>
            <a:off x="1594883" y="3457873"/>
            <a:ext cx="9123889" cy="742643"/>
          </a:xfrm>
          <a:prstGeom prst="rect">
            <a:avLst/>
          </a:prstGeom>
        </p:spPr>
      </p:pic>
      <p:sp>
        <p:nvSpPr>
          <p:cNvPr id="6" name="TextBox 5"/>
          <p:cNvSpPr txBox="1"/>
          <p:nvPr/>
        </p:nvSpPr>
        <p:spPr>
          <a:xfrm>
            <a:off x="2011210" y="4310550"/>
            <a:ext cx="3766595" cy="1754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dirty="0">
                <a:latin typeface="Calibri Light" panose="020F0302020204030204" pitchFamily="34" charset="0"/>
              </a:rPr>
              <a:t>This removes all punctuation in the sentence, so even if the user adds punctuation to the sentence, the program will remove all punctuation.  It removes it by replacing the punctuation with a blank space.</a:t>
            </a:r>
          </a:p>
        </p:txBody>
      </p:sp>
      <p:sp>
        <p:nvSpPr>
          <p:cNvPr id="7" name="TextBox 6"/>
          <p:cNvSpPr txBox="1"/>
          <p:nvPr/>
        </p:nvSpPr>
        <p:spPr>
          <a:xfrm>
            <a:off x="6815992" y="1842046"/>
            <a:ext cx="4332265" cy="1477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dirty="0">
                <a:latin typeface="Calibri Light" panose="020F0302020204030204" pitchFamily="34" charset="0"/>
                <a:cs typeface="Calibri Light" panose="020F0302020204030204" pitchFamily="34" charset="0"/>
              </a:rPr>
              <a:t>The .join function is used to make sure that the words are split and not the letter. If the .join function is removed it splits every single character in the sentence including spaces. (seen in the screenshot)</a:t>
            </a:r>
          </a:p>
        </p:txBody>
      </p:sp>
      <p:cxnSp>
        <p:nvCxnSpPr>
          <p:cNvPr id="13" name="Elbow Connector 12"/>
          <p:cNvCxnSpPr/>
          <p:nvPr/>
        </p:nvCxnSpPr>
        <p:spPr>
          <a:xfrm rot="5400000">
            <a:off x="3660842" y="2390866"/>
            <a:ext cx="1125900" cy="10081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a:endCxn id="7" idx="1"/>
          </p:cNvCxnSpPr>
          <p:nvPr/>
        </p:nvCxnSpPr>
        <p:spPr>
          <a:xfrm>
            <a:off x="4727848" y="2580710"/>
            <a:ext cx="20881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Elbow Connector 17"/>
          <p:cNvCxnSpPr>
            <a:cxnSpLocks/>
            <a:stCxn id="6" idx="3"/>
          </p:cNvCxnSpPr>
          <p:nvPr/>
        </p:nvCxnSpPr>
        <p:spPr>
          <a:xfrm flipV="1">
            <a:off x="5777805" y="4310550"/>
            <a:ext cx="810465" cy="8771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431704" y="1810010"/>
            <a:ext cx="2592288"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dirty="0">
                <a:latin typeface="Calibri Light" panose="020F0302020204030204" pitchFamily="34" charset="0"/>
              </a:rPr>
              <a:t>The enumerate puts the words into a list</a:t>
            </a:r>
          </a:p>
        </p:txBody>
      </p:sp>
      <p:sp>
        <p:nvSpPr>
          <p:cNvPr id="11" name="Title 4"/>
          <p:cNvSpPr>
            <a:spLocks noGrp="1"/>
          </p:cNvSpPr>
          <p:nvPr>
            <p:ph type="title"/>
          </p:nvPr>
        </p:nvSpPr>
        <p:spPr>
          <a:xfrm>
            <a:off x="1097280" y="286603"/>
            <a:ext cx="10058400" cy="1450757"/>
          </a:xfrm>
        </p:spPr>
        <p:txBody>
          <a:bodyPr/>
          <a:lstStyle/>
          <a:p>
            <a:r>
              <a:rPr lang="en-GB" dirty="0"/>
              <a:t>Development (Punctuation)</a:t>
            </a:r>
          </a:p>
        </p:txBody>
      </p:sp>
    </p:spTree>
    <p:extLst>
      <p:ext uri="{BB962C8B-B14F-4D97-AF65-F5344CB8AC3E}">
        <p14:creationId xmlns:p14="http://schemas.microsoft.com/office/powerpoint/2010/main" val="1965603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574831331"/>
              </p:ext>
            </p:extLst>
          </p:nvPr>
        </p:nvGraphicFramePr>
        <p:xfrm>
          <a:off x="119336" y="2028636"/>
          <a:ext cx="11809311" cy="2637179"/>
        </p:xfrm>
        <a:graphic>
          <a:graphicData uri="http://schemas.openxmlformats.org/drawingml/2006/table">
            <a:tbl>
              <a:tblPr firstRow="1" bandRow="1">
                <a:tableStyleId>{69012ECD-51FC-41F1-AA8D-1B2483CD663E}</a:tableStyleId>
              </a:tblPr>
              <a:tblGrid>
                <a:gridCol w="2210703">
                  <a:extLst>
                    <a:ext uri="{9D8B030D-6E8A-4147-A177-3AD203B41FA5}">
                      <a16:colId xmlns:a16="http://schemas.microsoft.com/office/drawing/2014/main" val="20000"/>
                    </a:ext>
                  </a:extLst>
                </a:gridCol>
                <a:gridCol w="2210703">
                  <a:extLst>
                    <a:ext uri="{9D8B030D-6E8A-4147-A177-3AD203B41FA5}">
                      <a16:colId xmlns:a16="http://schemas.microsoft.com/office/drawing/2014/main" val="20001"/>
                    </a:ext>
                  </a:extLst>
                </a:gridCol>
                <a:gridCol w="2210703">
                  <a:extLst>
                    <a:ext uri="{9D8B030D-6E8A-4147-A177-3AD203B41FA5}">
                      <a16:colId xmlns:a16="http://schemas.microsoft.com/office/drawing/2014/main" val="20002"/>
                    </a:ext>
                  </a:extLst>
                </a:gridCol>
                <a:gridCol w="2210703">
                  <a:extLst>
                    <a:ext uri="{9D8B030D-6E8A-4147-A177-3AD203B41FA5}">
                      <a16:colId xmlns:a16="http://schemas.microsoft.com/office/drawing/2014/main" val="20003"/>
                    </a:ext>
                  </a:extLst>
                </a:gridCol>
                <a:gridCol w="2966499">
                  <a:extLst>
                    <a:ext uri="{9D8B030D-6E8A-4147-A177-3AD203B41FA5}">
                      <a16:colId xmlns:a16="http://schemas.microsoft.com/office/drawing/2014/main" val="20004"/>
                    </a:ext>
                  </a:extLst>
                </a:gridCol>
              </a:tblGrid>
              <a:tr h="899819">
                <a:tc>
                  <a:txBody>
                    <a:bodyPr/>
                    <a:lstStyle/>
                    <a:p>
                      <a:r>
                        <a:rPr lang="en-GB" dirty="0"/>
                        <a:t>Area to</a:t>
                      </a:r>
                      <a:r>
                        <a:rPr lang="en-GB" baseline="0" dirty="0"/>
                        <a:t> be tested</a:t>
                      </a:r>
                      <a:endParaRPr lang="en-GB" b="0" dirty="0">
                        <a:latin typeface="Calibri Light" panose="020F03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How to test this area</a:t>
                      </a:r>
                    </a:p>
                    <a:p>
                      <a:endParaRPr lang="en-GB" b="0" dirty="0">
                        <a:latin typeface="Calibri Light" panose="020F0302020204030204" pitchFamily="34" charset="0"/>
                      </a:endParaRPr>
                    </a:p>
                  </a:txBody>
                  <a:tcPr/>
                </a:tc>
                <a:tc>
                  <a:txBody>
                    <a:bodyPr/>
                    <a:lstStyle/>
                    <a:p>
                      <a:r>
                        <a:rPr lang="en-GB" dirty="0"/>
                        <a:t>What should happen</a:t>
                      </a:r>
                      <a:endParaRPr lang="en-GB" b="0" dirty="0">
                        <a:latin typeface="Calibri Light" panose="020F0302020204030204" pitchFamily="34" charset="0"/>
                      </a:endParaRPr>
                    </a:p>
                  </a:txBody>
                  <a:tcPr/>
                </a:tc>
                <a:tc>
                  <a:txBody>
                    <a:bodyPr/>
                    <a:lstStyle/>
                    <a:p>
                      <a:r>
                        <a:rPr lang="en-GB" dirty="0"/>
                        <a:t>What actually happened</a:t>
                      </a:r>
                      <a:endParaRPr lang="en-GB" b="0" dirty="0">
                        <a:latin typeface="Calibri Light" panose="020F0302020204030204" pitchFamily="34" charset="0"/>
                      </a:endParaRPr>
                    </a:p>
                  </a:txBody>
                  <a:tcPr/>
                </a:tc>
                <a:tc>
                  <a:txBody>
                    <a:bodyPr/>
                    <a:lstStyle/>
                    <a:p>
                      <a:r>
                        <a:rPr lang="en-GB" dirty="0"/>
                        <a:t>Action taken</a:t>
                      </a:r>
                      <a:endParaRPr lang="en-GB" b="0" dirty="0">
                        <a:latin typeface="Calibri Light" panose="020F0302020204030204" pitchFamily="34" charset="0"/>
                      </a:endParaRPr>
                    </a:p>
                  </a:txBody>
                  <a:tcPr/>
                </a:tc>
                <a:extLst>
                  <a:ext uri="{0D108BD9-81ED-4DB2-BD59-A6C34878D82A}">
                    <a16:rowId xmlns:a16="http://schemas.microsoft.com/office/drawing/2014/main" val="10000"/>
                  </a:ext>
                </a:extLst>
              </a:tr>
              <a:tr h="1709199">
                <a:tc>
                  <a:txBody>
                    <a:bodyPr/>
                    <a:lstStyle/>
                    <a:p>
                      <a:r>
                        <a:rPr lang="en-GB" dirty="0"/>
                        <a:t>In this test I will be testing if variables can store data from the user inputs correctly</a:t>
                      </a:r>
                      <a:endParaRPr lang="en-GB" b="0" dirty="0">
                        <a:latin typeface="Calibri Light" panose="020F0302020204030204" pitchFamily="34" charset="0"/>
                      </a:endParaRPr>
                    </a:p>
                  </a:txBody>
                  <a:tcPr/>
                </a:tc>
                <a:tc>
                  <a:txBody>
                    <a:bodyPr/>
                    <a:lstStyle/>
                    <a:p>
                      <a:r>
                        <a:rPr lang="en-GB" dirty="0"/>
                        <a:t>I will run the program in the RTE. A numerous amount of times with different variations</a:t>
                      </a:r>
                      <a:endParaRPr lang="en-GB" b="0" dirty="0">
                        <a:latin typeface="Calibri Light" panose="020F0302020204030204" pitchFamily="34" charset="0"/>
                      </a:endParaRPr>
                    </a:p>
                  </a:txBody>
                  <a:tcPr/>
                </a:tc>
                <a:tc>
                  <a:txBody>
                    <a:bodyPr/>
                    <a:lstStyle/>
                    <a:p>
                      <a:r>
                        <a:rPr lang="en-GB" dirty="0"/>
                        <a:t>If the program works correctly the inputted sentence will be printed out into the run-time-environment.</a:t>
                      </a:r>
                      <a:endParaRPr lang="en-GB" b="0" dirty="0">
                        <a:latin typeface="Calibri Light" panose="020F0302020204030204" pitchFamily="34" charset="0"/>
                      </a:endParaRPr>
                    </a:p>
                  </a:txBody>
                  <a:tcPr/>
                </a:tc>
                <a:tc>
                  <a:txBody>
                    <a:bodyPr/>
                    <a:lstStyle/>
                    <a:p>
                      <a:r>
                        <a:rPr lang="en-GB" dirty="0"/>
                        <a:t>The program worked correctly</a:t>
                      </a:r>
                      <a:endParaRPr lang="en-GB" b="0" dirty="0">
                        <a:latin typeface="Calibri Light" panose="020F0302020204030204" pitchFamily="34" charset="0"/>
                      </a:endParaRPr>
                    </a:p>
                  </a:txBody>
                  <a:tcPr/>
                </a:tc>
                <a:tc>
                  <a:txBody>
                    <a:bodyPr/>
                    <a:lstStyle/>
                    <a:p>
                      <a:r>
                        <a:rPr lang="en-GB" dirty="0"/>
                        <a:t>No action taken</a:t>
                      </a:r>
                      <a:endParaRPr lang="en-GB" b="0" dirty="0">
                        <a:latin typeface="Calibri Light" panose="020F0302020204030204" pitchFamily="34" charset="0"/>
                      </a:endParaRPr>
                    </a:p>
                  </a:txBody>
                  <a:tcPr/>
                </a:tc>
                <a:extLst>
                  <a:ext uri="{0D108BD9-81ED-4DB2-BD59-A6C34878D82A}">
                    <a16:rowId xmlns:a16="http://schemas.microsoft.com/office/drawing/2014/main" val="10001"/>
                  </a:ext>
                </a:extLst>
              </a:tr>
            </a:tbl>
          </a:graphicData>
        </a:graphic>
      </p:graphicFrame>
      <p:pic>
        <p:nvPicPr>
          <p:cNvPr id="2" name="Picture 1"/>
          <p:cNvPicPr>
            <a:picLocks noChangeAspect="1"/>
          </p:cNvPicPr>
          <p:nvPr/>
        </p:nvPicPr>
        <p:blipFill rotWithShape="1">
          <a:blip r:embed="rId2"/>
          <a:srcRect l="4169" t="10521" r="74097" b="87463"/>
          <a:stretch/>
        </p:blipFill>
        <p:spPr>
          <a:xfrm>
            <a:off x="119336" y="4729383"/>
            <a:ext cx="6900766" cy="360040"/>
          </a:xfrm>
          <a:prstGeom prst="rect">
            <a:avLst/>
          </a:prstGeom>
        </p:spPr>
      </p:pic>
      <p:pic>
        <p:nvPicPr>
          <p:cNvPr id="5" name="Picture 4"/>
          <p:cNvPicPr>
            <a:picLocks noChangeAspect="1"/>
          </p:cNvPicPr>
          <p:nvPr/>
        </p:nvPicPr>
        <p:blipFill rotWithShape="1">
          <a:blip r:embed="rId2"/>
          <a:srcRect l="4168" t="21440" r="56142" b="76040"/>
          <a:stretch/>
        </p:blipFill>
        <p:spPr>
          <a:xfrm>
            <a:off x="119336" y="5087728"/>
            <a:ext cx="11690211" cy="417507"/>
          </a:xfrm>
          <a:prstGeom prst="rect">
            <a:avLst/>
          </a:prstGeom>
        </p:spPr>
      </p:pic>
      <p:pic>
        <p:nvPicPr>
          <p:cNvPr id="3" name="Picture 2"/>
          <p:cNvPicPr>
            <a:picLocks noChangeAspect="1"/>
          </p:cNvPicPr>
          <p:nvPr/>
        </p:nvPicPr>
        <p:blipFill rotWithShape="1">
          <a:blip r:embed="rId3"/>
          <a:srcRect l="3696" t="20600" r="62284" b="75587"/>
          <a:stretch/>
        </p:blipFill>
        <p:spPr>
          <a:xfrm>
            <a:off x="119336" y="5505235"/>
            <a:ext cx="7994259" cy="504056"/>
          </a:xfrm>
          <a:prstGeom prst="rect">
            <a:avLst/>
          </a:prstGeom>
        </p:spPr>
      </p:pic>
      <p:sp>
        <p:nvSpPr>
          <p:cNvPr id="9" name="Title 4"/>
          <p:cNvSpPr>
            <a:spLocks noGrp="1"/>
          </p:cNvSpPr>
          <p:nvPr>
            <p:ph type="title"/>
          </p:nvPr>
        </p:nvSpPr>
        <p:spPr>
          <a:xfrm>
            <a:off x="1097280" y="286603"/>
            <a:ext cx="10058400" cy="1450757"/>
          </a:xfrm>
        </p:spPr>
        <p:txBody>
          <a:bodyPr/>
          <a:lstStyle/>
          <a:p>
            <a:r>
              <a:rPr lang="en-GB" dirty="0"/>
              <a:t>Testing (Inputs)</a:t>
            </a:r>
          </a:p>
        </p:txBody>
      </p:sp>
    </p:spTree>
    <p:extLst>
      <p:ext uri="{BB962C8B-B14F-4D97-AF65-F5344CB8AC3E}">
        <p14:creationId xmlns:p14="http://schemas.microsoft.com/office/powerpoint/2010/main" val="991650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948923691"/>
              </p:ext>
            </p:extLst>
          </p:nvPr>
        </p:nvGraphicFramePr>
        <p:xfrm>
          <a:off x="180279" y="1856066"/>
          <a:ext cx="11881320" cy="2444918"/>
        </p:xfrm>
        <a:graphic>
          <a:graphicData uri="http://schemas.openxmlformats.org/drawingml/2006/table">
            <a:tbl>
              <a:tblPr firstRow="1" bandRow="1">
                <a:tableStyleId>{69012ECD-51FC-41F1-AA8D-1B2483CD663E}</a:tableStyleId>
              </a:tblPr>
              <a:tblGrid>
                <a:gridCol w="2224183">
                  <a:extLst>
                    <a:ext uri="{9D8B030D-6E8A-4147-A177-3AD203B41FA5}">
                      <a16:colId xmlns:a16="http://schemas.microsoft.com/office/drawing/2014/main" val="20000"/>
                    </a:ext>
                  </a:extLst>
                </a:gridCol>
                <a:gridCol w="2224183">
                  <a:extLst>
                    <a:ext uri="{9D8B030D-6E8A-4147-A177-3AD203B41FA5}">
                      <a16:colId xmlns:a16="http://schemas.microsoft.com/office/drawing/2014/main" val="20001"/>
                    </a:ext>
                  </a:extLst>
                </a:gridCol>
                <a:gridCol w="2224183">
                  <a:extLst>
                    <a:ext uri="{9D8B030D-6E8A-4147-A177-3AD203B41FA5}">
                      <a16:colId xmlns:a16="http://schemas.microsoft.com/office/drawing/2014/main" val="20002"/>
                    </a:ext>
                  </a:extLst>
                </a:gridCol>
                <a:gridCol w="2224183">
                  <a:extLst>
                    <a:ext uri="{9D8B030D-6E8A-4147-A177-3AD203B41FA5}">
                      <a16:colId xmlns:a16="http://schemas.microsoft.com/office/drawing/2014/main" val="20003"/>
                    </a:ext>
                  </a:extLst>
                </a:gridCol>
                <a:gridCol w="2984588">
                  <a:extLst>
                    <a:ext uri="{9D8B030D-6E8A-4147-A177-3AD203B41FA5}">
                      <a16:colId xmlns:a16="http://schemas.microsoft.com/office/drawing/2014/main" val="20004"/>
                    </a:ext>
                  </a:extLst>
                </a:gridCol>
              </a:tblGrid>
              <a:tr h="636830">
                <a:tc>
                  <a:txBody>
                    <a:bodyPr/>
                    <a:lstStyle/>
                    <a:p>
                      <a:r>
                        <a:rPr lang="en-GB" sz="1600" dirty="0"/>
                        <a:t>Area to</a:t>
                      </a:r>
                      <a:r>
                        <a:rPr lang="en-GB" sz="1600" baseline="0" dirty="0"/>
                        <a:t> be tested</a:t>
                      </a:r>
                      <a:endParaRPr lang="en-GB" sz="1600" b="0" dirty="0">
                        <a:latin typeface="Calibri Light" panose="020F0302020204030204" pitchFamily="34" charset="0"/>
                      </a:endParaRPr>
                    </a:p>
                  </a:txBody>
                  <a:tcPr/>
                </a:tc>
                <a:tc>
                  <a:txBody>
                    <a:bodyPr/>
                    <a:lstStyle/>
                    <a:p>
                      <a:r>
                        <a:rPr lang="en-GB" sz="1600" dirty="0"/>
                        <a:t>How to test this area</a:t>
                      </a:r>
                      <a:endParaRPr lang="en-GB" sz="1600" b="0" dirty="0">
                        <a:latin typeface="Calibri Light" panose="020F0302020204030204" pitchFamily="34" charset="0"/>
                      </a:endParaRPr>
                    </a:p>
                  </a:txBody>
                  <a:tcPr/>
                </a:tc>
                <a:tc>
                  <a:txBody>
                    <a:bodyPr/>
                    <a:lstStyle/>
                    <a:p>
                      <a:r>
                        <a:rPr lang="en-GB" sz="1600" dirty="0"/>
                        <a:t>What should happen</a:t>
                      </a:r>
                      <a:endParaRPr lang="en-GB" sz="1600" b="0" dirty="0">
                        <a:latin typeface="Calibri Light" panose="020F0302020204030204" pitchFamily="34" charset="0"/>
                      </a:endParaRPr>
                    </a:p>
                  </a:txBody>
                  <a:tcPr/>
                </a:tc>
                <a:tc>
                  <a:txBody>
                    <a:bodyPr/>
                    <a:lstStyle/>
                    <a:p>
                      <a:r>
                        <a:rPr lang="en-GB" sz="1600" dirty="0"/>
                        <a:t>What actually happened</a:t>
                      </a:r>
                      <a:endParaRPr lang="en-GB" sz="1600" b="0" dirty="0">
                        <a:latin typeface="Calibri Light" panose="020F0302020204030204" pitchFamily="34" charset="0"/>
                      </a:endParaRPr>
                    </a:p>
                  </a:txBody>
                  <a:tcPr/>
                </a:tc>
                <a:tc>
                  <a:txBody>
                    <a:bodyPr/>
                    <a:lstStyle/>
                    <a:p>
                      <a:r>
                        <a:rPr lang="en-GB" sz="1600" dirty="0"/>
                        <a:t>Action taken</a:t>
                      </a:r>
                      <a:endParaRPr lang="en-GB" sz="1600" b="0" dirty="0">
                        <a:latin typeface="Calibri Light" panose="020F0302020204030204" pitchFamily="34" charset="0"/>
                      </a:endParaRPr>
                    </a:p>
                  </a:txBody>
                  <a:tcPr/>
                </a:tc>
                <a:extLst>
                  <a:ext uri="{0D108BD9-81ED-4DB2-BD59-A6C34878D82A}">
                    <a16:rowId xmlns:a16="http://schemas.microsoft.com/office/drawing/2014/main" val="10000"/>
                  </a:ext>
                </a:extLst>
              </a:tr>
              <a:tr h="1808088">
                <a:tc>
                  <a:txBody>
                    <a:bodyPr/>
                    <a:lstStyle/>
                    <a:p>
                      <a:r>
                        <a:rPr lang="en-GB" sz="1600" dirty="0"/>
                        <a:t>In this test I will be seeing if the program treats the same word with different capitalisation</a:t>
                      </a:r>
                      <a:endParaRPr lang="en-GB" sz="1600" b="0" dirty="0">
                        <a:latin typeface="Calibri Light" panose="020F0302020204030204" pitchFamily="34" charset="0"/>
                      </a:endParaRPr>
                    </a:p>
                  </a:txBody>
                  <a:tcPr/>
                </a:tc>
                <a:tc>
                  <a:txBody>
                    <a:bodyPr/>
                    <a:lstStyle/>
                    <a:p>
                      <a:r>
                        <a:rPr lang="en-GB" sz="1600" dirty="0"/>
                        <a:t>I will run the program in the RTE and inputting a sentence with some sort of capitals.</a:t>
                      </a:r>
                      <a:endParaRPr lang="en-GB" sz="1600" b="0" dirty="0">
                        <a:latin typeface="Calibri Light" panose="020F0302020204030204" pitchFamily="34" charset="0"/>
                      </a:endParaRPr>
                    </a:p>
                  </a:txBody>
                  <a:tcPr/>
                </a:tc>
                <a:tc>
                  <a:txBody>
                    <a:bodyPr/>
                    <a:lstStyle/>
                    <a:p>
                      <a:r>
                        <a:rPr lang="en-GB" sz="1600" dirty="0"/>
                        <a:t>If the program works correctly it will output the sentence in all lower case.</a:t>
                      </a:r>
                      <a:endParaRPr lang="en-GB" sz="1600" b="0" dirty="0">
                        <a:latin typeface="Calibri Light" panose="020F0302020204030204" pitchFamily="34" charset="0"/>
                      </a:endParaRPr>
                    </a:p>
                  </a:txBody>
                  <a:tcPr/>
                </a:tc>
                <a:tc>
                  <a:txBody>
                    <a:bodyPr/>
                    <a:lstStyle/>
                    <a:p>
                      <a:r>
                        <a:rPr lang="en-GB" sz="1600" dirty="0"/>
                        <a:t>The program returned the input into a lowercase format</a:t>
                      </a:r>
                      <a:endParaRPr lang="en-GB" sz="1600" b="0" dirty="0">
                        <a:latin typeface="Calibri Light" panose="020F0302020204030204" pitchFamily="34" charset="0"/>
                      </a:endParaRPr>
                    </a:p>
                  </a:txBody>
                  <a:tcPr/>
                </a:tc>
                <a:tc>
                  <a:txBody>
                    <a:bodyPr/>
                    <a:lstStyle/>
                    <a:p>
                      <a:r>
                        <a:rPr lang="en-GB" sz="1600" dirty="0"/>
                        <a:t>No action taken</a:t>
                      </a:r>
                      <a:endParaRPr lang="en-GB" sz="1600" b="0" dirty="0">
                        <a:latin typeface="Calibri Light" panose="020F0302020204030204" pitchFamily="34" charset="0"/>
                      </a:endParaRPr>
                    </a:p>
                  </a:txBody>
                  <a:tcPr/>
                </a:tc>
                <a:extLst>
                  <a:ext uri="{0D108BD9-81ED-4DB2-BD59-A6C34878D82A}">
                    <a16:rowId xmlns:a16="http://schemas.microsoft.com/office/drawing/2014/main" val="10001"/>
                  </a:ext>
                </a:extLst>
              </a:tr>
            </a:tbl>
          </a:graphicData>
        </a:graphic>
      </p:graphicFrame>
      <p:pic>
        <p:nvPicPr>
          <p:cNvPr id="6" name="Picture 5"/>
          <p:cNvPicPr>
            <a:picLocks noChangeAspect="1"/>
          </p:cNvPicPr>
          <p:nvPr/>
        </p:nvPicPr>
        <p:blipFill rotWithShape="1">
          <a:blip r:embed="rId2"/>
          <a:srcRect l="2750" t="16401" r="82130" b="81919"/>
          <a:stretch/>
        </p:blipFill>
        <p:spPr>
          <a:xfrm>
            <a:off x="1564595" y="4614369"/>
            <a:ext cx="4608512" cy="288032"/>
          </a:xfrm>
          <a:prstGeom prst="rect">
            <a:avLst/>
          </a:prstGeom>
        </p:spPr>
      </p:pic>
      <p:pic>
        <p:nvPicPr>
          <p:cNvPr id="9" name="Picture 8"/>
          <p:cNvPicPr>
            <a:picLocks noChangeAspect="1"/>
          </p:cNvPicPr>
          <p:nvPr/>
        </p:nvPicPr>
        <p:blipFill rotWithShape="1">
          <a:blip r:embed="rId3"/>
          <a:srcRect l="3696" t="20600" r="62284" b="72680"/>
          <a:stretch/>
        </p:blipFill>
        <p:spPr>
          <a:xfrm>
            <a:off x="1487488" y="5211547"/>
            <a:ext cx="7776864" cy="864096"/>
          </a:xfrm>
          <a:prstGeom prst="rect">
            <a:avLst/>
          </a:prstGeom>
        </p:spPr>
      </p:pic>
      <p:sp>
        <p:nvSpPr>
          <p:cNvPr id="10" name="Title 4"/>
          <p:cNvSpPr>
            <a:spLocks noGrp="1"/>
          </p:cNvSpPr>
          <p:nvPr>
            <p:ph type="title"/>
          </p:nvPr>
        </p:nvSpPr>
        <p:spPr>
          <a:xfrm>
            <a:off x="1097280" y="286603"/>
            <a:ext cx="10058400" cy="1450757"/>
          </a:xfrm>
        </p:spPr>
        <p:txBody>
          <a:bodyPr/>
          <a:lstStyle/>
          <a:p>
            <a:r>
              <a:rPr lang="en-GB" dirty="0"/>
              <a:t>Testing (Case Sensitivity)</a:t>
            </a:r>
          </a:p>
        </p:txBody>
      </p:sp>
    </p:spTree>
    <p:extLst>
      <p:ext uri="{BB962C8B-B14F-4D97-AF65-F5344CB8AC3E}">
        <p14:creationId xmlns:p14="http://schemas.microsoft.com/office/powerpoint/2010/main" val="1539796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992113486"/>
              </p:ext>
            </p:extLst>
          </p:nvPr>
        </p:nvGraphicFramePr>
        <p:xfrm>
          <a:off x="0" y="1917139"/>
          <a:ext cx="11737303" cy="2759968"/>
        </p:xfrm>
        <a:graphic>
          <a:graphicData uri="http://schemas.openxmlformats.org/drawingml/2006/table">
            <a:tbl>
              <a:tblPr firstRow="1" bandRow="1">
                <a:tableStyleId>{69012ECD-51FC-41F1-AA8D-1B2483CD663E}</a:tableStyleId>
              </a:tblPr>
              <a:tblGrid>
                <a:gridCol w="2197223">
                  <a:extLst>
                    <a:ext uri="{9D8B030D-6E8A-4147-A177-3AD203B41FA5}">
                      <a16:colId xmlns:a16="http://schemas.microsoft.com/office/drawing/2014/main" val="20000"/>
                    </a:ext>
                  </a:extLst>
                </a:gridCol>
                <a:gridCol w="2197223">
                  <a:extLst>
                    <a:ext uri="{9D8B030D-6E8A-4147-A177-3AD203B41FA5}">
                      <a16:colId xmlns:a16="http://schemas.microsoft.com/office/drawing/2014/main" val="20001"/>
                    </a:ext>
                  </a:extLst>
                </a:gridCol>
                <a:gridCol w="2197223">
                  <a:extLst>
                    <a:ext uri="{9D8B030D-6E8A-4147-A177-3AD203B41FA5}">
                      <a16:colId xmlns:a16="http://schemas.microsoft.com/office/drawing/2014/main" val="20002"/>
                    </a:ext>
                  </a:extLst>
                </a:gridCol>
                <a:gridCol w="2197223">
                  <a:extLst>
                    <a:ext uri="{9D8B030D-6E8A-4147-A177-3AD203B41FA5}">
                      <a16:colId xmlns:a16="http://schemas.microsoft.com/office/drawing/2014/main" val="20003"/>
                    </a:ext>
                  </a:extLst>
                </a:gridCol>
                <a:gridCol w="2948411">
                  <a:extLst>
                    <a:ext uri="{9D8B030D-6E8A-4147-A177-3AD203B41FA5}">
                      <a16:colId xmlns:a16="http://schemas.microsoft.com/office/drawing/2014/main" val="20004"/>
                    </a:ext>
                  </a:extLst>
                </a:gridCol>
              </a:tblGrid>
              <a:tr h="951880">
                <a:tc>
                  <a:txBody>
                    <a:bodyPr/>
                    <a:lstStyle/>
                    <a:p>
                      <a:r>
                        <a:rPr lang="en-GB" sz="1600" dirty="0"/>
                        <a:t>Area to</a:t>
                      </a:r>
                      <a:r>
                        <a:rPr lang="en-GB" sz="1600" baseline="0" dirty="0"/>
                        <a:t> be tested</a:t>
                      </a:r>
                      <a:endParaRPr lang="en-GB" sz="1600" b="0" dirty="0">
                        <a:latin typeface="Calibri Light" panose="020F0302020204030204" pitchFamily="34" charset="0"/>
                      </a:endParaRPr>
                    </a:p>
                  </a:txBody>
                  <a:tcPr/>
                </a:tc>
                <a:tc>
                  <a:txBody>
                    <a:bodyPr/>
                    <a:lstStyle/>
                    <a:p>
                      <a:r>
                        <a:rPr lang="en-GB" sz="1600" dirty="0"/>
                        <a:t>How to test this area</a:t>
                      </a:r>
                      <a:endParaRPr lang="en-GB" sz="1600" b="0" dirty="0">
                        <a:latin typeface="Calibri Light" panose="020F0302020204030204" pitchFamily="34" charset="0"/>
                      </a:endParaRPr>
                    </a:p>
                  </a:txBody>
                  <a:tcPr/>
                </a:tc>
                <a:tc>
                  <a:txBody>
                    <a:bodyPr/>
                    <a:lstStyle/>
                    <a:p>
                      <a:r>
                        <a:rPr lang="en-GB" sz="1600" dirty="0"/>
                        <a:t>What should happen</a:t>
                      </a:r>
                      <a:endParaRPr lang="en-GB" sz="1600" b="0" dirty="0">
                        <a:latin typeface="Calibri Light" panose="020F0302020204030204" pitchFamily="34" charset="0"/>
                      </a:endParaRPr>
                    </a:p>
                  </a:txBody>
                  <a:tcPr/>
                </a:tc>
                <a:tc>
                  <a:txBody>
                    <a:bodyPr/>
                    <a:lstStyle/>
                    <a:p>
                      <a:r>
                        <a:rPr lang="en-GB" sz="1600" dirty="0"/>
                        <a:t>What actually happened</a:t>
                      </a:r>
                      <a:endParaRPr lang="en-GB" sz="1600" b="0" dirty="0">
                        <a:latin typeface="Calibri Light" panose="020F0302020204030204" pitchFamily="34" charset="0"/>
                      </a:endParaRPr>
                    </a:p>
                  </a:txBody>
                  <a:tcPr/>
                </a:tc>
                <a:tc>
                  <a:txBody>
                    <a:bodyPr/>
                    <a:lstStyle/>
                    <a:p>
                      <a:r>
                        <a:rPr lang="en-GB" sz="1600" dirty="0"/>
                        <a:t>Action taken</a:t>
                      </a:r>
                      <a:endParaRPr lang="en-GB" sz="1600" b="0" dirty="0">
                        <a:latin typeface="Calibri Light" panose="020F0302020204030204" pitchFamily="34" charset="0"/>
                      </a:endParaRPr>
                    </a:p>
                  </a:txBody>
                  <a:tcPr/>
                </a:tc>
                <a:extLst>
                  <a:ext uri="{0D108BD9-81ED-4DB2-BD59-A6C34878D82A}">
                    <a16:rowId xmlns:a16="http://schemas.microsoft.com/office/drawing/2014/main" val="10000"/>
                  </a:ext>
                </a:extLst>
              </a:tr>
              <a:tr h="1808088">
                <a:tc>
                  <a:txBody>
                    <a:bodyPr/>
                    <a:lstStyle/>
                    <a:p>
                      <a:r>
                        <a:rPr lang="en-GB" sz="1600" dirty="0"/>
                        <a:t>In this area, I am testing to see if the program can find the positions of words in the sentence.</a:t>
                      </a:r>
                    </a:p>
                    <a:p>
                      <a:endParaRPr lang="en-GB" sz="1600" b="0" dirty="0">
                        <a:latin typeface="Calibri Light" panose="020F0302020204030204" pitchFamily="34" charset="0"/>
                      </a:endParaRPr>
                    </a:p>
                  </a:txBody>
                  <a:tcPr/>
                </a:tc>
                <a:tc>
                  <a:txBody>
                    <a:bodyPr/>
                    <a:lstStyle/>
                    <a:p>
                      <a:r>
                        <a:rPr lang="en-GB" sz="1600" dirty="0"/>
                        <a:t>I should run the program in the RTE asking for a position of a word in the sentence.</a:t>
                      </a:r>
                      <a:endParaRPr lang="en-GB" sz="1600" b="0" dirty="0">
                        <a:latin typeface="Calibri Light" panose="020F0302020204030204" pitchFamily="34" charset="0"/>
                      </a:endParaRPr>
                    </a:p>
                  </a:txBody>
                  <a:tcPr/>
                </a:tc>
                <a:tc>
                  <a:txBody>
                    <a:bodyPr/>
                    <a:lstStyle/>
                    <a:p>
                      <a:r>
                        <a:rPr lang="en-GB" sz="1600" dirty="0"/>
                        <a:t>The program should find the word I am asking in the sentence and tell me.</a:t>
                      </a:r>
                      <a:endParaRPr lang="en-GB" sz="1600" b="0" dirty="0">
                        <a:latin typeface="Calibri Light" panose="020F0302020204030204" pitchFamily="34" charset="0"/>
                      </a:endParaRPr>
                    </a:p>
                  </a:txBody>
                  <a:tcPr/>
                </a:tc>
                <a:tc>
                  <a:txBody>
                    <a:bodyPr/>
                    <a:lstStyle/>
                    <a:p>
                      <a:r>
                        <a:rPr lang="en-GB" sz="1600" dirty="0"/>
                        <a:t>The program asked for every word in the sentence , so if it is not the word asked it will present the error message for each individual word.</a:t>
                      </a:r>
                      <a:endParaRPr lang="en-GB" sz="1600" b="0" dirty="0">
                        <a:latin typeface="Calibri Light" panose="020F0302020204030204" pitchFamily="34" charset="0"/>
                      </a:endParaRPr>
                    </a:p>
                  </a:txBody>
                  <a:tcPr/>
                </a:tc>
                <a:tc>
                  <a:txBody>
                    <a:bodyPr/>
                    <a:lstStyle/>
                    <a:p>
                      <a:r>
                        <a:rPr lang="en-GB" sz="1600" dirty="0"/>
                        <a:t>I</a:t>
                      </a:r>
                      <a:r>
                        <a:rPr lang="en-GB" sz="1600" baseline="0" dirty="0"/>
                        <a:t> changed the code so instead it uses ‘elif’ instead of the ‘if’ statement. (</a:t>
                      </a:r>
                      <a:r>
                        <a:rPr lang="en-GB" sz="1600" baseline="0" dirty="0">
                          <a:hlinkClick r:id="rId3" action="ppaction://hlinksldjump"/>
                        </a:rPr>
                        <a:t>see slide 22</a:t>
                      </a:r>
                      <a:r>
                        <a:rPr lang="en-GB" sz="1600" baseline="0" dirty="0"/>
                        <a:t>) </a:t>
                      </a:r>
                      <a:endParaRPr lang="en-GB" sz="1600" b="0" dirty="0">
                        <a:latin typeface="Calibri Light" panose="020F0302020204030204" pitchFamily="34" charset="0"/>
                      </a:endParaRPr>
                    </a:p>
                  </a:txBody>
                  <a:tcPr/>
                </a:tc>
                <a:extLst>
                  <a:ext uri="{0D108BD9-81ED-4DB2-BD59-A6C34878D82A}">
                    <a16:rowId xmlns:a16="http://schemas.microsoft.com/office/drawing/2014/main" val="10001"/>
                  </a:ext>
                </a:extLst>
              </a:tr>
            </a:tbl>
          </a:graphicData>
        </a:graphic>
      </p:graphicFrame>
      <p:pic>
        <p:nvPicPr>
          <p:cNvPr id="10" name="Picture 9"/>
          <p:cNvPicPr>
            <a:picLocks noChangeAspect="1"/>
          </p:cNvPicPr>
          <p:nvPr/>
        </p:nvPicPr>
        <p:blipFill rotWithShape="1">
          <a:blip r:embed="rId4"/>
          <a:srcRect t="12201" r="60868" b="72679"/>
          <a:stretch/>
        </p:blipFill>
        <p:spPr>
          <a:xfrm>
            <a:off x="1559496" y="4677107"/>
            <a:ext cx="6957785" cy="1512168"/>
          </a:xfrm>
          <a:prstGeom prst="rect">
            <a:avLst/>
          </a:prstGeom>
        </p:spPr>
      </p:pic>
      <p:sp>
        <p:nvSpPr>
          <p:cNvPr id="6" name="Title 4"/>
          <p:cNvSpPr>
            <a:spLocks noGrp="1"/>
          </p:cNvSpPr>
          <p:nvPr>
            <p:ph type="title"/>
          </p:nvPr>
        </p:nvSpPr>
        <p:spPr>
          <a:xfrm>
            <a:off x="1097280" y="286603"/>
            <a:ext cx="10058400" cy="1450757"/>
          </a:xfrm>
        </p:spPr>
        <p:txBody>
          <a:bodyPr/>
          <a:lstStyle/>
          <a:p>
            <a:r>
              <a:rPr lang="en-GB" dirty="0"/>
              <a:t>Testing (Positions)</a:t>
            </a:r>
          </a:p>
        </p:txBody>
      </p:sp>
    </p:spTree>
    <p:extLst>
      <p:ext uri="{BB962C8B-B14F-4D97-AF65-F5344CB8AC3E}">
        <p14:creationId xmlns:p14="http://schemas.microsoft.com/office/powerpoint/2010/main" val="727910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45284310"/>
              </p:ext>
            </p:extLst>
          </p:nvPr>
        </p:nvGraphicFramePr>
        <p:xfrm>
          <a:off x="144275" y="2060848"/>
          <a:ext cx="11953328" cy="2543944"/>
        </p:xfrm>
        <a:graphic>
          <a:graphicData uri="http://schemas.openxmlformats.org/drawingml/2006/table">
            <a:tbl>
              <a:tblPr firstRow="1" bandRow="1">
                <a:tableStyleId>{69012ECD-51FC-41F1-AA8D-1B2483CD663E}</a:tableStyleId>
              </a:tblPr>
              <a:tblGrid>
                <a:gridCol w="2237663">
                  <a:extLst>
                    <a:ext uri="{9D8B030D-6E8A-4147-A177-3AD203B41FA5}">
                      <a16:colId xmlns:a16="http://schemas.microsoft.com/office/drawing/2014/main" val="20000"/>
                    </a:ext>
                  </a:extLst>
                </a:gridCol>
                <a:gridCol w="2237663">
                  <a:extLst>
                    <a:ext uri="{9D8B030D-6E8A-4147-A177-3AD203B41FA5}">
                      <a16:colId xmlns:a16="http://schemas.microsoft.com/office/drawing/2014/main" val="20001"/>
                    </a:ext>
                  </a:extLst>
                </a:gridCol>
                <a:gridCol w="2237663">
                  <a:extLst>
                    <a:ext uri="{9D8B030D-6E8A-4147-A177-3AD203B41FA5}">
                      <a16:colId xmlns:a16="http://schemas.microsoft.com/office/drawing/2014/main" val="20002"/>
                    </a:ext>
                  </a:extLst>
                </a:gridCol>
                <a:gridCol w="2237663">
                  <a:extLst>
                    <a:ext uri="{9D8B030D-6E8A-4147-A177-3AD203B41FA5}">
                      <a16:colId xmlns:a16="http://schemas.microsoft.com/office/drawing/2014/main" val="20003"/>
                    </a:ext>
                  </a:extLst>
                </a:gridCol>
                <a:gridCol w="3002676">
                  <a:extLst>
                    <a:ext uri="{9D8B030D-6E8A-4147-A177-3AD203B41FA5}">
                      <a16:colId xmlns:a16="http://schemas.microsoft.com/office/drawing/2014/main" val="20004"/>
                    </a:ext>
                  </a:extLst>
                </a:gridCol>
              </a:tblGrid>
              <a:tr h="735856">
                <a:tc>
                  <a:txBody>
                    <a:bodyPr/>
                    <a:lstStyle/>
                    <a:p>
                      <a:r>
                        <a:rPr lang="en-GB" sz="1600" dirty="0"/>
                        <a:t>Area to</a:t>
                      </a:r>
                      <a:r>
                        <a:rPr lang="en-GB" sz="1600" baseline="0" dirty="0"/>
                        <a:t> be tested</a:t>
                      </a:r>
                      <a:endParaRPr lang="en-GB" sz="1600" b="0" dirty="0">
                        <a:latin typeface="Calibri Light" panose="020F0302020204030204" pitchFamily="34" charset="0"/>
                      </a:endParaRPr>
                    </a:p>
                  </a:txBody>
                  <a:tcPr/>
                </a:tc>
                <a:tc>
                  <a:txBody>
                    <a:bodyPr/>
                    <a:lstStyle/>
                    <a:p>
                      <a:r>
                        <a:rPr lang="en-GB" sz="1600" dirty="0"/>
                        <a:t>How to test this area</a:t>
                      </a:r>
                      <a:endParaRPr lang="en-GB" sz="1600" b="0" dirty="0">
                        <a:latin typeface="Calibri Light" panose="020F0302020204030204" pitchFamily="34" charset="0"/>
                      </a:endParaRPr>
                    </a:p>
                  </a:txBody>
                  <a:tcPr/>
                </a:tc>
                <a:tc>
                  <a:txBody>
                    <a:bodyPr/>
                    <a:lstStyle/>
                    <a:p>
                      <a:r>
                        <a:rPr lang="en-GB" sz="1600" dirty="0"/>
                        <a:t>What should happen</a:t>
                      </a:r>
                      <a:endParaRPr lang="en-GB" sz="1600" b="0" dirty="0">
                        <a:latin typeface="Calibri Light" panose="020F0302020204030204" pitchFamily="34" charset="0"/>
                      </a:endParaRPr>
                    </a:p>
                  </a:txBody>
                  <a:tcPr/>
                </a:tc>
                <a:tc>
                  <a:txBody>
                    <a:bodyPr/>
                    <a:lstStyle/>
                    <a:p>
                      <a:r>
                        <a:rPr lang="en-GB" sz="1600" dirty="0"/>
                        <a:t>What actually happened</a:t>
                      </a:r>
                      <a:endParaRPr lang="en-GB" sz="1600" b="0" dirty="0">
                        <a:latin typeface="Calibri Light" panose="020F0302020204030204" pitchFamily="34" charset="0"/>
                      </a:endParaRPr>
                    </a:p>
                  </a:txBody>
                  <a:tcPr/>
                </a:tc>
                <a:tc>
                  <a:txBody>
                    <a:bodyPr/>
                    <a:lstStyle/>
                    <a:p>
                      <a:r>
                        <a:rPr lang="en-GB" sz="1600" dirty="0"/>
                        <a:t>Action taken</a:t>
                      </a:r>
                      <a:endParaRPr lang="en-GB" sz="1600" b="0" dirty="0">
                        <a:latin typeface="Calibri Light" panose="020F0302020204030204" pitchFamily="34" charset="0"/>
                      </a:endParaRPr>
                    </a:p>
                  </a:txBody>
                  <a:tcPr/>
                </a:tc>
                <a:extLst>
                  <a:ext uri="{0D108BD9-81ED-4DB2-BD59-A6C34878D82A}">
                    <a16:rowId xmlns:a16="http://schemas.microsoft.com/office/drawing/2014/main" val="10000"/>
                  </a:ext>
                </a:extLst>
              </a:tr>
              <a:tr h="1808088">
                <a:tc>
                  <a:txBody>
                    <a:bodyPr/>
                    <a:lstStyle/>
                    <a:p>
                      <a:r>
                        <a:rPr lang="en-GB" sz="1600" dirty="0"/>
                        <a:t>It</a:t>
                      </a:r>
                      <a:r>
                        <a:rPr lang="en-GB" sz="1600" baseline="0" dirty="0"/>
                        <a:t> should remove conventional punctuation in the sentence</a:t>
                      </a:r>
                      <a:endParaRPr lang="en-GB" sz="1600" b="0" dirty="0">
                        <a:latin typeface="Calibri Light" panose="020F0302020204030204" pitchFamily="34" charset="0"/>
                      </a:endParaRPr>
                    </a:p>
                  </a:txBody>
                  <a:tcPr/>
                </a:tc>
                <a:tc>
                  <a:txBody>
                    <a:bodyPr/>
                    <a:lstStyle/>
                    <a:p>
                      <a:r>
                        <a:rPr lang="en-GB" sz="1600" dirty="0"/>
                        <a:t>Add punctuation to the sentence</a:t>
                      </a:r>
                      <a:r>
                        <a:rPr lang="en-GB" sz="1600" baseline="0" dirty="0"/>
                        <a:t> when inputted</a:t>
                      </a:r>
                      <a:endParaRPr lang="en-GB" sz="1600" b="0" dirty="0">
                        <a:latin typeface="Calibri Light" panose="020F0302020204030204" pitchFamily="34" charset="0"/>
                      </a:endParaRPr>
                    </a:p>
                  </a:txBody>
                  <a:tcPr/>
                </a:tc>
                <a:tc>
                  <a:txBody>
                    <a:bodyPr/>
                    <a:lstStyle/>
                    <a:p>
                      <a:r>
                        <a:rPr lang="en-GB" sz="1600" dirty="0"/>
                        <a:t>Removes punctuation in the sentence</a:t>
                      </a:r>
                      <a:endParaRPr lang="en-GB" sz="1600" b="0" dirty="0">
                        <a:latin typeface="Calibri Light" panose="020F0302020204030204" pitchFamily="34" charset="0"/>
                      </a:endParaRPr>
                    </a:p>
                  </a:txBody>
                  <a:tcPr/>
                </a:tc>
                <a:tc>
                  <a:txBody>
                    <a:bodyPr/>
                    <a:lstStyle/>
                    <a:p>
                      <a:r>
                        <a:rPr lang="en-GB" sz="1600" dirty="0"/>
                        <a:t>The program removed the comma and full stop added</a:t>
                      </a:r>
                      <a:r>
                        <a:rPr lang="en-GB" sz="1600" baseline="0" dirty="0"/>
                        <a:t> into the sentence</a:t>
                      </a:r>
                      <a:endParaRPr lang="en-GB" sz="1600" b="0" dirty="0">
                        <a:latin typeface="Calibri Light" panose="020F0302020204030204" pitchFamily="34" charset="0"/>
                      </a:endParaRPr>
                    </a:p>
                  </a:txBody>
                  <a:tcPr/>
                </a:tc>
                <a:tc>
                  <a:txBody>
                    <a:bodyPr/>
                    <a:lstStyle/>
                    <a:p>
                      <a:r>
                        <a:rPr lang="en-GB" sz="1600" dirty="0"/>
                        <a:t>No</a:t>
                      </a:r>
                      <a:r>
                        <a:rPr lang="en-GB" sz="1600" baseline="0" dirty="0"/>
                        <a:t> action taken.</a:t>
                      </a:r>
                      <a:endParaRPr lang="en-GB" sz="1600" b="0" dirty="0">
                        <a:latin typeface="Calibri Light" panose="020F0302020204030204" pitchFamily="34" charset="0"/>
                      </a:endParaRPr>
                    </a:p>
                  </a:txBody>
                  <a:tcPr/>
                </a:tc>
                <a:extLst>
                  <a:ext uri="{0D108BD9-81ED-4DB2-BD59-A6C34878D82A}">
                    <a16:rowId xmlns:a16="http://schemas.microsoft.com/office/drawing/2014/main" val="10001"/>
                  </a:ext>
                </a:extLst>
              </a:tr>
            </a:tbl>
          </a:graphicData>
        </a:graphic>
      </p:graphicFrame>
      <p:pic>
        <p:nvPicPr>
          <p:cNvPr id="2" name="Picture 1"/>
          <p:cNvPicPr>
            <a:picLocks noChangeAspect="1"/>
          </p:cNvPicPr>
          <p:nvPr/>
        </p:nvPicPr>
        <p:blipFill rotWithShape="1">
          <a:blip r:embed="rId3"/>
          <a:srcRect l="11727" t="30679" r="56227" b="64281"/>
          <a:stretch/>
        </p:blipFill>
        <p:spPr>
          <a:xfrm>
            <a:off x="1274739" y="4653136"/>
            <a:ext cx="8953443" cy="792088"/>
          </a:xfrm>
          <a:prstGeom prst="rect">
            <a:avLst/>
          </a:prstGeom>
        </p:spPr>
      </p:pic>
      <p:sp>
        <p:nvSpPr>
          <p:cNvPr id="6" name="Title 4"/>
          <p:cNvSpPr>
            <a:spLocks noGrp="1"/>
          </p:cNvSpPr>
          <p:nvPr>
            <p:ph type="title"/>
          </p:nvPr>
        </p:nvSpPr>
        <p:spPr>
          <a:xfrm>
            <a:off x="1097280" y="286603"/>
            <a:ext cx="10058400" cy="1450757"/>
          </a:xfrm>
        </p:spPr>
        <p:txBody>
          <a:bodyPr/>
          <a:lstStyle/>
          <a:p>
            <a:r>
              <a:rPr lang="en-GB" dirty="0"/>
              <a:t>Testing (Punctuation)</a:t>
            </a:r>
          </a:p>
        </p:txBody>
      </p:sp>
    </p:spTree>
    <p:extLst>
      <p:ext uri="{BB962C8B-B14F-4D97-AF65-F5344CB8AC3E}">
        <p14:creationId xmlns:p14="http://schemas.microsoft.com/office/powerpoint/2010/main" val="4273890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0697" y="1844824"/>
            <a:ext cx="9036496" cy="4896544"/>
          </a:xfrm>
        </p:spPr>
        <p:txBody>
          <a:bodyPr>
            <a:noAutofit/>
          </a:bodyPr>
          <a:lstStyle/>
          <a:p>
            <a:pPr marL="0" indent="0">
              <a:buNone/>
            </a:pPr>
            <a:r>
              <a:rPr lang="en-GB" sz="2300" dirty="0">
                <a:latin typeface="Calibri Light" panose="020F0302020204030204" pitchFamily="34" charset="0"/>
              </a:rPr>
              <a:t>I need to create a program that analyses a sentence with several words without punctuation. When the user inputs a word in the program, the program should analyse the sentence and detect for the word the user has inputted and tell the positions of the word. If the word inputted is not in the sentence a message should appear telling the user an error message. The program should not be case sensitive for example: using capitals still count as the same word like this “ Ask, ask, ask, asK or ASK.”</a:t>
            </a:r>
          </a:p>
          <a:p>
            <a:pPr marL="0" indent="0">
              <a:buNone/>
            </a:pPr>
            <a:r>
              <a:rPr lang="en-GB" sz="2300" dirty="0">
                <a:latin typeface="Calibri Light" panose="020F0302020204030204" pitchFamily="34" charset="0"/>
              </a:rPr>
              <a:t>An example would be if this is the sentence: “THIS IS HOW IT HAPPENED, THIS IS HOW EVERYTHING CHANGED” If the user inputted the word “THIS”, it will tell the user that the word “ THIS” is in the 1</a:t>
            </a:r>
            <a:r>
              <a:rPr lang="en-GB" sz="2300" baseline="30000" dirty="0">
                <a:latin typeface="Calibri Light" panose="020F0302020204030204" pitchFamily="34" charset="0"/>
              </a:rPr>
              <a:t>st</a:t>
            </a:r>
            <a:r>
              <a:rPr lang="en-GB" sz="2300" dirty="0">
                <a:latin typeface="Calibri Light" panose="020F0302020204030204" pitchFamily="34" charset="0"/>
              </a:rPr>
              <a:t> and 6</a:t>
            </a:r>
            <a:r>
              <a:rPr lang="en-GB" sz="2300" baseline="30000" dirty="0">
                <a:latin typeface="Calibri Light" panose="020F0302020204030204" pitchFamily="34" charset="0"/>
              </a:rPr>
              <a:t>th</a:t>
            </a:r>
            <a:r>
              <a:rPr lang="en-GB" sz="2300" dirty="0">
                <a:latin typeface="Calibri Light" panose="020F0302020204030204" pitchFamily="34" charset="0"/>
              </a:rPr>
              <a:t> position of the sentence. </a:t>
            </a:r>
          </a:p>
        </p:txBody>
      </p:sp>
      <p:sp>
        <p:nvSpPr>
          <p:cNvPr id="4" name="Title 3"/>
          <p:cNvSpPr>
            <a:spLocks noGrp="1"/>
          </p:cNvSpPr>
          <p:nvPr>
            <p:ph type="title"/>
          </p:nvPr>
        </p:nvSpPr>
        <p:spPr/>
        <p:txBody>
          <a:bodyPr/>
          <a:lstStyle/>
          <a:p>
            <a:r>
              <a:rPr lang="en-GB" dirty="0"/>
              <a:t>Analysis</a:t>
            </a:r>
          </a:p>
        </p:txBody>
      </p:sp>
    </p:spTree>
    <p:extLst>
      <p:ext uri="{BB962C8B-B14F-4D97-AF65-F5344CB8AC3E}">
        <p14:creationId xmlns:p14="http://schemas.microsoft.com/office/powerpoint/2010/main" val="2543630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180605465"/>
              </p:ext>
            </p:extLst>
          </p:nvPr>
        </p:nvGraphicFramePr>
        <p:xfrm>
          <a:off x="407368" y="2204864"/>
          <a:ext cx="11233248" cy="2304096"/>
        </p:xfrm>
        <a:graphic>
          <a:graphicData uri="http://schemas.openxmlformats.org/drawingml/2006/table">
            <a:tbl>
              <a:tblPr firstRow="1" bandRow="1">
                <a:tableStyleId>{69012ECD-51FC-41F1-AA8D-1B2483CD663E}</a:tableStyleId>
              </a:tblPr>
              <a:tblGrid>
                <a:gridCol w="2102864">
                  <a:extLst>
                    <a:ext uri="{9D8B030D-6E8A-4147-A177-3AD203B41FA5}">
                      <a16:colId xmlns:a16="http://schemas.microsoft.com/office/drawing/2014/main" val="20000"/>
                    </a:ext>
                  </a:extLst>
                </a:gridCol>
                <a:gridCol w="2102864">
                  <a:extLst>
                    <a:ext uri="{9D8B030D-6E8A-4147-A177-3AD203B41FA5}">
                      <a16:colId xmlns:a16="http://schemas.microsoft.com/office/drawing/2014/main" val="20001"/>
                    </a:ext>
                  </a:extLst>
                </a:gridCol>
                <a:gridCol w="2102864">
                  <a:extLst>
                    <a:ext uri="{9D8B030D-6E8A-4147-A177-3AD203B41FA5}">
                      <a16:colId xmlns:a16="http://schemas.microsoft.com/office/drawing/2014/main" val="20002"/>
                    </a:ext>
                  </a:extLst>
                </a:gridCol>
                <a:gridCol w="2102864">
                  <a:extLst>
                    <a:ext uri="{9D8B030D-6E8A-4147-A177-3AD203B41FA5}">
                      <a16:colId xmlns:a16="http://schemas.microsoft.com/office/drawing/2014/main" val="20003"/>
                    </a:ext>
                  </a:extLst>
                </a:gridCol>
                <a:gridCol w="2821792">
                  <a:extLst>
                    <a:ext uri="{9D8B030D-6E8A-4147-A177-3AD203B41FA5}">
                      <a16:colId xmlns:a16="http://schemas.microsoft.com/office/drawing/2014/main" val="20004"/>
                    </a:ext>
                  </a:extLst>
                </a:gridCol>
              </a:tblGrid>
              <a:tr h="307024">
                <a:tc>
                  <a:txBody>
                    <a:bodyPr/>
                    <a:lstStyle/>
                    <a:p>
                      <a:r>
                        <a:rPr lang="en-GB" sz="1600" dirty="0"/>
                        <a:t>Area to</a:t>
                      </a:r>
                      <a:r>
                        <a:rPr lang="en-GB" sz="1600" baseline="0" dirty="0"/>
                        <a:t> be tested</a:t>
                      </a:r>
                      <a:endParaRPr lang="en-GB" sz="1600" b="0" dirty="0">
                        <a:latin typeface="Calibri Light" panose="020F0302020204030204" pitchFamily="34" charset="0"/>
                      </a:endParaRPr>
                    </a:p>
                  </a:txBody>
                  <a:tcPr/>
                </a:tc>
                <a:tc>
                  <a:txBody>
                    <a:bodyPr/>
                    <a:lstStyle/>
                    <a:p>
                      <a:r>
                        <a:rPr lang="en-GB" sz="1600" dirty="0"/>
                        <a:t>How to test this area</a:t>
                      </a:r>
                      <a:endParaRPr lang="en-GB" sz="1600" b="0" dirty="0">
                        <a:latin typeface="Calibri Light" panose="020F0302020204030204" pitchFamily="34" charset="0"/>
                      </a:endParaRPr>
                    </a:p>
                  </a:txBody>
                  <a:tcPr/>
                </a:tc>
                <a:tc>
                  <a:txBody>
                    <a:bodyPr/>
                    <a:lstStyle/>
                    <a:p>
                      <a:r>
                        <a:rPr lang="en-GB" sz="1600" dirty="0"/>
                        <a:t>What should happen</a:t>
                      </a:r>
                      <a:endParaRPr lang="en-GB" sz="1600" b="0" dirty="0">
                        <a:latin typeface="Calibri Light" panose="020F0302020204030204" pitchFamily="34" charset="0"/>
                      </a:endParaRPr>
                    </a:p>
                  </a:txBody>
                  <a:tcPr/>
                </a:tc>
                <a:tc>
                  <a:txBody>
                    <a:bodyPr/>
                    <a:lstStyle/>
                    <a:p>
                      <a:r>
                        <a:rPr lang="en-GB" sz="1600" dirty="0"/>
                        <a:t>What actually happened</a:t>
                      </a:r>
                      <a:endParaRPr lang="en-GB" sz="1600" b="0" dirty="0">
                        <a:latin typeface="Calibri Light" panose="020F0302020204030204" pitchFamily="34" charset="0"/>
                      </a:endParaRPr>
                    </a:p>
                  </a:txBody>
                  <a:tcPr/>
                </a:tc>
                <a:tc>
                  <a:txBody>
                    <a:bodyPr/>
                    <a:lstStyle/>
                    <a:p>
                      <a:r>
                        <a:rPr lang="en-GB" sz="1600" dirty="0"/>
                        <a:t>Action taken</a:t>
                      </a:r>
                      <a:endParaRPr lang="en-GB" sz="1600" b="0" dirty="0">
                        <a:latin typeface="Calibri Light" panose="020F0302020204030204" pitchFamily="34" charset="0"/>
                      </a:endParaRPr>
                    </a:p>
                  </a:txBody>
                  <a:tcPr/>
                </a:tc>
                <a:extLst>
                  <a:ext uri="{0D108BD9-81ED-4DB2-BD59-A6C34878D82A}">
                    <a16:rowId xmlns:a16="http://schemas.microsoft.com/office/drawing/2014/main" val="10000"/>
                  </a:ext>
                </a:extLst>
              </a:tr>
              <a:tr h="1724976">
                <a:tc>
                  <a:txBody>
                    <a:bodyPr/>
                    <a:lstStyle/>
                    <a:p>
                      <a:r>
                        <a:rPr lang="en-GB" sz="1600" dirty="0"/>
                        <a:t>In this test I am testing whether the program presents an error message </a:t>
                      </a:r>
                      <a:endParaRPr lang="en-GB" sz="1600" b="0" dirty="0">
                        <a:latin typeface="Calibri Light" panose="020F0302020204030204" pitchFamily="34" charset="0"/>
                      </a:endParaRPr>
                    </a:p>
                  </a:txBody>
                  <a:tcPr/>
                </a:tc>
                <a:tc>
                  <a:txBody>
                    <a:bodyPr/>
                    <a:lstStyle/>
                    <a:p>
                      <a:r>
                        <a:rPr lang="en-GB" sz="1600" dirty="0"/>
                        <a:t>Intentionally</a:t>
                      </a:r>
                      <a:r>
                        <a:rPr lang="en-GB" sz="1600" baseline="0" dirty="0"/>
                        <a:t> enter a word not in the sentence</a:t>
                      </a:r>
                      <a:endParaRPr lang="en-GB" sz="1600" b="0" dirty="0">
                        <a:latin typeface="Calibri Light" panose="020F0302020204030204" pitchFamily="34" charset="0"/>
                      </a:endParaRPr>
                    </a:p>
                  </a:txBody>
                  <a:tcPr/>
                </a:tc>
                <a:tc>
                  <a:txBody>
                    <a:bodyPr/>
                    <a:lstStyle/>
                    <a:p>
                      <a:r>
                        <a:rPr lang="en-GB" sz="1600" dirty="0"/>
                        <a:t>The</a:t>
                      </a:r>
                      <a:r>
                        <a:rPr lang="en-GB" sz="1600" baseline="0" dirty="0"/>
                        <a:t> program should output an error message</a:t>
                      </a:r>
                      <a:endParaRPr lang="en-GB" sz="1600" b="0" dirty="0">
                        <a:latin typeface="Calibri Light" panose="020F0302020204030204" pitchFamily="34" charset="0"/>
                      </a:endParaRPr>
                    </a:p>
                  </a:txBody>
                  <a:tcPr/>
                </a:tc>
                <a:tc>
                  <a:txBody>
                    <a:bodyPr/>
                    <a:lstStyle/>
                    <a:p>
                      <a:r>
                        <a:rPr lang="en-GB" sz="1600" dirty="0"/>
                        <a:t>The program</a:t>
                      </a:r>
                      <a:r>
                        <a:rPr lang="en-GB" sz="1600" baseline="0" dirty="0"/>
                        <a:t> tells the user that the word is not in the sentence</a:t>
                      </a:r>
                      <a:endParaRPr lang="en-GB" sz="1600" b="0" dirty="0">
                        <a:latin typeface="Calibri Light" panose="020F0302020204030204" pitchFamily="34" charset="0"/>
                      </a:endParaRPr>
                    </a:p>
                  </a:txBody>
                  <a:tcPr/>
                </a:tc>
                <a:tc>
                  <a:txBody>
                    <a:bodyPr/>
                    <a:lstStyle/>
                    <a:p>
                      <a:r>
                        <a:rPr lang="en-GB" sz="1600" dirty="0"/>
                        <a:t>No</a:t>
                      </a:r>
                      <a:r>
                        <a:rPr lang="en-GB" sz="1600" baseline="0" dirty="0"/>
                        <a:t> action taken.</a:t>
                      </a:r>
                      <a:endParaRPr lang="en-GB" sz="1600" b="0" dirty="0">
                        <a:latin typeface="Calibri Light" panose="020F0302020204030204" pitchFamily="34" charset="0"/>
                      </a:endParaRPr>
                    </a:p>
                  </a:txBody>
                  <a:tcPr/>
                </a:tc>
                <a:extLst>
                  <a:ext uri="{0D108BD9-81ED-4DB2-BD59-A6C34878D82A}">
                    <a16:rowId xmlns:a16="http://schemas.microsoft.com/office/drawing/2014/main" val="10001"/>
                  </a:ext>
                </a:extLst>
              </a:tr>
            </a:tbl>
          </a:graphicData>
        </a:graphic>
      </p:graphicFrame>
      <p:pic>
        <p:nvPicPr>
          <p:cNvPr id="3" name="Picture 2"/>
          <p:cNvPicPr>
            <a:picLocks noChangeAspect="1"/>
          </p:cNvPicPr>
          <p:nvPr/>
        </p:nvPicPr>
        <p:blipFill rotWithShape="1">
          <a:blip r:embed="rId3"/>
          <a:srcRect l="3821" t="20600" r="61341" b="73240"/>
          <a:stretch/>
        </p:blipFill>
        <p:spPr>
          <a:xfrm>
            <a:off x="1086424" y="4676783"/>
            <a:ext cx="8688092" cy="864096"/>
          </a:xfrm>
          <a:prstGeom prst="rect">
            <a:avLst/>
          </a:prstGeom>
        </p:spPr>
      </p:pic>
      <p:sp>
        <p:nvSpPr>
          <p:cNvPr id="6" name="Title 4"/>
          <p:cNvSpPr>
            <a:spLocks noGrp="1"/>
          </p:cNvSpPr>
          <p:nvPr>
            <p:ph type="title"/>
          </p:nvPr>
        </p:nvSpPr>
        <p:spPr>
          <a:xfrm>
            <a:off x="1097280" y="286603"/>
            <a:ext cx="10058400" cy="1450757"/>
          </a:xfrm>
        </p:spPr>
        <p:txBody>
          <a:bodyPr/>
          <a:lstStyle/>
          <a:p>
            <a:r>
              <a:rPr lang="en-GB" dirty="0"/>
              <a:t>Testing (Error Message)</a:t>
            </a:r>
          </a:p>
        </p:txBody>
      </p:sp>
    </p:spTree>
    <p:extLst>
      <p:ext uri="{BB962C8B-B14F-4D97-AF65-F5344CB8AC3E}">
        <p14:creationId xmlns:p14="http://schemas.microsoft.com/office/powerpoint/2010/main" val="3814975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73837140"/>
              </p:ext>
            </p:extLst>
          </p:nvPr>
        </p:nvGraphicFramePr>
        <p:xfrm>
          <a:off x="119336" y="2204864"/>
          <a:ext cx="11953328" cy="2392040"/>
        </p:xfrm>
        <a:graphic>
          <a:graphicData uri="http://schemas.openxmlformats.org/drawingml/2006/table">
            <a:tbl>
              <a:tblPr firstRow="1" bandRow="1">
                <a:tableStyleId>{69012ECD-51FC-41F1-AA8D-1B2483CD663E}</a:tableStyleId>
              </a:tblPr>
              <a:tblGrid>
                <a:gridCol w="2237663">
                  <a:extLst>
                    <a:ext uri="{9D8B030D-6E8A-4147-A177-3AD203B41FA5}">
                      <a16:colId xmlns:a16="http://schemas.microsoft.com/office/drawing/2014/main" val="20000"/>
                    </a:ext>
                  </a:extLst>
                </a:gridCol>
                <a:gridCol w="2237663">
                  <a:extLst>
                    <a:ext uri="{9D8B030D-6E8A-4147-A177-3AD203B41FA5}">
                      <a16:colId xmlns:a16="http://schemas.microsoft.com/office/drawing/2014/main" val="20001"/>
                    </a:ext>
                  </a:extLst>
                </a:gridCol>
                <a:gridCol w="2237663">
                  <a:extLst>
                    <a:ext uri="{9D8B030D-6E8A-4147-A177-3AD203B41FA5}">
                      <a16:colId xmlns:a16="http://schemas.microsoft.com/office/drawing/2014/main" val="20002"/>
                    </a:ext>
                  </a:extLst>
                </a:gridCol>
                <a:gridCol w="2237663">
                  <a:extLst>
                    <a:ext uri="{9D8B030D-6E8A-4147-A177-3AD203B41FA5}">
                      <a16:colId xmlns:a16="http://schemas.microsoft.com/office/drawing/2014/main" val="20003"/>
                    </a:ext>
                  </a:extLst>
                </a:gridCol>
                <a:gridCol w="3002676">
                  <a:extLst>
                    <a:ext uri="{9D8B030D-6E8A-4147-A177-3AD203B41FA5}">
                      <a16:colId xmlns:a16="http://schemas.microsoft.com/office/drawing/2014/main" val="20004"/>
                    </a:ext>
                  </a:extLst>
                </a:gridCol>
              </a:tblGrid>
              <a:tr h="824986">
                <a:tc>
                  <a:txBody>
                    <a:bodyPr/>
                    <a:lstStyle/>
                    <a:p>
                      <a:r>
                        <a:rPr lang="en-GB" sz="1600" dirty="0"/>
                        <a:t>Area to</a:t>
                      </a:r>
                      <a:r>
                        <a:rPr lang="en-GB" sz="1600" baseline="0" dirty="0"/>
                        <a:t> be tested</a:t>
                      </a:r>
                      <a:endParaRPr lang="en-GB" sz="1600" b="0" dirty="0">
                        <a:latin typeface="Calibri Light" panose="020F0302020204030204" pitchFamily="34" charset="0"/>
                      </a:endParaRPr>
                    </a:p>
                  </a:txBody>
                  <a:tcPr/>
                </a:tc>
                <a:tc>
                  <a:txBody>
                    <a:bodyPr/>
                    <a:lstStyle/>
                    <a:p>
                      <a:r>
                        <a:rPr lang="en-GB" sz="1600" dirty="0"/>
                        <a:t>How to test this area</a:t>
                      </a:r>
                      <a:endParaRPr lang="en-GB" sz="1600" b="0" dirty="0">
                        <a:latin typeface="Calibri Light" panose="020F0302020204030204" pitchFamily="34" charset="0"/>
                      </a:endParaRPr>
                    </a:p>
                  </a:txBody>
                  <a:tcPr/>
                </a:tc>
                <a:tc>
                  <a:txBody>
                    <a:bodyPr/>
                    <a:lstStyle/>
                    <a:p>
                      <a:r>
                        <a:rPr lang="en-GB" sz="1600" dirty="0"/>
                        <a:t>What should happen</a:t>
                      </a:r>
                      <a:endParaRPr lang="en-GB" sz="1600" b="0" dirty="0">
                        <a:latin typeface="Calibri Light" panose="020F0302020204030204" pitchFamily="34" charset="0"/>
                      </a:endParaRPr>
                    </a:p>
                  </a:txBody>
                  <a:tcPr/>
                </a:tc>
                <a:tc>
                  <a:txBody>
                    <a:bodyPr/>
                    <a:lstStyle/>
                    <a:p>
                      <a:r>
                        <a:rPr lang="en-GB" sz="1600" dirty="0"/>
                        <a:t>What actually happened</a:t>
                      </a:r>
                      <a:endParaRPr lang="en-GB" sz="1600" b="0" dirty="0">
                        <a:latin typeface="Calibri Light" panose="020F0302020204030204" pitchFamily="34" charset="0"/>
                      </a:endParaRPr>
                    </a:p>
                  </a:txBody>
                  <a:tcPr/>
                </a:tc>
                <a:tc>
                  <a:txBody>
                    <a:bodyPr/>
                    <a:lstStyle/>
                    <a:p>
                      <a:r>
                        <a:rPr lang="en-GB" sz="1600" dirty="0"/>
                        <a:t>Action taken</a:t>
                      </a:r>
                      <a:endParaRPr lang="en-GB" sz="1600" b="0" dirty="0">
                        <a:latin typeface="Calibri Light" panose="020F0302020204030204" pitchFamily="34" charset="0"/>
                      </a:endParaRPr>
                    </a:p>
                  </a:txBody>
                  <a:tcPr/>
                </a:tc>
                <a:extLst>
                  <a:ext uri="{0D108BD9-81ED-4DB2-BD59-A6C34878D82A}">
                    <a16:rowId xmlns:a16="http://schemas.microsoft.com/office/drawing/2014/main" val="10000"/>
                  </a:ext>
                </a:extLst>
              </a:tr>
              <a:tr h="1567054">
                <a:tc>
                  <a:txBody>
                    <a:bodyPr/>
                    <a:lstStyle/>
                    <a:p>
                      <a:r>
                        <a:rPr lang="en-GB" sz="1600" dirty="0"/>
                        <a:t>I will be testing if the program restarts the program after ending.</a:t>
                      </a:r>
                      <a:endParaRPr lang="en-GB" sz="1600" b="0" dirty="0">
                        <a:latin typeface="Calibri Light" panose="020F0302020204030204" pitchFamily="34" charset="0"/>
                      </a:endParaRPr>
                    </a:p>
                  </a:txBody>
                  <a:tcPr/>
                </a:tc>
                <a:tc>
                  <a:txBody>
                    <a:bodyPr/>
                    <a:lstStyle/>
                    <a:p>
                      <a:r>
                        <a:rPr lang="en-GB" sz="1600" dirty="0"/>
                        <a:t>I will test this by running the program as usual and see what happens afterwards.</a:t>
                      </a:r>
                      <a:endParaRPr lang="en-GB" sz="1600" b="0" dirty="0">
                        <a:latin typeface="Calibri Light" panose="020F0302020204030204" pitchFamily="34" charset="0"/>
                      </a:endParaRPr>
                    </a:p>
                  </a:txBody>
                  <a:tcPr/>
                </a:tc>
                <a:tc>
                  <a:txBody>
                    <a:bodyPr/>
                    <a:lstStyle/>
                    <a:p>
                      <a:r>
                        <a:rPr lang="en-GB" sz="1600" dirty="0"/>
                        <a:t>after I get a position for the  word inputted in the sentence. It should loop back</a:t>
                      </a:r>
                      <a:endParaRPr lang="en-GB" sz="1600" b="0" dirty="0">
                        <a:latin typeface="Calibri Light" panose="020F0302020204030204" pitchFamily="34" charset="0"/>
                      </a:endParaRPr>
                    </a:p>
                  </a:txBody>
                  <a:tcPr/>
                </a:tc>
                <a:tc>
                  <a:txBody>
                    <a:bodyPr/>
                    <a:lstStyle/>
                    <a:p>
                      <a:r>
                        <a:rPr lang="en-GB" sz="1600" dirty="0"/>
                        <a:t>The program</a:t>
                      </a:r>
                      <a:r>
                        <a:rPr lang="en-GB" sz="1600" baseline="0" dirty="0"/>
                        <a:t> loops back no matter if the word is in or not in the sentence.</a:t>
                      </a:r>
                      <a:endParaRPr lang="en-GB" sz="1600" b="0" dirty="0">
                        <a:latin typeface="Calibri Light" panose="020F0302020204030204" pitchFamily="34" charset="0"/>
                      </a:endParaRPr>
                    </a:p>
                  </a:txBody>
                  <a:tcPr/>
                </a:tc>
                <a:tc>
                  <a:txBody>
                    <a:bodyPr/>
                    <a:lstStyle/>
                    <a:p>
                      <a:r>
                        <a:rPr lang="en-GB" sz="1600" dirty="0"/>
                        <a:t>No action taken.</a:t>
                      </a:r>
                      <a:endParaRPr lang="en-GB" sz="1600" b="0" dirty="0">
                        <a:latin typeface="Calibri Light" panose="020F0302020204030204" pitchFamily="34" charset="0"/>
                      </a:endParaRPr>
                    </a:p>
                  </a:txBody>
                  <a:tcPr/>
                </a:tc>
                <a:extLst>
                  <a:ext uri="{0D108BD9-81ED-4DB2-BD59-A6C34878D82A}">
                    <a16:rowId xmlns:a16="http://schemas.microsoft.com/office/drawing/2014/main" val="10001"/>
                  </a:ext>
                </a:extLst>
              </a:tr>
            </a:tbl>
          </a:graphicData>
        </a:graphic>
      </p:graphicFrame>
      <p:pic>
        <p:nvPicPr>
          <p:cNvPr id="2" name="Picture 1"/>
          <p:cNvPicPr>
            <a:picLocks noChangeAspect="1"/>
          </p:cNvPicPr>
          <p:nvPr/>
        </p:nvPicPr>
        <p:blipFill rotWithShape="1">
          <a:blip r:embed="rId3"/>
          <a:srcRect l="3695" t="20600" r="61340" b="70160"/>
          <a:stretch/>
        </p:blipFill>
        <p:spPr>
          <a:xfrm>
            <a:off x="1487488" y="4797152"/>
            <a:ext cx="8235097" cy="1224136"/>
          </a:xfrm>
          <a:prstGeom prst="rect">
            <a:avLst/>
          </a:prstGeom>
        </p:spPr>
      </p:pic>
      <p:sp>
        <p:nvSpPr>
          <p:cNvPr id="6" name="Title 4"/>
          <p:cNvSpPr>
            <a:spLocks noGrp="1"/>
          </p:cNvSpPr>
          <p:nvPr>
            <p:ph type="title"/>
          </p:nvPr>
        </p:nvSpPr>
        <p:spPr>
          <a:xfrm>
            <a:off x="1097280" y="286603"/>
            <a:ext cx="10058400" cy="1450757"/>
          </a:xfrm>
        </p:spPr>
        <p:txBody>
          <a:bodyPr/>
          <a:lstStyle/>
          <a:p>
            <a:r>
              <a:rPr lang="en-GB" dirty="0"/>
              <a:t>Testing (Loop)</a:t>
            </a:r>
          </a:p>
        </p:txBody>
      </p:sp>
    </p:spTree>
    <p:extLst>
      <p:ext uri="{BB962C8B-B14F-4D97-AF65-F5344CB8AC3E}">
        <p14:creationId xmlns:p14="http://schemas.microsoft.com/office/powerpoint/2010/main" val="261096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84" t="15829" r="49471" b="76872"/>
          <a:stretch/>
        </p:blipFill>
        <p:spPr>
          <a:xfrm>
            <a:off x="42155" y="2363797"/>
            <a:ext cx="6120680" cy="578059"/>
          </a:xfrm>
          <a:prstGeom prst="rect">
            <a:avLst/>
          </a:prstGeom>
        </p:spPr>
      </p:pic>
      <p:pic>
        <p:nvPicPr>
          <p:cNvPr id="3" name="Picture 2"/>
          <p:cNvPicPr>
            <a:picLocks noChangeAspect="1"/>
          </p:cNvPicPr>
          <p:nvPr/>
        </p:nvPicPr>
        <p:blipFill rotWithShape="1">
          <a:blip r:embed="rId3"/>
          <a:srcRect t="12201" r="60868" b="75185"/>
          <a:stretch/>
        </p:blipFill>
        <p:spPr>
          <a:xfrm>
            <a:off x="2194097" y="5013918"/>
            <a:ext cx="7227742" cy="1310431"/>
          </a:xfrm>
          <a:prstGeom prst="rect">
            <a:avLst/>
          </a:prstGeom>
        </p:spPr>
      </p:pic>
      <p:sp>
        <p:nvSpPr>
          <p:cNvPr id="6" name="TextBox 5"/>
          <p:cNvSpPr txBox="1"/>
          <p:nvPr/>
        </p:nvSpPr>
        <p:spPr>
          <a:xfrm>
            <a:off x="190829" y="3211848"/>
            <a:ext cx="5544616" cy="1323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sz="1600" dirty="0">
                <a:latin typeface="Calibri Light" panose="020F0302020204030204" pitchFamily="34" charset="0"/>
              </a:rPr>
              <a:t>When testing my program in the </a:t>
            </a:r>
            <a:r>
              <a:rPr lang="en-GB" sz="1600" dirty="0">
                <a:solidFill>
                  <a:srgbClr val="92D050"/>
                </a:solidFill>
                <a:latin typeface="Calibri Light" panose="020F0302020204030204" pitchFamily="34" charset="0"/>
              </a:rPr>
              <a:t>run time environment</a:t>
            </a:r>
            <a:r>
              <a:rPr lang="en-GB" sz="1600" dirty="0">
                <a:latin typeface="Calibri Light" panose="020F0302020204030204" pitchFamily="34" charset="0"/>
              </a:rPr>
              <a:t>, I get a </a:t>
            </a:r>
            <a:r>
              <a:rPr lang="en-GB" sz="1600" dirty="0">
                <a:solidFill>
                  <a:srgbClr val="92D050"/>
                </a:solidFill>
                <a:latin typeface="Calibri Light" panose="020F0302020204030204" pitchFamily="34" charset="0"/>
              </a:rPr>
              <a:t>logical error</a:t>
            </a:r>
            <a:r>
              <a:rPr lang="en-GB" sz="1600" dirty="0">
                <a:latin typeface="Calibri Light" panose="020F0302020204030204" pitchFamily="34" charset="0"/>
              </a:rPr>
              <a:t>. It doesn’t check all words  before outputting a sentence. To fix this I made the program check all words before outputting anything by changing “else” into an “elif” statement and making the program ask if it is not in the sentence.</a:t>
            </a:r>
          </a:p>
        </p:txBody>
      </p:sp>
      <p:pic>
        <p:nvPicPr>
          <p:cNvPr id="5" name="Picture 4"/>
          <p:cNvPicPr>
            <a:picLocks noChangeAspect="1"/>
          </p:cNvPicPr>
          <p:nvPr/>
        </p:nvPicPr>
        <p:blipFill rotWithShape="1">
          <a:blip r:embed="rId4"/>
          <a:srcRect l="4168" t="27320" r="57560" b="65960"/>
          <a:stretch/>
        </p:blipFill>
        <p:spPr>
          <a:xfrm>
            <a:off x="6494191" y="2439630"/>
            <a:ext cx="5606055" cy="553684"/>
          </a:xfrm>
          <a:prstGeom prst="rect">
            <a:avLst/>
          </a:prstGeom>
        </p:spPr>
      </p:pic>
      <p:sp>
        <p:nvSpPr>
          <p:cNvPr id="7" name="TextBox 6"/>
          <p:cNvSpPr txBox="1"/>
          <p:nvPr/>
        </p:nvSpPr>
        <p:spPr>
          <a:xfrm>
            <a:off x="8125695" y="3979529"/>
            <a:ext cx="2592288"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dirty="0"/>
              <a:t>I also needed to use the break function to stop the loop from occurring </a:t>
            </a:r>
          </a:p>
        </p:txBody>
      </p:sp>
      <p:sp>
        <p:nvSpPr>
          <p:cNvPr id="8" name="TextBox 7"/>
          <p:cNvSpPr txBox="1"/>
          <p:nvPr/>
        </p:nvSpPr>
        <p:spPr>
          <a:xfrm>
            <a:off x="1690041" y="1899371"/>
            <a:ext cx="100811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dirty="0"/>
              <a:t>Before</a:t>
            </a:r>
          </a:p>
        </p:txBody>
      </p:sp>
      <p:sp>
        <p:nvSpPr>
          <p:cNvPr id="9" name="TextBox 8"/>
          <p:cNvSpPr txBox="1"/>
          <p:nvPr/>
        </p:nvSpPr>
        <p:spPr>
          <a:xfrm>
            <a:off x="8577138" y="1959239"/>
            <a:ext cx="72008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dirty="0"/>
              <a:t>After</a:t>
            </a:r>
          </a:p>
        </p:txBody>
      </p:sp>
      <p:cxnSp>
        <p:nvCxnSpPr>
          <p:cNvPr id="11" name="Straight Arrow Connector 10"/>
          <p:cNvCxnSpPr>
            <a:stCxn id="7" idx="0"/>
          </p:cNvCxnSpPr>
          <p:nvPr/>
        </p:nvCxnSpPr>
        <p:spPr>
          <a:xfrm flipH="1" flipV="1">
            <a:off x="7530766" y="2945882"/>
            <a:ext cx="1891073" cy="1033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144975" y="4590667"/>
            <a:ext cx="1349216"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GB" dirty="0">
                <a:solidFill>
                  <a:srgbClr val="92D050"/>
                </a:solidFill>
              </a:rPr>
              <a:t>Logical Error</a:t>
            </a:r>
          </a:p>
        </p:txBody>
      </p:sp>
      <p:sp>
        <p:nvSpPr>
          <p:cNvPr id="14" name="Title 4"/>
          <p:cNvSpPr>
            <a:spLocks noGrp="1"/>
          </p:cNvSpPr>
          <p:nvPr>
            <p:ph type="title"/>
          </p:nvPr>
        </p:nvSpPr>
        <p:spPr>
          <a:xfrm>
            <a:off x="1097280" y="286603"/>
            <a:ext cx="10058400" cy="1450757"/>
          </a:xfrm>
        </p:spPr>
        <p:txBody>
          <a:bodyPr/>
          <a:lstStyle/>
          <a:p>
            <a:r>
              <a:rPr lang="en-GB" dirty="0"/>
              <a:t>Testing </a:t>
            </a:r>
          </a:p>
        </p:txBody>
      </p:sp>
    </p:spTree>
    <p:extLst>
      <p:ext uri="{BB962C8B-B14F-4D97-AF65-F5344CB8AC3E}">
        <p14:creationId xmlns:p14="http://schemas.microsoft.com/office/powerpoint/2010/main" val="1397745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t="18080" r="54725" b="74360"/>
          <a:stretch/>
        </p:blipFill>
        <p:spPr>
          <a:xfrm>
            <a:off x="1337948" y="4328552"/>
            <a:ext cx="10733200" cy="1008112"/>
          </a:xfrm>
          <a:prstGeom prst="rect">
            <a:avLst/>
          </a:prstGeom>
        </p:spPr>
      </p:pic>
      <p:sp>
        <p:nvSpPr>
          <p:cNvPr id="7" name="Title 4"/>
          <p:cNvSpPr>
            <a:spLocks noGrp="1"/>
          </p:cNvSpPr>
          <p:nvPr>
            <p:ph type="title"/>
          </p:nvPr>
        </p:nvSpPr>
        <p:spPr>
          <a:xfrm>
            <a:off x="1097280" y="286603"/>
            <a:ext cx="10058400" cy="1450757"/>
          </a:xfrm>
        </p:spPr>
        <p:txBody>
          <a:bodyPr/>
          <a:lstStyle/>
          <a:p>
            <a:r>
              <a:rPr lang="en-GB" dirty="0"/>
              <a:t>Final Code</a:t>
            </a:r>
          </a:p>
        </p:txBody>
      </p:sp>
      <p:pic>
        <p:nvPicPr>
          <p:cNvPr id="3" name="Picture 2"/>
          <p:cNvPicPr>
            <a:picLocks noChangeAspect="1"/>
          </p:cNvPicPr>
          <p:nvPr/>
        </p:nvPicPr>
        <p:blipFill rotWithShape="1">
          <a:blip r:embed="rId3"/>
          <a:srcRect l="2277" t="8000" r="34881" b="68480"/>
          <a:stretch/>
        </p:blipFill>
        <p:spPr>
          <a:xfrm>
            <a:off x="1337948" y="2276872"/>
            <a:ext cx="9577064" cy="2016224"/>
          </a:xfrm>
          <a:prstGeom prst="rect">
            <a:avLst/>
          </a:prstGeom>
        </p:spPr>
      </p:pic>
    </p:spTree>
    <p:extLst>
      <p:ext uri="{BB962C8B-B14F-4D97-AF65-F5344CB8AC3E}">
        <p14:creationId xmlns:p14="http://schemas.microsoft.com/office/powerpoint/2010/main" val="831659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7448" y="1844824"/>
            <a:ext cx="10297144" cy="4616648"/>
          </a:xfrm>
          <a:prstGeom prst="rect">
            <a:avLst/>
          </a:prstGeom>
          <a:noFill/>
        </p:spPr>
        <p:txBody>
          <a:bodyPr wrap="square" rtlCol="0">
            <a:spAutoFit/>
          </a:bodyPr>
          <a:lstStyle/>
          <a:p>
            <a:r>
              <a:rPr lang="en-GB" sz="1400" dirty="0">
                <a:latin typeface="Calibri Light" panose="020F0302020204030204" pitchFamily="34" charset="0"/>
              </a:rPr>
              <a:t>In this controlled assessment my first task was to develop a program that analyses a sentence and finds the position of a word in the sentence when asked.</a:t>
            </a:r>
          </a:p>
          <a:p>
            <a:r>
              <a:rPr lang="en-GB" sz="1400" dirty="0">
                <a:latin typeface="Calibri Light" panose="020F0302020204030204" pitchFamily="34" charset="0"/>
              </a:rPr>
              <a:t>In my success criteria I stated that the program works with no errors, even though I came across a few errors (refer to slide 19) my program eventually worked as it should with no syntax or logical errors.  This was most challenging as logical errors do not tell you what is wrong with the code.</a:t>
            </a:r>
          </a:p>
          <a:p>
            <a:r>
              <a:rPr lang="en-GB" sz="1400" dirty="0">
                <a:latin typeface="Calibri Light" panose="020F0302020204030204" pitchFamily="34" charset="0"/>
              </a:rPr>
              <a:t>I said that the program should allows the user to input values and store them in variables, which can be received back to the user, the inputs and outputs in my program works correctly. The inputs and outputs were already straight forward as I already know how they work. This can be improved by letting the user choose whether they want to input a sentence or use a pre-set one. </a:t>
            </a:r>
          </a:p>
          <a:p>
            <a:r>
              <a:rPr lang="en-GB" sz="1400" dirty="0">
                <a:latin typeface="Calibri Light" panose="020F0302020204030204" pitchFamily="34" charset="0"/>
              </a:rPr>
              <a:t>The program shouldn’t be case sensitive to stop any errors, this is successful as the program puts whatever the user inputs into a lower case format.  This was fairly simple as it is just one line of code that turns all the letters of that variable sentence to lower case.</a:t>
            </a:r>
          </a:p>
          <a:p>
            <a:r>
              <a:rPr lang="en-GB" sz="1400" dirty="0">
                <a:latin typeface="Calibri Light" panose="020F0302020204030204" pitchFamily="34" charset="0"/>
              </a:rPr>
              <a:t> My program also needs to make sure that there is no punctuation in the sentence that the user enter, to do this I created a line of code that removes punctuation. This was partially successful as I can only remove conventional punctuations due to an error, if I had more time I would make sure the program can remove all punctuation from the sentence. </a:t>
            </a:r>
          </a:p>
          <a:p>
            <a:r>
              <a:rPr lang="en-GB" sz="1400" dirty="0">
                <a:latin typeface="Calibri Light" panose="020F0302020204030204" pitchFamily="34" charset="0"/>
              </a:rPr>
              <a:t>My program also should present an error message when the word is not in the sentence, I have exceeded the success criteria by making the program loop after the program ends. This was challenging as my program had an error where the program ended when the word is not in the sentence but I managed to fix it with no </a:t>
            </a:r>
            <a:r>
              <a:rPr lang="en-GB" sz="1400">
                <a:latin typeface="Calibri Light" panose="020F0302020204030204" pitchFamily="34" charset="0"/>
              </a:rPr>
              <a:t>errors.</a:t>
            </a:r>
            <a:endParaRPr lang="en-GB" sz="1400" dirty="0">
              <a:latin typeface="Calibri Light" panose="020F0302020204030204" pitchFamily="34" charset="0"/>
            </a:endParaRPr>
          </a:p>
          <a:p>
            <a:r>
              <a:rPr lang="en-GB" sz="1400" dirty="0">
                <a:latin typeface="Calibri Light" panose="020F0302020204030204" pitchFamily="34" charset="0"/>
              </a:rPr>
              <a:t>Overall, I did all the tasks and met all the criteria successfully, meaning that I have completed the tasks. After testing and correcting my program, the program works correctly with no faults or errors. If I had more time I would let the program block any characters not allowed, instead of having an error message. </a:t>
            </a:r>
          </a:p>
          <a:p>
            <a:endParaRPr lang="en-GB" sz="1400" dirty="0">
              <a:latin typeface="Calibri Light" panose="020F0302020204030204" pitchFamily="34" charset="0"/>
            </a:endParaRPr>
          </a:p>
          <a:p>
            <a:endParaRPr lang="en-GB" sz="1400" dirty="0">
              <a:latin typeface="Calibri Light" panose="020F0302020204030204" pitchFamily="34" charset="0"/>
            </a:endParaRPr>
          </a:p>
        </p:txBody>
      </p:sp>
      <p:sp>
        <p:nvSpPr>
          <p:cNvPr id="4" name="Title 4"/>
          <p:cNvSpPr>
            <a:spLocks noGrp="1"/>
          </p:cNvSpPr>
          <p:nvPr>
            <p:ph type="title"/>
          </p:nvPr>
        </p:nvSpPr>
        <p:spPr>
          <a:xfrm>
            <a:off x="1097280" y="286603"/>
            <a:ext cx="10058400" cy="1450757"/>
          </a:xfrm>
        </p:spPr>
        <p:txBody>
          <a:bodyPr/>
          <a:lstStyle/>
          <a:p>
            <a:r>
              <a:rPr lang="en-GB" dirty="0"/>
              <a:t>Evaluations</a:t>
            </a:r>
          </a:p>
        </p:txBody>
      </p:sp>
    </p:spTree>
    <p:extLst>
      <p:ext uri="{BB962C8B-B14F-4D97-AF65-F5344CB8AC3E}">
        <p14:creationId xmlns:p14="http://schemas.microsoft.com/office/powerpoint/2010/main" val="3699411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1127448" y="1844824"/>
            <a:ext cx="11233248" cy="424731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rgbClr val="00B050"/>
                </a:solidFill>
              </a:rPr>
              <a:t>Variable - Something that stores information or data which can be modified</a:t>
            </a:r>
          </a:p>
          <a:p>
            <a:r>
              <a:rPr lang="en-GB" dirty="0">
                <a:solidFill>
                  <a:srgbClr val="00B050"/>
                </a:solidFill>
              </a:rPr>
              <a:t>Operators - Used to change variables in the program</a:t>
            </a:r>
          </a:p>
          <a:p>
            <a:r>
              <a:rPr lang="en-GB" dirty="0">
                <a:solidFill>
                  <a:srgbClr val="00B050"/>
                </a:solidFill>
              </a:rPr>
              <a:t>Inputs – What the user enters into the program</a:t>
            </a:r>
          </a:p>
          <a:p>
            <a:r>
              <a:rPr lang="en-GB" dirty="0">
                <a:solidFill>
                  <a:srgbClr val="00B050"/>
                </a:solidFill>
              </a:rPr>
              <a:t>Outputs – What the computer presents from processing the inputs </a:t>
            </a:r>
          </a:p>
          <a:p>
            <a:r>
              <a:rPr lang="en-GB" dirty="0">
                <a:solidFill>
                  <a:srgbClr val="00B050"/>
                </a:solidFill>
              </a:rPr>
              <a:t>Assignments – Another form of an operator which change variables</a:t>
            </a:r>
          </a:p>
          <a:p>
            <a:r>
              <a:rPr lang="en-GB" dirty="0">
                <a:solidFill>
                  <a:srgbClr val="00B050"/>
                </a:solidFill>
              </a:rPr>
              <a:t>Sequence – A array stored in a variable in the program</a:t>
            </a:r>
          </a:p>
          <a:p>
            <a:r>
              <a:rPr lang="en-GB" dirty="0">
                <a:solidFill>
                  <a:srgbClr val="00B050"/>
                </a:solidFill>
              </a:rPr>
              <a:t>Conditional – An if statement basing the out come from what is given</a:t>
            </a:r>
          </a:p>
          <a:p>
            <a:r>
              <a:rPr lang="en-GB" dirty="0">
                <a:solidFill>
                  <a:srgbClr val="00B050"/>
                </a:solidFill>
              </a:rPr>
              <a:t>Iteration– Allow you to update variables in the program</a:t>
            </a:r>
          </a:p>
          <a:p>
            <a:r>
              <a:rPr lang="en-GB" dirty="0">
                <a:solidFill>
                  <a:srgbClr val="00B050"/>
                </a:solidFill>
              </a:rPr>
              <a:t>Loops – When the program starts again after ending</a:t>
            </a:r>
          </a:p>
          <a:p>
            <a:r>
              <a:rPr lang="en-GB" dirty="0">
                <a:solidFill>
                  <a:srgbClr val="00B050"/>
                </a:solidFill>
              </a:rPr>
              <a:t>Count Loops – When the program loops a certain amount of times</a:t>
            </a:r>
          </a:p>
          <a:p>
            <a:r>
              <a:rPr lang="en-GB" dirty="0">
                <a:solidFill>
                  <a:srgbClr val="00B050"/>
                </a:solidFill>
              </a:rPr>
              <a:t>Boolean – Used in an if statement, these are operators basing things on actions e.g. and, or, not</a:t>
            </a:r>
          </a:p>
          <a:p>
            <a:r>
              <a:rPr lang="en-GB" dirty="0">
                <a:solidFill>
                  <a:srgbClr val="00B050"/>
                </a:solidFill>
              </a:rPr>
              <a:t>String – Something that contains numbers like a variable</a:t>
            </a:r>
          </a:p>
          <a:p>
            <a:r>
              <a:rPr lang="en-GB" dirty="0">
                <a:solidFill>
                  <a:srgbClr val="00B050"/>
                </a:solidFill>
              </a:rPr>
              <a:t>Arrays – A list in a variable</a:t>
            </a:r>
          </a:p>
          <a:p>
            <a:r>
              <a:rPr lang="en-GB" dirty="0">
                <a:solidFill>
                  <a:srgbClr val="00B050"/>
                </a:solidFill>
              </a:rPr>
              <a:t>Logical Error – An error in which the program does not work as it was design but does not crash</a:t>
            </a:r>
          </a:p>
          <a:p>
            <a:r>
              <a:rPr lang="en-GB" dirty="0">
                <a:solidFill>
                  <a:srgbClr val="00B050"/>
                </a:solidFill>
              </a:rPr>
              <a:t>Syntax Error – An error when there is faults in the code not letting the program run</a:t>
            </a:r>
          </a:p>
        </p:txBody>
      </p:sp>
      <p:sp>
        <p:nvSpPr>
          <p:cNvPr id="5" name="Title 4"/>
          <p:cNvSpPr>
            <a:spLocks noGrp="1"/>
          </p:cNvSpPr>
          <p:nvPr>
            <p:ph type="title"/>
          </p:nvPr>
        </p:nvSpPr>
        <p:spPr>
          <a:xfrm>
            <a:off x="1097280" y="286603"/>
            <a:ext cx="10058400" cy="1450757"/>
          </a:xfrm>
        </p:spPr>
        <p:txBody>
          <a:bodyPr/>
          <a:lstStyle/>
          <a:p>
            <a:r>
              <a:rPr lang="en-GB"/>
              <a:t>Glossary</a:t>
            </a:r>
            <a:endParaRPr lang="en-GB" dirty="0"/>
          </a:p>
        </p:txBody>
      </p:sp>
    </p:spTree>
    <p:extLst>
      <p:ext uri="{BB962C8B-B14F-4D97-AF65-F5344CB8AC3E}">
        <p14:creationId xmlns:p14="http://schemas.microsoft.com/office/powerpoint/2010/main" val="2844947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5784" y="1844824"/>
            <a:ext cx="9155360" cy="4248472"/>
          </a:xfrm>
        </p:spPr>
        <p:txBody>
          <a:bodyPr>
            <a:noAutofit/>
          </a:bodyPr>
          <a:lstStyle/>
          <a:p>
            <a:pPr marL="0" indent="0">
              <a:lnSpc>
                <a:spcPct val="100000"/>
              </a:lnSpc>
              <a:buNone/>
            </a:pPr>
            <a:r>
              <a:rPr lang="en-GB" dirty="0">
                <a:latin typeface="Calibri Light" panose="020F0302020204030204" pitchFamily="34" charset="0"/>
              </a:rPr>
              <a:t>The code is successful when:</a:t>
            </a:r>
          </a:p>
          <a:p>
            <a:pPr>
              <a:lnSpc>
                <a:spcPct val="100000"/>
              </a:lnSpc>
            </a:pPr>
            <a:r>
              <a:rPr lang="en-GB" dirty="0">
                <a:latin typeface="Calibri Light" panose="020F0302020204030204" pitchFamily="34" charset="0"/>
              </a:rPr>
              <a:t>The program should work with no errors</a:t>
            </a:r>
          </a:p>
          <a:p>
            <a:pPr>
              <a:lnSpc>
                <a:spcPct val="100000"/>
              </a:lnSpc>
            </a:pPr>
            <a:r>
              <a:rPr lang="en-GB" dirty="0">
                <a:latin typeface="Calibri Light" panose="020F0302020204030204" pitchFamily="34" charset="0"/>
              </a:rPr>
              <a:t>The program should allows the user to input a word</a:t>
            </a:r>
          </a:p>
          <a:p>
            <a:pPr>
              <a:lnSpc>
                <a:spcPct val="100000"/>
              </a:lnSpc>
            </a:pPr>
            <a:r>
              <a:rPr lang="en-GB" dirty="0">
                <a:latin typeface="Calibri Light" panose="020F0302020204030204" pitchFamily="34" charset="0"/>
              </a:rPr>
              <a:t>The program should store the word inputted a variable</a:t>
            </a:r>
          </a:p>
          <a:p>
            <a:pPr>
              <a:lnSpc>
                <a:spcPct val="100000"/>
              </a:lnSpc>
            </a:pPr>
            <a:r>
              <a:rPr lang="en-GB" dirty="0">
                <a:latin typeface="Calibri Light" panose="020F0302020204030204" pitchFamily="34" charset="0"/>
              </a:rPr>
              <a:t>The program should detect if the word inputted is in the sentence</a:t>
            </a:r>
          </a:p>
          <a:p>
            <a:pPr>
              <a:lnSpc>
                <a:spcPct val="100000"/>
              </a:lnSpc>
            </a:pPr>
            <a:r>
              <a:rPr lang="en-GB" dirty="0">
                <a:latin typeface="Calibri Light" panose="020F0302020204030204" pitchFamily="34" charset="0"/>
              </a:rPr>
              <a:t>The program should tell the user the positions of the word that has been inputted</a:t>
            </a:r>
          </a:p>
          <a:p>
            <a:pPr>
              <a:lnSpc>
                <a:spcPct val="100000"/>
              </a:lnSpc>
            </a:pPr>
            <a:r>
              <a:rPr lang="en-GB" dirty="0">
                <a:latin typeface="Calibri Light" panose="020F0302020204030204" pitchFamily="34" charset="0"/>
              </a:rPr>
              <a:t>The program should give an error message if the word inputted, isn’t in the sentence</a:t>
            </a:r>
          </a:p>
          <a:p>
            <a:pPr>
              <a:lnSpc>
                <a:spcPct val="100000"/>
              </a:lnSpc>
            </a:pPr>
            <a:r>
              <a:rPr lang="en-GB" dirty="0">
                <a:latin typeface="Calibri Light" panose="020F0302020204030204" pitchFamily="34" charset="0"/>
              </a:rPr>
              <a:t>The sentence should have no punctuation</a:t>
            </a:r>
          </a:p>
          <a:p>
            <a:pPr>
              <a:lnSpc>
                <a:spcPct val="100000"/>
              </a:lnSpc>
            </a:pPr>
            <a:r>
              <a:rPr lang="en-GB" dirty="0">
                <a:latin typeface="Calibri Light" panose="020F0302020204030204" pitchFamily="34" charset="0"/>
              </a:rPr>
              <a:t>The program should not be case sensitive so “ ask, Ask ASK” is the same word</a:t>
            </a:r>
          </a:p>
          <a:p>
            <a:pPr>
              <a:lnSpc>
                <a:spcPct val="100000"/>
              </a:lnSpc>
            </a:pPr>
            <a:endParaRPr lang="en-GB" dirty="0">
              <a:latin typeface="Calibri Light" panose="020F0302020204030204" pitchFamily="34" charset="0"/>
            </a:endParaRPr>
          </a:p>
          <a:p>
            <a:pPr>
              <a:lnSpc>
                <a:spcPct val="100000"/>
              </a:lnSpc>
            </a:pPr>
            <a:endParaRPr lang="en-GB" dirty="0">
              <a:latin typeface="Calibri Light" panose="020F0302020204030204" pitchFamily="34" charset="0"/>
            </a:endParaRPr>
          </a:p>
          <a:p>
            <a:pPr>
              <a:lnSpc>
                <a:spcPct val="100000"/>
              </a:lnSpc>
            </a:pPr>
            <a:endParaRPr lang="en-GB" sz="2200" dirty="0">
              <a:latin typeface="Calibri Light" panose="020F0302020204030204" pitchFamily="34" charset="0"/>
            </a:endParaRPr>
          </a:p>
        </p:txBody>
      </p:sp>
      <p:sp>
        <p:nvSpPr>
          <p:cNvPr id="5" name="Title 4"/>
          <p:cNvSpPr>
            <a:spLocks noGrp="1"/>
          </p:cNvSpPr>
          <p:nvPr>
            <p:ph type="title"/>
          </p:nvPr>
        </p:nvSpPr>
        <p:spPr>
          <a:xfrm>
            <a:off x="1097280" y="286603"/>
            <a:ext cx="10058400" cy="1450757"/>
          </a:xfrm>
        </p:spPr>
        <p:txBody>
          <a:bodyPr/>
          <a:lstStyle/>
          <a:p>
            <a:r>
              <a:rPr lang="en-GB" dirty="0"/>
              <a:t>Success Criteria</a:t>
            </a:r>
          </a:p>
        </p:txBody>
      </p:sp>
    </p:spTree>
    <p:extLst>
      <p:ext uri="{BB962C8B-B14F-4D97-AF65-F5344CB8AC3E}">
        <p14:creationId xmlns:p14="http://schemas.microsoft.com/office/powerpoint/2010/main" val="1635459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GB" sz="1800" dirty="0">
                <a:latin typeface="Calibri Light" panose="020F0302020204030204" pitchFamily="34" charset="0"/>
              </a:rPr>
              <a:t>Validations are used to make sure that the user is inputted is correct and is differentiated into an integer, Boolean, string or a real data type. A form of validation would be the </a:t>
            </a:r>
            <a:r>
              <a:rPr lang="en-GB" sz="1800" dirty="0">
                <a:solidFill>
                  <a:srgbClr val="FF0000"/>
                </a:solidFill>
                <a:latin typeface="Calibri Light" panose="020F0302020204030204" pitchFamily="34" charset="0"/>
              </a:rPr>
              <a:t>if statement</a:t>
            </a:r>
            <a:r>
              <a:rPr lang="en-GB" sz="1800" dirty="0">
                <a:latin typeface="Calibri Light" panose="020F0302020204030204" pitchFamily="34" charset="0"/>
              </a:rPr>
              <a:t>, this would prevents and error in the program from what the user inputted. For example the program could have an if statement whether the word is in or not in the sentence and output something base which one is chosen. Another form of validation would be changing all words inputted into a </a:t>
            </a:r>
            <a:r>
              <a:rPr lang="en-GB" sz="1800" dirty="0">
                <a:solidFill>
                  <a:srgbClr val="FF0000"/>
                </a:solidFill>
                <a:latin typeface="Calibri Light" panose="020F0302020204030204" pitchFamily="34" charset="0"/>
              </a:rPr>
              <a:t>lower case </a:t>
            </a:r>
            <a:r>
              <a:rPr lang="en-GB" sz="1800" dirty="0">
                <a:latin typeface="Calibri Light" panose="020F0302020204030204" pitchFamily="34" charset="0"/>
              </a:rPr>
              <a:t>format, doing this makes sure that the program is not case-sensitive, this stop any errors occurring in the program. It should also prevent the program from allowing punctuation to be inputted, my program would remove any conventional punctuation from the variable </a:t>
            </a:r>
            <a:r>
              <a:rPr lang="en-GB" sz="1800" dirty="0">
                <a:solidFill>
                  <a:srgbClr val="FF0000"/>
                </a:solidFill>
                <a:latin typeface="Calibri Light" panose="020F0302020204030204" pitchFamily="34" charset="0"/>
              </a:rPr>
              <a:t>sentence</a:t>
            </a:r>
            <a:r>
              <a:rPr lang="en-GB" sz="1800" dirty="0">
                <a:latin typeface="Calibri Light" panose="020F0302020204030204" pitchFamily="34" charset="0"/>
              </a:rPr>
              <a:t>. It should also prevent the program from allowing </a:t>
            </a:r>
            <a:r>
              <a:rPr lang="en-GB" sz="1800" dirty="0">
                <a:solidFill>
                  <a:srgbClr val="FF0000"/>
                </a:solidFill>
                <a:latin typeface="Calibri Light" panose="020F0302020204030204" pitchFamily="34" charset="0"/>
              </a:rPr>
              <a:t>punctuation</a:t>
            </a:r>
            <a:r>
              <a:rPr lang="en-GB" sz="1800" dirty="0">
                <a:latin typeface="Calibri Light" panose="020F0302020204030204" pitchFamily="34" charset="0"/>
              </a:rPr>
              <a:t> to be inputted, the program should remove all the punctuation for example if the words “hello,” and “hello” were inputted into the sentence, they will be treated as different word.</a:t>
            </a:r>
          </a:p>
          <a:p>
            <a:pPr marL="0" indent="0">
              <a:buNone/>
            </a:pPr>
            <a:r>
              <a:rPr lang="en-GB" sz="1800" dirty="0">
                <a:latin typeface="Calibri Light" panose="020F0302020204030204" pitchFamily="34" charset="0"/>
              </a:rPr>
              <a:t>If I had more time I would validation I could use a form of length check, this will allow the program to only accept conventional sentence lengths and not paragraph. What I also could do is add a presence check to the program, this will make sure the user inputs something into the program and not leave it blank. A further validation type I could use is a spell check, to alert the user of incorrect spelling when the input into the program.</a:t>
            </a:r>
            <a:endParaRPr lang="en-GB" sz="1600" dirty="0">
              <a:latin typeface="Calibri Light" panose="020F0302020204030204" pitchFamily="34" charset="0"/>
            </a:endParaRPr>
          </a:p>
          <a:p>
            <a:pPr marL="0" indent="0">
              <a:buNone/>
            </a:pPr>
            <a:endParaRPr lang="en-GB" sz="2000" dirty="0">
              <a:solidFill>
                <a:srgbClr val="FF0000"/>
              </a:solidFill>
              <a:latin typeface="Calibri Light" panose="020F0302020204030204" pitchFamily="34" charset="0"/>
            </a:endParaRPr>
          </a:p>
        </p:txBody>
      </p:sp>
      <p:sp>
        <p:nvSpPr>
          <p:cNvPr id="4" name="Title 4"/>
          <p:cNvSpPr>
            <a:spLocks noGrp="1"/>
          </p:cNvSpPr>
          <p:nvPr>
            <p:ph type="title"/>
          </p:nvPr>
        </p:nvSpPr>
        <p:spPr>
          <a:xfrm>
            <a:off x="1097280" y="286603"/>
            <a:ext cx="10058400" cy="1450757"/>
          </a:xfrm>
        </p:spPr>
        <p:txBody>
          <a:bodyPr/>
          <a:lstStyle/>
          <a:p>
            <a:r>
              <a:rPr lang="en-GB" dirty="0"/>
              <a:t>Validation</a:t>
            </a:r>
          </a:p>
        </p:txBody>
      </p:sp>
    </p:spTree>
    <p:extLst>
      <p:ext uri="{BB962C8B-B14F-4D97-AF65-F5344CB8AC3E}">
        <p14:creationId xmlns:p14="http://schemas.microsoft.com/office/powerpoint/2010/main" val="747111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127448" y="1916832"/>
            <a:ext cx="10081120" cy="4525963"/>
          </a:xfrm>
        </p:spPr>
        <p:txBody>
          <a:bodyPr>
            <a:normAutofit/>
          </a:bodyPr>
          <a:lstStyle/>
          <a:p>
            <a:pPr marL="0" indent="0">
              <a:buNone/>
            </a:pPr>
            <a:r>
              <a:rPr lang="en-GB" sz="1800" dirty="0">
                <a:latin typeface="Calibri Light" panose="020F0302020204030204" pitchFamily="34" charset="0"/>
              </a:rPr>
              <a:t>In this controlled assessment one of the programming techniques I am going to use were the </a:t>
            </a:r>
            <a:r>
              <a:rPr lang="en-GB" sz="1800" dirty="0">
                <a:solidFill>
                  <a:srgbClr val="00B050"/>
                </a:solidFill>
                <a:latin typeface="Calibri Light" panose="020F0302020204030204" pitchFamily="34" charset="0"/>
              </a:rPr>
              <a:t>variables </a:t>
            </a:r>
            <a:r>
              <a:rPr lang="en-GB" sz="1800" dirty="0">
                <a:latin typeface="Calibri Light" panose="020F0302020204030204" pitchFamily="34" charset="0"/>
              </a:rPr>
              <a:t>which store values the user can input. The program should use </a:t>
            </a:r>
            <a:r>
              <a:rPr lang="en-GB" sz="1800" dirty="0">
                <a:solidFill>
                  <a:srgbClr val="00B050"/>
                </a:solidFill>
                <a:latin typeface="Calibri Light" panose="020F0302020204030204" pitchFamily="34" charset="0"/>
              </a:rPr>
              <a:t>inputs</a:t>
            </a:r>
            <a:r>
              <a:rPr lang="en-GB" sz="1800" dirty="0">
                <a:latin typeface="Calibri Light" panose="020F0302020204030204" pitchFamily="34" charset="0"/>
              </a:rPr>
              <a:t>, so the user can enter values into a variable. It should also be able to </a:t>
            </a:r>
            <a:r>
              <a:rPr lang="en-GB" sz="1800" dirty="0">
                <a:solidFill>
                  <a:srgbClr val="00B050"/>
                </a:solidFill>
                <a:latin typeface="Calibri Light" panose="020F0302020204030204" pitchFamily="34" charset="0"/>
              </a:rPr>
              <a:t>output </a:t>
            </a:r>
            <a:r>
              <a:rPr lang="en-GB" sz="1800" dirty="0">
                <a:latin typeface="Calibri Light" panose="020F0302020204030204" pitchFamily="34" charset="0"/>
              </a:rPr>
              <a:t>information, so the user can see information from the program. The program should use an </a:t>
            </a:r>
            <a:r>
              <a:rPr lang="en-GB" sz="1800" dirty="0">
                <a:solidFill>
                  <a:srgbClr val="00B050"/>
                </a:solidFill>
                <a:latin typeface="Calibri Light" panose="020F0302020204030204" pitchFamily="34" charset="0"/>
              </a:rPr>
              <a:t>if statement</a:t>
            </a:r>
            <a:r>
              <a:rPr lang="en-GB" sz="1800" dirty="0">
                <a:latin typeface="Calibri Light" panose="020F0302020204030204" pitchFamily="34" charset="0"/>
              </a:rPr>
              <a:t>, so if the word isn’t in the sentence it would present a message so that it can prevents errors. The </a:t>
            </a:r>
            <a:r>
              <a:rPr lang="en-GB" sz="1800" dirty="0">
                <a:solidFill>
                  <a:srgbClr val="00B050"/>
                </a:solidFill>
                <a:latin typeface="Calibri Light" panose="020F0302020204030204" pitchFamily="34" charset="0"/>
              </a:rPr>
              <a:t>loop </a:t>
            </a:r>
            <a:r>
              <a:rPr lang="en-GB" sz="1800" dirty="0">
                <a:latin typeface="Calibri Light" panose="020F0302020204030204" pitchFamily="34" charset="0"/>
              </a:rPr>
              <a:t>function lets the user loop the program to the start if the user inputs something that wasn’t inputted by human error. The </a:t>
            </a:r>
            <a:r>
              <a:rPr lang="en-GB" sz="1800" dirty="0">
                <a:solidFill>
                  <a:srgbClr val="00B050"/>
                </a:solidFill>
                <a:latin typeface="Calibri Light" panose="020F0302020204030204" pitchFamily="34" charset="0"/>
              </a:rPr>
              <a:t>operators </a:t>
            </a:r>
            <a:r>
              <a:rPr lang="en-GB" sz="1800" dirty="0">
                <a:latin typeface="Calibri Light" panose="020F0302020204030204" pitchFamily="34" charset="0"/>
              </a:rPr>
              <a:t>and </a:t>
            </a:r>
            <a:r>
              <a:rPr lang="en-GB" sz="1800" dirty="0">
                <a:solidFill>
                  <a:srgbClr val="00B050"/>
                </a:solidFill>
                <a:latin typeface="Calibri Light" panose="020F0302020204030204" pitchFamily="34" charset="0"/>
              </a:rPr>
              <a:t>assignments</a:t>
            </a:r>
            <a:r>
              <a:rPr lang="en-GB" sz="1800" dirty="0">
                <a:latin typeface="Calibri Light" panose="020F0302020204030204" pitchFamily="34" charset="0"/>
              </a:rPr>
              <a:t> are used to modify </a:t>
            </a:r>
            <a:r>
              <a:rPr lang="en-GB" sz="1800" dirty="0">
                <a:solidFill>
                  <a:srgbClr val="00B050"/>
                </a:solidFill>
                <a:latin typeface="Calibri Light" panose="020F0302020204030204" pitchFamily="34" charset="0"/>
              </a:rPr>
              <a:t>variables</a:t>
            </a:r>
            <a:r>
              <a:rPr lang="en-GB" sz="1800" dirty="0">
                <a:latin typeface="Calibri Light" panose="020F0302020204030204" pitchFamily="34" charset="0"/>
              </a:rPr>
              <a:t> in the program. Arrays are used to put positions into a list and store them into a </a:t>
            </a:r>
            <a:r>
              <a:rPr lang="en-GB" sz="1800" dirty="0">
                <a:solidFill>
                  <a:srgbClr val="00B050"/>
                </a:solidFill>
                <a:latin typeface="Calibri Light" panose="020F0302020204030204" pitchFamily="34" charset="0"/>
              </a:rPr>
              <a:t>variable.  </a:t>
            </a:r>
            <a:r>
              <a:rPr lang="en-GB" sz="1800" dirty="0">
                <a:latin typeface="Calibri Light" panose="020F0302020204030204" pitchFamily="34" charset="0"/>
              </a:rPr>
              <a:t>The .join function is usually used to join variables but in this case, I used it to replace data in the sentence with nothing, this removes punctuation. I used the break function to stop the loop in the program this will make sure there are no logical errors. </a:t>
            </a:r>
            <a:endParaRPr lang="en-GB" sz="1800" dirty="0">
              <a:solidFill>
                <a:srgbClr val="00B050"/>
              </a:solidFill>
              <a:latin typeface="Calibri Light" panose="020F0302020204030204" pitchFamily="34" charset="0"/>
            </a:endParaRPr>
          </a:p>
        </p:txBody>
      </p:sp>
      <p:sp>
        <p:nvSpPr>
          <p:cNvPr id="4" name="Title 4"/>
          <p:cNvSpPr>
            <a:spLocks noGrp="1"/>
          </p:cNvSpPr>
          <p:nvPr>
            <p:ph type="title"/>
          </p:nvPr>
        </p:nvSpPr>
        <p:spPr>
          <a:xfrm>
            <a:off x="1097280" y="286603"/>
            <a:ext cx="10058400" cy="1450757"/>
          </a:xfrm>
        </p:spPr>
        <p:txBody>
          <a:bodyPr/>
          <a:lstStyle/>
          <a:p>
            <a:r>
              <a:rPr lang="en-GB" dirty="0"/>
              <a:t>Programming Techniques</a:t>
            </a:r>
          </a:p>
        </p:txBody>
      </p:sp>
    </p:spTree>
    <p:extLst>
      <p:ext uri="{BB962C8B-B14F-4D97-AF65-F5344CB8AC3E}">
        <p14:creationId xmlns:p14="http://schemas.microsoft.com/office/powerpoint/2010/main" val="2354235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916832"/>
            <a:ext cx="10369151" cy="5112568"/>
          </a:xfrm>
        </p:spPr>
        <p:txBody>
          <a:bodyPr>
            <a:noAutofit/>
          </a:bodyPr>
          <a:lstStyle/>
          <a:p>
            <a:r>
              <a:rPr lang="en-GB" sz="1600" dirty="0">
                <a:latin typeface="Calibri Light" panose="020F0302020204030204" pitchFamily="34" charset="0"/>
              </a:rPr>
              <a:t>START</a:t>
            </a:r>
          </a:p>
          <a:p>
            <a:r>
              <a:rPr lang="en-GB" sz="1600" dirty="0">
                <a:latin typeface="Calibri Light" panose="020F0302020204030204" pitchFamily="34" charset="0"/>
              </a:rPr>
              <a:t>While = true</a:t>
            </a:r>
          </a:p>
          <a:p>
            <a:r>
              <a:rPr lang="en-GB" sz="1600" dirty="0">
                <a:latin typeface="Calibri Light" panose="020F0302020204030204" pitchFamily="34" charset="0"/>
              </a:rPr>
              <a:t>Output “input a sentence”</a:t>
            </a:r>
          </a:p>
          <a:p>
            <a:r>
              <a:rPr lang="en-GB" sz="1600" dirty="0">
                <a:latin typeface="Calibri Light" panose="020F0302020204030204" pitchFamily="34" charset="0"/>
              </a:rPr>
              <a:t>Input </a:t>
            </a:r>
            <a:r>
              <a:rPr lang="en-GB" sz="1600" dirty="0">
                <a:solidFill>
                  <a:srgbClr val="FF0000"/>
                </a:solidFill>
                <a:latin typeface="Calibri Light" panose="020F0302020204030204" pitchFamily="34" charset="0"/>
              </a:rPr>
              <a:t>sentence</a:t>
            </a:r>
          </a:p>
          <a:p>
            <a:r>
              <a:rPr lang="en-GB" sz="1600" dirty="0">
                <a:latin typeface="Calibri Light" panose="020F0302020204030204" pitchFamily="34" charset="0"/>
              </a:rPr>
              <a:t>Output “What word are you asking for”</a:t>
            </a:r>
          </a:p>
          <a:p>
            <a:r>
              <a:rPr lang="en-GB" sz="1600" dirty="0">
                <a:latin typeface="Calibri Light" panose="020F0302020204030204" pitchFamily="34" charset="0"/>
              </a:rPr>
              <a:t>Input </a:t>
            </a:r>
            <a:r>
              <a:rPr lang="en-GB" sz="1600" dirty="0">
                <a:solidFill>
                  <a:srgbClr val="FF0000"/>
                </a:solidFill>
                <a:latin typeface="Calibri Light" panose="020F0302020204030204" pitchFamily="34" charset="0"/>
              </a:rPr>
              <a:t>word</a:t>
            </a:r>
          </a:p>
          <a:p>
            <a:r>
              <a:rPr lang="en-GB" sz="1600" dirty="0">
                <a:latin typeface="Calibri Light" panose="020F0302020204030204" pitchFamily="34" charset="0"/>
              </a:rPr>
              <a:t>Look for </a:t>
            </a:r>
            <a:r>
              <a:rPr lang="en-GB" sz="1600" dirty="0">
                <a:solidFill>
                  <a:srgbClr val="FF0000"/>
                </a:solidFill>
                <a:latin typeface="Calibri Light" panose="020F0302020204030204" pitchFamily="34" charset="0"/>
              </a:rPr>
              <a:t>word </a:t>
            </a:r>
            <a:r>
              <a:rPr lang="en-GB" sz="1600" dirty="0">
                <a:latin typeface="Calibri Light" panose="020F0302020204030204" pitchFamily="34" charset="0"/>
              </a:rPr>
              <a:t>in</a:t>
            </a:r>
            <a:r>
              <a:rPr lang="en-GB" sz="1600" dirty="0">
                <a:solidFill>
                  <a:srgbClr val="FF0000"/>
                </a:solidFill>
                <a:latin typeface="Calibri Light" panose="020F0302020204030204" pitchFamily="34" charset="0"/>
              </a:rPr>
              <a:t> sentence</a:t>
            </a:r>
          </a:p>
          <a:p>
            <a:r>
              <a:rPr lang="en-GB" sz="1600" dirty="0">
                <a:latin typeface="Calibri Light" panose="020F0302020204030204" pitchFamily="34" charset="0"/>
              </a:rPr>
              <a:t>If </a:t>
            </a:r>
            <a:r>
              <a:rPr lang="en-GB" sz="1600" dirty="0">
                <a:solidFill>
                  <a:srgbClr val="FF0000"/>
                </a:solidFill>
                <a:latin typeface="Calibri Light" panose="020F0302020204030204" pitchFamily="34" charset="0"/>
              </a:rPr>
              <a:t>word</a:t>
            </a:r>
            <a:r>
              <a:rPr lang="en-GB" sz="1600" dirty="0">
                <a:latin typeface="Calibri Light" panose="020F0302020204030204" pitchFamily="34" charset="0"/>
              </a:rPr>
              <a:t> is in the </a:t>
            </a:r>
            <a:r>
              <a:rPr lang="en-GB" sz="1600" dirty="0">
                <a:solidFill>
                  <a:srgbClr val="FF0000"/>
                </a:solidFill>
                <a:latin typeface="Calibri Light" panose="020F0302020204030204" pitchFamily="34" charset="0"/>
              </a:rPr>
              <a:t>sentence</a:t>
            </a:r>
          </a:p>
          <a:p>
            <a:pPr marL="0" indent="0">
              <a:buNone/>
            </a:pPr>
            <a:r>
              <a:rPr lang="en-GB" sz="1600" dirty="0">
                <a:latin typeface="Calibri Light" panose="020F0302020204030204" pitchFamily="34" charset="0"/>
              </a:rPr>
              <a:t>Output </a:t>
            </a:r>
            <a:r>
              <a:rPr lang="en-GB" sz="1600" dirty="0">
                <a:solidFill>
                  <a:srgbClr val="FF0000"/>
                </a:solidFill>
                <a:latin typeface="Calibri Light" panose="020F0302020204030204" pitchFamily="34" charset="0"/>
              </a:rPr>
              <a:t>word</a:t>
            </a:r>
            <a:r>
              <a:rPr lang="en-GB" sz="1600" dirty="0">
                <a:latin typeface="Calibri Light" panose="020F0302020204030204" pitchFamily="34" charset="0"/>
              </a:rPr>
              <a:t> “is in the” x “position”</a:t>
            </a:r>
          </a:p>
          <a:p>
            <a:r>
              <a:rPr lang="en-GB" sz="1600" dirty="0">
                <a:latin typeface="Calibri Light" panose="020F0302020204030204" pitchFamily="34" charset="0"/>
              </a:rPr>
              <a:t>Else if  word is not in </a:t>
            </a:r>
            <a:r>
              <a:rPr lang="en-GB" sz="1600" dirty="0">
                <a:solidFill>
                  <a:srgbClr val="FF0000"/>
                </a:solidFill>
                <a:latin typeface="Calibri Light" panose="020F0302020204030204" pitchFamily="34" charset="0"/>
              </a:rPr>
              <a:t>sentence</a:t>
            </a:r>
          </a:p>
          <a:p>
            <a:pPr marL="0" indent="0">
              <a:buNone/>
            </a:pPr>
            <a:r>
              <a:rPr lang="en-GB" sz="1600" dirty="0">
                <a:latin typeface="Calibri Light" panose="020F0302020204030204" pitchFamily="34" charset="0"/>
              </a:rPr>
              <a:t>Output “The Word you inputted isn’t in the sentence”</a:t>
            </a:r>
          </a:p>
          <a:p>
            <a:pPr marL="0" indent="0">
              <a:buNone/>
            </a:pPr>
            <a:r>
              <a:rPr lang="en-GB" sz="1600" dirty="0">
                <a:latin typeface="Calibri Light" panose="020F0302020204030204" pitchFamily="34" charset="0"/>
              </a:rPr>
              <a:t> </a:t>
            </a:r>
          </a:p>
          <a:p>
            <a:pPr marL="0" indent="0">
              <a:buNone/>
            </a:pPr>
            <a:endParaRPr lang="en-GB" sz="1600" dirty="0">
              <a:latin typeface="Calibri Light" panose="020F0302020204030204" pitchFamily="34" charset="0"/>
            </a:endParaRPr>
          </a:p>
          <a:p>
            <a:pPr marL="0" indent="0">
              <a:buNone/>
            </a:pPr>
            <a:endParaRPr lang="en-GB" sz="1600" dirty="0">
              <a:latin typeface="Calibri Light" panose="020F0302020204030204" pitchFamily="34" charset="0"/>
            </a:endParaRPr>
          </a:p>
          <a:p>
            <a:pPr marL="0" indent="0">
              <a:buNone/>
            </a:pPr>
            <a:endParaRPr lang="en-GB" sz="1600" dirty="0">
              <a:solidFill>
                <a:srgbClr val="FF0000"/>
              </a:solidFill>
              <a:latin typeface="Calibri Light" panose="020F0302020204030204" pitchFamily="34" charset="0"/>
            </a:endParaRPr>
          </a:p>
        </p:txBody>
      </p:sp>
      <p:sp>
        <p:nvSpPr>
          <p:cNvPr id="4" name="Title 4"/>
          <p:cNvSpPr>
            <a:spLocks noGrp="1"/>
          </p:cNvSpPr>
          <p:nvPr>
            <p:ph type="title"/>
          </p:nvPr>
        </p:nvSpPr>
        <p:spPr>
          <a:xfrm>
            <a:off x="1097280" y="286603"/>
            <a:ext cx="10058400" cy="1450757"/>
          </a:xfrm>
        </p:spPr>
        <p:txBody>
          <a:bodyPr/>
          <a:lstStyle/>
          <a:p>
            <a:r>
              <a:rPr lang="en-GB" dirty="0"/>
              <a:t>Algorithm</a:t>
            </a:r>
          </a:p>
        </p:txBody>
      </p:sp>
    </p:spTree>
    <p:extLst>
      <p:ext uri="{BB962C8B-B14F-4D97-AF65-F5344CB8AC3E}">
        <p14:creationId xmlns:p14="http://schemas.microsoft.com/office/powerpoint/2010/main" val="3145010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7370" y="1844824"/>
            <a:ext cx="6807138" cy="4466110"/>
          </a:xfrm>
          <a:prstGeom prst="rect">
            <a:avLst/>
          </a:prstGeom>
        </p:spPr>
      </p:pic>
      <p:sp>
        <p:nvSpPr>
          <p:cNvPr id="4" name="Title 4"/>
          <p:cNvSpPr>
            <a:spLocks noGrp="1"/>
          </p:cNvSpPr>
          <p:nvPr>
            <p:ph type="title"/>
          </p:nvPr>
        </p:nvSpPr>
        <p:spPr>
          <a:xfrm>
            <a:off x="1097280" y="286603"/>
            <a:ext cx="10058400" cy="1450757"/>
          </a:xfrm>
        </p:spPr>
        <p:txBody>
          <a:bodyPr/>
          <a:lstStyle/>
          <a:p>
            <a:r>
              <a:rPr lang="en-GB" dirty="0"/>
              <a:t>Flow Chart</a:t>
            </a:r>
          </a:p>
        </p:txBody>
      </p:sp>
    </p:spTree>
    <p:extLst>
      <p:ext uri="{BB962C8B-B14F-4D97-AF65-F5344CB8AC3E}">
        <p14:creationId xmlns:p14="http://schemas.microsoft.com/office/powerpoint/2010/main" val="2078392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t="4641" r="78240" b="93429"/>
          <a:stretch/>
        </p:blipFill>
        <p:spPr>
          <a:xfrm>
            <a:off x="2999656" y="2846484"/>
            <a:ext cx="5618519" cy="314972"/>
          </a:xfrm>
          <a:prstGeom prst="rect">
            <a:avLst/>
          </a:prstGeom>
        </p:spPr>
      </p:pic>
      <p:sp>
        <p:nvSpPr>
          <p:cNvPr id="7" name="TextBox 6"/>
          <p:cNvSpPr txBox="1"/>
          <p:nvPr/>
        </p:nvSpPr>
        <p:spPr>
          <a:xfrm>
            <a:off x="983432" y="4797152"/>
            <a:ext cx="252028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dirty="0">
                <a:latin typeface="Calibri Light" panose="020F0302020204030204" pitchFamily="34" charset="0"/>
              </a:rPr>
              <a:t>The variable </a:t>
            </a:r>
            <a:r>
              <a:rPr lang="en-GB" dirty="0">
                <a:solidFill>
                  <a:srgbClr val="FF0000"/>
                </a:solidFill>
                <a:latin typeface="Calibri Light" panose="020F0302020204030204" pitchFamily="34" charset="0"/>
              </a:rPr>
              <a:t>sentence</a:t>
            </a:r>
            <a:r>
              <a:rPr lang="en-GB" dirty="0">
                <a:latin typeface="Calibri Light" panose="020F0302020204030204" pitchFamily="34" charset="0"/>
              </a:rPr>
              <a:t> stores whatever the user inputs</a:t>
            </a:r>
          </a:p>
        </p:txBody>
      </p:sp>
      <p:sp>
        <p:nvSpPr>
          <p:cNvPr id="8" name="TextBox 7"/>
          <p:cNvSpPr txBox="1"/>
          <p:nvPr/>
        </p:nvSpPr>
        <p:spPr>
          <a:xfrm>
            <a:off x="7339994" y="3557433"/>
            <a:ext cx="2736304"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r"/>
            <a:r>
              <a:rPr lang="en-GB" dirty="0">
                <a:latin typeface="Calibri Light" panose="020F0302020204030204" pitchFamily="34" charset="0"/>
              </a:rPr>
              <a:t>This phrase is outputted to the user asking them to input a sentence</a:t>
            </a:r>
          </a:p>
        </p:txBody>
      </p:sp>
      <p:cxnSp>
        <p:nvCxnSpPr>
          <p:cNvPr id="5" name="Elbow Connector 4"/>
          <p:cNvCxnSpPr>
            <a:stCxn id="7" idx="0"/>
            <a:endCxn id="3" idx="1"/>
          </p:cNvCxnSpPr>
          <p:nvPr/>
        </p:nvCxnSpPr>
        <p:spPr>
          <a:xfrm rot="5400000" flipH="1" flipV="1">
            <a:off x="1725023" y="3522519"/>
            <a:ext cx="1793182" cy="75608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8" idx="1"/>
          </p:cNvCxnSpPr>
          <p:nvPr/>
        </p:nvCxnSpPr>
        <p:spPr>
          <a:xfrm rot="10800000">
            <a:off x="6744072" y="3284984"/>
            <a:ext cx="595922" cy="7341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itle 4"/>
          <p:cNvSpPr>
            <a:spLocks noGrp="1"/>
          </p:cNvSpPr>
          <p:nvPr>
            <p:ph type="title"/>
          </p:nvPr>
        </p:nvSpPr>
        <p:spPr>
          <a:xfrm>
            <a:off x="1097280" y="286603"/>
            <a:ext cx="10058400" cy="1450757"/>
          </a:xfrm>
        </p:spPr>
        <p:txBody>
          <a:bodyPr/>
          <a:lstStyle/>
          <a:p>
            <a:r>
              <a:rPr lang="en-GB" dirty="0"/>
              <a:t>Development (Inputs)</a:t>
            </a:r>
          </a:p>
        </p:txBody>
      </p:sp>
    </p:spTree>
    <p:extLst>
      <p:ext uri="{BB962C8B-B14F-4D97-AF65-F5344CB8AC3E}">
        <p14:creationId xmlns:p14="http://schemas.microsoft.com/office/powerpoint/2010/main" val="3585606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10918" t="17231" r="73152" b="81065"/>
          <a:stretch/>
        </p:blipFill>
        <p:spPr>
          <a:xfrm>
            <a:off x="2999657" y="2924944"/>
            <a:ext cx="5664629" cy="340770"/>
          </a:xfrm>
          <a:prstGeom prst="rect">
            <a:avLst/>
          </a:prstGeom>
        </p:spPr>
      </p:pic>
      <p:sp>
        <p:nvSpPr>
          <p:cNvPr id="6" name="TextBox 5"/>
          <p:cNvSpPr txBox="1"/>
          <p:nvPr/>
        </p:nvSpPr>
        <p:spPr>
          <a:xfrm>
            <a:off x="1919536" y="3789041"/>
            <a:ext cx="2493056"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dirty="0">
                <a:latin typeface="Calibri Light" panose="020F0302020204030204" pitchFamily="34" charset="0"/>
              </a:rPr>
              <a:t>The create another variable that changes the previous variable sentence</a:t>
            </a:r>
          </a:p>
        </p:txBody>
      </p:sp>
      <p:sp>
        <p:nvSpPr>
          <p:cNvPr id="7" name="TextBox 6"/>
          <p:cNvSpPr txBox="1"/>
          <p:nvPr/>
        </p:nvSpPr>
        <p:spPr>
          <a:xfrm>
            <a:off x="7327912" y="3911153"/>
            <a:ext cx="2672746"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r"/>
            <a:r>
              <a:rPr lang="en-GB" dirty="0">
                <a:latin typeface="Calibri Light" panose="020F0302020204030204" pitchFamily="34" charset="0"/>
              </a:rPr>
              <a:t>This operator changes all upper case letter to lower case in the variable sentence</a:t>
            </a:r>
          </a:p>
        </p:txBody>
      </p:sp>
      <p:cxnSp>
        <p:nvCxnSpPr>
          <p:cNvPr id="3" name="Elbow Connector 2"/>
          <p:cNvCxnSpPr>
            <a:stCxn id="6" idx="1"/>
            <a:endCxn id="5" idx="1"/>
          </p:cNvCxnSpPr>
          <p:nvPr/>
        </p:nvCxnSpPr>
        <p:spPr>
          <a:xfrm rot="10800000" flipH="1">
            <a:off x="1919535" y="3095330"/>
            <a:ext cx="1080121" cy="1293877"/>
          </a:xfrm>
          <a:prstGeom prst="bentConnector3">
            <a:avLst>
              <a:gd name="adj1" fmla="val -2116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7" idx="1"/>
          </p:cNvCxnSpPr>
          <p:nvPr/>
        </p:nvCxnSpPr>
        <p:spPr>
          <a:xfrm rot="10800000">
            <a:off x="6672064" y="3265714"/>
            <a:ext cx="655848" cy="124560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itle 4"/>
          <p:cNvSpPr>
            <a:spLocks noGrp="1"/>
          </p:cNvSpPr>
          <p:nvPr>
            <p:ph type="title"/>
          </p:nvPr>
        </p:nvSpPr>
        <p:spPr>
          <a:xfrm>
            <a:off x="1097280" y="286603"/>
            <a:ext cx="10058400" cy="1450757"/>
          </a:xfrm>
        </p:spPr>
        <p:txBody>
          <a:bodyPr/>
          <a:lstStyle/>
          <a:p>
            <a:r>
              <a:rPr lang="en-GB" dirty="0"/>
              <a:t>Development (Case Sensitivity)</a:t>
            </a:r>
          </a:p>
        </p:txBody>
      </p:sp>
    </p:spTree>
    <p:extLst>
      <p:ext uri="{BB962C8B-B14F-4D97-AF65-F5344CB8AC3E}">
        <p14:creationId xmlns:p14="http://schemas.microsoft.com/office/powerpoint/2010/main" val="195757296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1831</TotalTime>
  <Words>2391</Words>
  <Application>Microsoft Office PowerPoint</Application>
  <PresentationFormat>Widescreen</PresentationFormat>
  <Paragraphs>164</Paragraphs>
  <Slides>25</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Calibri</vt:lpstr>
      <vt:lpstr>Calibri Light</vt:lpstr>
      <vt:lpstr>Retrospect</vt:lpstr>
      <vt:lpstr>PowerPoint Presentation</vt:lpstr>
      <vt:lpstr>Analysis</vt:lpstr>
      <vt:lpstr>Success Criteria</vt:lpstr>
      <vt:lpstr>Validation</vt:lpstr>
      <vt:lpstr>Programming Techniques</vt:lpstr>
      <vt:lpstr>Algorithm</vt:lpstr>
      <vt:lpstr>Flow Chart</vt:lpstr>
      <vt:lpstr>Development (Inputs)</vt:lpstr>
      <vt:lpstr>Development (Case Sensitivity)</vt:lpstr>
      <vt:lpstr>Development (Inputs)</vt:lpstr>
      <vt:lpstr>Development (Operators)</vt:lpstr>
      <vt:lpstr>Development (List Creation)</vt:lpstr>
      <vt:lpstr>Development (Error Message)</vt:lpstr>
      <vt:lpstr>Development (Loop)</vt:lpstr>
      <vt:lpstr>Development (Punctuation)</vt:lpstr>
      <vt:lpstr>Testing (Inputs)</vt:lpstr>
      <vt:lpstr>Testing (Case Sensitivity)</vt:lpstr>
      <vt:lpstr>Testing (Positions)</vt:lpstr>
      <vt:lpstr>Testing (Punctuation)</vt:lpstr>
      <vt:lpstr>Testing (Error Message)</vt:lpstr>
      <vt:lpstr>Testing (Loop)</vt:lpstr>
      <vt:lpstr>Testing </vt:lpstr>
      <vt:lpstr>Final Code</vt:lpstr>
      <vt:lpstr>Evaluations</vt:lpstr>
      <vt:lpstr>Glossary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6409</dc:creator>
  <cp:lastModifiedBy>Mohammed Imran</cp:lastModifiedBy>
  <cp:revision>162</cp:revision>
  <dcterms:created xsi:type="dcterms:W3CDTF">2016-06-08T13:23:24Z</dcterms:created>
  <dcterms:modified xsi:type="dcterms:W3CDTF">2021-05-06T00:55:58Z</dcterms:modified>
</cp:coreProperties>
</file>