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83" r:id="rId4"/>
    <p:sldId id="258" r:id="rId5"/>
    <p:sldId id="259" r:id="rId6"/>
    <p:sldId id="260" r:id="rId7"/>
    <p:sldId id="261" r:id="rId8"/>
    <p:sldId id="262" r:id="rId9"/>
    <p:sldId id="294" r:id="rId10"/>
    <p:sldId id="284" r:id="rId11"/>
    <p:sldId id="295" r:id="rId12"/>
    <p:sldId id="285" r:id="rId13"/>
    <p:sldId id="296" r:id="rId14"/>
    <p:sldId id="286" r:id="rId15"/>
    <p:sldId id="297" r:id="rId16"/>
    <p:sldId id="290" r:id="rId17"/>
    <p:sldId id="291" r:id="rId18"/>
    <p:sldId id="292" r:id="rId19"/>
    <p:sldId id="281" r:id="rId20"/>
    <p:sldId id="29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F9B4E8-2C14-457E-9832-E9205AC425CB}">
          <p14:sldIdLst>
            <p14:sldId id="256"/>
            <p14:sldId id="257"/>
            <p14:sldId id="283"/>
            <p14:sldId id="258"/>
            <p14:sldId id="259"/>
            <p14:sldId id="260"/>
            <p14:sldId id="261"/>
            <p14:sldId id="262"/>
            <p14:sldId id="294"/>
            <p14:sldId id="284"/>
            <p14:sldId id="295"/>
            <p14:sldId id="285"/>
            <p14:sldId id="296"/>
            <p14:sldId id="286"/>
            <p14:sldId id="297"/>
            <p14:sldId id="290"/>
            <p14:sldId id="291"/>
          </p14:sldIdLst>
        </p14:section>
        <p14:section name="Untitled Section" id="{DE4B748C-01A9-49AA-8C23-AA2F2A199BAD}">
          <p14:sldIdLst>
            <p14:sldId id="292"/>
            <p14:sldId id="281"/>
            <p14:sldId id="2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01" autoAdjust="0"/>
  </p:normalViewPr>
  <p:slideViewPr>
    <p:cSldViewPr>
      <p:cViewPr varScale="1">
        <p:scale>
          <a:sx n="76" d="100"/>
          <a:sy n="76" d="100"/>
        </p:scale>
        <p:origin x="69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A4B57-DDC1-4DA7-B0A5-FDE1640D736A}" type="datetimeFigureOut">
              <a:rPr lang="en-GB" smtClean="0"/>
              <a:t>06/05/2021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5D5D8-2F11-4BF5-B3C6-4024B99CDC6A}" type="slidenum">
              <a:rPr lang="en-GB" smtClean="0"/>
              <a:t>‹#›</a:t>
            </a:fld>
            <a:endParaRPr lang="en-GB" dirty="0"/>
          </a:p>
        </p:txBody>
      </p:sp>
    </p:spTree>
    <p:extLst>
      <p:ext uri="{BB962C8B-B14F-4D97-AF65-F5344CB8AC3E}">
        <p14:creationId xmlns:p14="http://schemas.microsoft.com/office/powerpoint/2010/main" val="285363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8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57114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78006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945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67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91740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421320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44869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dirty="0"/>
          </a:p>
        </p:txBody>
      </p:sp>
      <p:sp>
        <p:nvSpPr>
          <p:cNvPr id="9" name="Slide Number Placeholder 8"/>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173558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54C405-22D7-467D-8EF2-333D2EF406F0}" type="datetimeFigureOut">
              <a:rPr lang="en-GB" smtClean="0"/>
              <a:t>06/05/2021</a:t>
            </a:fld>
            <a:endParaRPr lang="en-GB"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9B69A5-A2EB-49F9-9325-3A872F8A46B5}" type="slidenum">
              <a:rPr lang="en-GB" smtClean="0"/>
              <a:t>‹#›</a:t>
            </a:fld>
            <a:endParaRPr lang="en-GB" dirty="0"/>
          </a:p>
        </p:txBody>
      </p:sp>
    </p:spTree>
    <p:extLst>
      <p:ext uri="{BB962C8B-B14F-4D97-AF65-F5344CB8AC3E}">
        <p14:creationId xmlns:p14="http://schemas.microsoft.com/office/powerpoint/2010/main" val="73306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400843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54C405-22D7-467D-8EF2-333D2EF406F0}" type="datetimeFigureOut">
              <a:rPr lang="en-GB" smtClean="0"/>
              <a:t>06/05/2021</a:t>
            </a:fld>
            <a:endParaRPr lang="en-GB"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9B69A5-A2EB-49F9-9325-3A872F8A46B5}" type="slidenum">
              <a:rPr lang="en-GB" smtClean="0"/>
              <a:t>‹#›</a:t>
            </a:fld>
            <a:endParaRPr lang="en-GB"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999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127448" y="1988840"/>
            <a:ext cx="10058400" cy="235030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GB" dirty="0"/>
              <a:t>Compression </a:t>
            </a:r>
            <a:r>
              <a:rPr lang="en-GB"/>
              <a:t>Program Report Part 2</a:t>
            </a:r>
            <a:endParaRPr lang="en-GB" dirty="0"/>
          </a:p>
        </p:txBody>
      </p:sp>
      <p:sp>
        <p:nvSpPr>
          <p:cNvPr id="5" name="Title 3"/>
          <p:cNvSpPr txBox="1">
            <a:spLocks/>
          </p:cNvSpPr>
          <p:nvPr/>
        </p:nvSpPr>
        <p:spPr>
          <a:xfrm>
            <a:off x="1127448" y="4509120"/>
            <a:ext cx="3126512" cy="406093"/>
          </a:xfrm>
          <a:prstGeom prst="rect">
            <a:avLst/>
          </a:prstGeom>
        </p:spPr>
        <p:txBody>
          <a:bodyPr vert="horz" lIns="91440" tIns="45720" rIns="91440" bIns="45720" rtlCol="0" anchor="b">
            <a:normAutofit fontScale="32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GB" dirty="0"/>
              <a:t>Mohammed Imran</a:t>
            </a:r>
          </a:p>
        </p:txBody>
      </p:sp>
    </p:spTree>
    <p:extLst>
      <p:ext uri="{BB962C8B-B14F-4D97-AF65-F5344CB8AC3E}">
        <p14:creationId xmlns:p14="http://schemas.microsoft.com/office/powerpoint/2010/main" val="80449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l="2121" t="6536" r="79497" b="91528"/>
          <a:stretch/>
        </p:blipFill>
        <p:spPr>
          <a:xfrm>
            <a:off x="2006140" y="2547211"/>
            <a:ext cx="8505945" cy="504056"/>
          </a:xfrm>
          <a:prstGeom prst="rect">
            <a:avLst/>
          </a:prstGeom>
        </p:spPr>
      </p:pic>
      <p:cxnSp>
        <p:nvCxnSpPr>
          <p:cNvPr id="16" name="Straight Arrow Connector 15"/>
          <p:cNvCxnSpPr/>
          <p:nvPr/>
        </p:nvCxnSpPr>
        <p:spPr>
          <a:xfrm flipV="1">
            <a:off x="2962608" y="3051267"/>
            <a:ext cx="541105" cy="57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85610" y="3508449"/>
            <a:ext cx="252028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The variable </a:t>
            </a:r>
            <a:r>
              <a:rPr lang="en-GB" dirty="0">
                <a:solidFill>
                  <a:srgbClr val="FF0000"/>
                </a:solidFill>
              </a:rPr>
              <a:t>sentence</a:t>
            </a:r>
            <a:r>
              <a:rPr lang="en-GB" dirty="0"/>
              <a:t> stores whatever the user inputs</a:t>
            </a:r>
          </a:p>
        </p:txBody>
      </p:sp>
      <p:cxnSp>
        <p:nvCxnSpPr>
          <p:cNvPr id="18" name="Straight Arrow Connector 17"/>
          <p:cNvCxnSpPr/>
          <p:nvPr/>
        </p:nvCxnSpPr>
        <p:spPr>
          <a:xfrm flipH="1" flipV="1">
            <a:off x="7409784" y="3095087"/>
            <a:ext cx="558424" cy="41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84203" y="3421494"/>
            <a:ext cx="273630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en-GB" dirty="0"/>
              <a:t>This phrase is outputted to the user asking them to input a sentence</a:t>
            </a:r>
          </a:p>
        </p:txBody>
      </p:sp>
      <p:sp>
        <p:nvSpPr>
          <p:cNvPr id="8" name="Title 3"/>
          <p:cNvSpPr>
            <a:spLocks noGrp="1"/>
          </p:cNvSpPr>
          <p:nvPr>
            <p:ph type="title"/>
          </p:nvPr>
        </p:nvSpPr>
        <p:spPr>
          <a:xfrm>
            <a:off x="1097280" y="286603"/>
            <a:ext cx="10058400" cy="1450757"/>
          </a:xfrm>
        </p:spPr>
        <p:txBody>
          <a:bodyPr/>
          <a:lstStyle/>
          <a:p>
            <a:r>
              <a:rPr lang="en-GB" dirty="0"/>
              <a:t>Development (Input)</a:t>
            </a:r>
          </a:p>
        </p:txBody>
      </p:sp>
    </p:spTree>
    <p:extLst>
      <p:ext uri="{BB962C8B-B14F-4D97-AF65-F5344CB8AC3E}">
        <p14:creationId xmlns:p14="http://schemas.microsoft.com/office/powerpoint/2010/main" val="360100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367808" y="4725144"/>
            <a:ext cx="4450979"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dirty="0"/>
              <a:t>The line of code checks if there is any punctuation into the sentence. If there is any of the punctuation inputted into the program, it replaces the punctuation from the sentence with a blank space </a:t>
            </a:r>
          </a:p>
        </p:txBody>
      </p:sp>
      <p:pic>
        <p:nvPicPr>
          <p:cNvPr id="9" name="Picture 8"/>
          <p:cNvPicPr>
            <a:picLocks noChangeAspect="1"/>
          </p:cNvPicPr>
          <p:nvPr/>
        </p:nvPicPr>
        <p:blipFill rotWithShape="1">
          <a:blip r:embed="rId2"/>
          <a:srcRect l="2279" t="8840" r="57087" b="85280"/>
          <a:stretch/>
        </p:blipFill>
        <p:spPr>
          <a:xfrm>
            <a:off x="1660458" y="2852936"/>
            <a:ext cx="8982390" cy="746840"/>
          </a:xfrm>
          <a:prstGeom prst="rect">
            <a:avLst/>
          </a:prstGeom>
        </p:spPr>
      </p:pic>
      <p:sp>
        <p:nvSpPr>
          <p:cNvPr id="5" name="TextBox 4"/>
          <p:cNvSpPr txBox="1"/>
          <p:nvPr/>
        </p:nvSpPr>
        <p:spPr>
          <a:xfrm>
            <a:off x="911425" y="1823043"/>
            <a:ext cx="640871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cs typeface="Calibri Light" panose="020F0302020204030204" pitchFamily="34" charset="0"/>
              </a:rPr>
              <a:t>The .join function is to  replace something with what is in the brackets</a:t>
            </a:r>
          </a:p>
        </p:txBody>
      </p:sp>
      <p:cxnSp>
        <p:nvCxnSpPr>
          <p:cNvPr id="7" name="Elbow Connector 6"/>
          <p:cNvCxnSpPr>
            <a:cxnSpLocks/>
            <a:stCxn id="5" idx="2"/>
          </p:cNvCxnSpPr>
          <p:nvPr/>
        </p:nvCxnSpPr>
        <p:spPr>
          <a:xfrm rot="5400000">
            <a:off x="3869994" y="2607149"/>
            <a:ext cx="383562" cy="1080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cxnSpLocks/>
            <a:stCxn id="8" idx="0"/>
          </p:cNvCxnSpPr>
          <p:nvPr/>
        </p:nvCxnSpPr>
        <p:spPr>
          <a:xfrm rot="16200000" flipV="1">
            <a:off x="5637949" y="3769795"/>
            <a:ext cx="1125368" cy="78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itle 3"/>
          <p:cNvSpPr>
            <a:spLocks noGrp="1"/>
          </p:cNvSpPr>
          <p:nvPr>
            <p:ph type="title"/>
          </p:nvPr>
        </p:nvSpPr>
        <p:spPr>
          <a:xfrm>
            <a:off x="1097280" y="286603"/>
            <a:ext cx="10058400" cy="1450757"/>
          </a:xfrm>
        </p:spPr>
        <p:txBody>
          <a:bodyPr/>
          <a:lstStyle/>
          <a:p>
            <a:r>
              <a:rPr lang="en-GB" dirty="0"/>
              <a:t>Development (Punctuation)</a:t>
            </a:r>
          </a:p>
        </p:txBody>
      </p:sp>
    </p:spTree>
    <p:extLst>
      <p:ext uri="{BB962C8B-B14F-4D97-AF65-F5344CB8AC3E}">
        <p14:creationId xmlns:p14="http://schemas.microsoft.com/office/powerpoint/2010/main" val="190957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9838" t="32360" r="72207" b="65960"/>
          <a:stretch/>
        </p:blipFill>
        <p:spPr>
          <a:xfrm>
            <a:off x="1631505" y="3212977"/>
            <a:ext cx="6325727" cy="332933"/>
          </a:xfrm>
          <a:prstGeom prst="rect">
            <a:avLst/>
          </a:prstGeom>
        </p:spPr>
      </p:pic>
      <p:sp>
        <p:nvSpPr>
          <p:cNvPr id="8" name="TextBox 7"/>
          <p:cNvSpPr txBox="1"/>
          <p:nvPr/>
        </p:nvSpPr>
        <p:spPr>
          <a:xfrm>
            <a:off x="6744072" y="1916832"/>
            <a:ext cx="2191541"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en-GB" dirty="0"/>
              <a:t>This function gives every word in the variable a position.</a:t>
            </a:r>
          </a:p>
        </p:txBody>
      </p:sp>
      <p:cxnSp>
        <p:nvCxnSpPr>
          <p:cNvPr id="3" name="Elbow Connector 2"/>
          <p:cNvCxnSpPr>
            <a:stCxn id="8" idx="1"/>
          </p:cNvCxnSpPr>
          <p:nvPr/>
        </p:nvCxnSpPr>
        <p:spPr>
          <a:xfrm rot="10800000" flipV="1">
            <a:off x="6023992" y="2378496"/>
            <a:ext cx="720080" cy="762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31505" y="4365104"/>
            <a:ext cx="2191541"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en-GB" dirty="0"/>
              <a:t>For every word in the sentence add it in to the variable words</a:t>
            </a:r>
          </a:p>
        </p:txBody>
      </p:sp>
      <p:cxnSp>
        <p:nvCxnSpPr>
          <p:cNvPr id="12" name="Elbow Connector 11"/>
          <p:cNvCxnSpPr>
            <a:stCxn id="9" idx="3"/>
            <a:endCxn id="7" idx="2"/>
          </p:cNvCxnSpPr>
          <p:nvPr/>
        </p:nvCxnSpPr>
        <p:spPr>
          <a:xfrm flipV="1">
            <a:off x="3823046" y="3545910"/>
            <a:ext cx="971323" cy="12808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itle 3"/>
          <p:cNvSpPr>
            <a:spLocks noGrp="1"/>
          </p:cNvSpPr>
          <p:nvPr>
            <p:ph type="title"/>
          </p:nvPr>
        </p:nvSpPr>
        <p:spPr>
          <a:xfrm>
            <a:off x="1097280" y="286603"/>
            <a:ext cx="10058400" cy="1450757"/>
          </a:xfrm>
        </p:spPr>
        <p:txBody>
          <a:bodyPr/>
          <a:lstStyle/>
          <a:p>
            <a:r>
              <a:rPr lang="en-GB" dirty="0"/>
              <a:t>Development (List Creation)</a:t>
            </a:r>
          </a:p>
        </p:txBody>
      </p:sp>
    </p:spTree>
    <p:extLst>
      <p:ext uri="{BB962C8B-B14F-4D97-AF65-F5344CB8AC3E}">
        <p14:creationId xmlns:p14="http://schemas.microsoft.com/office/powerpoint/2010/main" val="47545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2673" t="34040" r="68805" b="58799"/>
          <a:stretch/>
        </p:blipFill>
        <p:spPr>
          <a:xfrm>
            <a:off x="4511824" y="2492897"/>
            <a:ext cx="5904656" cy="1284005"/>
          </a:xfrm>
          <a:prstGeom prst="rect">
            <a:avLst/>
          </a:prstGeom>
        </p:spPr>
      </p:pic>
      <p:sp>
        <p:nvSpPr>
          <p:cNvPr id="9" name="TextBox 8"/>
          <p:cNvSpPr txBox="1"/>
          <p:nvPr/>
        </p:nvSpPr>
        <p:spPr>
          <a:xfrm>
            <a:off x="5093421" y="4493597"/>
            <a:ext cx="4741463"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dirty="0"/>
              <a:t>If the words inputted are more than one, it add one to the variable another to make sure the program knows the correct length of the variable stopping any logical errors in the program. It then creates a list in the program removing the positions of the word that are duplicates</a:t>
            </a:r>
          </a:p>
        </p:txBody>
      </p:sp>
      <p:sp>
        <p:nvSpPr>
          <p:cNvPr id="12" name="TextBox 11"/>
          <p:cNvSpPr txBox="1"/>
          <p:nvPr/>
        </p:nvSpPr>
        <p:spPr>
          <a:xfrm>
            <a:off x="1631504" y="2253750"/>
            <a:ext cx="1656184"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The if statement is used to check whether if a statement is true or false</a:t>
            </a:r>
          </a:p>
        </p:txBody>
      </p:sp>
      <p:cxnSp>
        <p:nvCxnSpPr>
          <p:cNvPr id="3" name="Elbow Connector 2"/>
          <p:cNvCxnSpPr>
            <a:stCxn id="9" idx="0"/>
            <a:endCxn id="6" idx="2"/>
          </p:cNvCxnSpPr>
          <p:nvPr/>
        </p:nvCxnSpPr>
        <p:spPr>
          <a:xfrm rot="16200000" flipV="1">
            <a:off x="7105806" y="4135249"/>
            <a:ext cx="71669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2" idx="3"/>
          </p:cNvCxnSpPr>
          <p:nvPr/>
        </p:nvCxnSpPr>
        <p:spPr>
          <a:xfrm flipV="1">
            <a:off x="3287688" y="2636912"/>
            <a:ext cx="1224136" cy="4940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p:nvPr>
        </p:nvSpPr>
        <p:spPr>
          <a:xfrm>
            <a:off x="1097280" y="286603"/>
            <a:ext cx="10058400" cy="1450757"/>
          </a:xfrm>
        </p:spPr>
        <p:txBody>
          <a:bodyPr/>
          <a:lstStyle/>
          <a:p>
            <a:r>
              <a:rPr lang="en-GB" dirty="0"/>
              <a:t>Development (List Creation)</a:t>
            </a:r>
          </a:p>
        </p:txBody>
      </p:sp>
    </p:spTree>
    <p:extLst>
      <p:ext uri="{BB962C8B-B14F-4D97-AF65-F5344CB8AC3E}">
        <p14:creationId xmlns:p14="http://schemas.microsoft.com/office/powerpoint/2010/main" val="309332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838" t="42440" r="80712" b="55040"/>
          <a:stretch/>
        </p:blipFill>
        <p:spPr>
          <a:xfrm>
            <a:off x="3863752" y="3717032"/>
            <a:ext cx="3360373" cy="504056"/>
          </a:xfrm>
          <a:prstGeom prst="rect">
            <a:avLst/>
          </a:prstGeom>
        </p:spPr>
      </p:pic>
      <p:sp>
        <p:nvSpPr>
          <p:cNvPr id="6" name="TextBox 5"/>
          <p:cNvSpPr txBox="1"/>
          <p:nvPr/>
        </p:nvSpPr>
        <p:spPr>
          <a:xfrm>
            <a:off x="6456040" y="2348880"/>
            <a:ext cx="453650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This operator removes 0 from the variable another, so the list would not start with 0</a:t>
            </a:r>
          </a:p>
        </p:txBody>
      </p:sp>
      <p:sp>
        <p:nvSpPr>
          <p:cNvPr id="5" name="TextBox 4"/>
          <p:cNvSpPr txBox="1"/>
          <p:nvPr/>
        </p:nvSpPr>
        <p:spPr>
          <a:xfrm>
            <a:off x="767408" y="5085184"/>
            <a:ext cx="453650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If this not added the list begins with 0 not being as conventional as it could.</a:t>
            </a:r>
          </a:p>
        </p:txBody>
      </p:sp>
      <p:cxnSp>
        <p:nvCxnSpPr>
          <p:cNvPr id="9" name="Elbow Connector 8"/>
          <p:cNvCxnSpPr>
            <a:stCxn id="6" idx="2"/>
            <a:endCxn id="2" idx="3"/>
          </p:cNvCxnSpPr>
          <p:nvPr/>
        </p:nvCxnSpPr>
        <p:spPr>
          <a:xfrm rot="5400000">
            <a:off x="7487285" y="2732052"/>
            <a:ext cx="973849" cy="15001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2" idx="1"/>
          </p:cNvCxnSpPr>
          <p:nvPr/>
        </p:nvCxnSpPr>
        <p:spPr>
          <a:xfrm rot="5400000" flipH="1" flipV="1">
            <a:off x="2891644" y="4113076"/>
            <a:ext cx="1116124" cy="8280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p:nvPr>
        </p:nvSpPr>
        <p:spPr>
          <a:xfrm>
            <a:off x="1097280" y="286603"/>
            <a:ext cx="10058400" cy="1450757"/>
          </a:xfrm>
        </p:spPr>
        <p:txBody>
          <a:bodyPr/>
          <a:lstStyle/>
          <a:p>
            <a:r>
              <a:rPr lang="en-GB" dirty="0"/>
              <a:t>Development (List manipulation)</a:t>
            </a:r>
          </a:p>
        </p:txBody>
      </p:sp>
    </p:spTree>
    <p:extLst>
      <p:ext uri="{BB962C8B-B14F-4D97-AF65-F5344CB8AC3E}">
        <p14:creationId xmlns:p14="http://schemas.microsoft.com/office/powerpoint/2010/main" val="150193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l="10311" t="46640" r="73152" b="48320"/>
          <a:stretch/>
        </p:blipFill>
        <p:spPr>
          <a:xfrm>
            <a:off x="3346326" y="3272719"/>
            <a:ext cx="4851735" cy="831726"/>
          </a:xfrm>
          <a:prstGeom prst="rect">
            <a:avLst/>
          </a:prstGeom>
        </p:spPr>
      </p:pic>
      <p:sp>
        <p:nvSpPr>
          <p:cNvPr id="11" name="TextBox 10"/>
          <p:cNvSpPr txBox="1"/>
          <p:nvPr/>
        </p:nvSpPr>
        <p:spPr>
          <a:xfrm>
            <a:off x="7464152" y="3933056"/>
            <a:ext cx="4319990"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This code creates a file named “text” in a text format. The “a+” lets the code be modified. The next code creates another text file that is only readable. This creates one that can be read and one that can be modified. It then removes already existing data. This stops the code from writing data over and over again. </a:t>
            </a:r>
          </a:p>
        </p:txBody>
      </p:sp>
      <p:sp>
        <p:nvSpPr>
          <p:cNvPr id="5" name="TextBox 4"/>
          <p:cNvSpPr txBox="1"/>
          <p:nvPr/>
        </p:nvSpPr>
        <p:spPr>
          <a:xfrm>
            <a:off x="1465573" y="1789612"/>
            <a:ext cx="431999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This is a variable which needs to open and close the file</a:t>
            </a:r>
          </a:p>
        </p:txBody>
      </p:sp>
      <p:cxnSp>
        <p:nvCxnSpPr>
          <p:cNvPr id="3" name="Elbow Connector 2"/>
          <p:cNvCxnSpPr>
            <a:stCxn id="5" idx="2"/>
          </p:cNvCxnSpPr>
          <p:nvPr/>
        </p:nvCxnSpPr>
        <p:spPr>
          <a:xfrm rot="16200000" flipH="1">
            <a:off x="3284136" y="2777375"/>
            <a:ext cx="849041" cy="1661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2"/>
          <a:srcRect l="10547" t="51680" r="76932" b="46544"/>
          <a:stretch/>
        </p:blipFill>
        <p:spPr>
          <a:xfrm>
            <a:off x="3393951" y="4062566"/>
            <a:ext cx="3556722" cy="283796"/>
          </a:xfrm>
          <a:prstGeom prst="rect">
            <a:avLst/>
          </a:prstGeom>
        </p:spPr>
      </p:pic>
      <p:sp>
        <p:nvSpPr>
          <p:cNvPr id="9" name="TextBox 8"/>
          <p:cNvSpPr txBox="1"/>
          <p:nvPr/>
        </p:nvSpPr>
        <p:spPr>
          <a:xfrm>
            <a:off x="263352" y="4958017"/>
            <a:ext cx="4104455"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The line of code writes whatever is in the string </a:t>
            </a:r>
            <a:r>
              <a:rPr lang="en-GB" dirty="0">
                <a:solidFill>
                  <a:srgbClr val="FF0000"/>
                </a:solidFill>
              </a:rPr>
              <a:t>another </a:t>
            </a:r>
            <a:r>
              <a:rPr lang="en-GB" dirty="0"/>
              <a:t>into the text file. The next line of code saves and closes the text file in the same save location of the program</a:t>
            </a:r>
            <a:endParaRPr lang="en-GB" dirty="0">
              <a:solidFill>
                <a:srgbClr val="FF0000"/>
              </a:solidFill>
            </a:endParaRPr>
          </a:p>
        </p:txBody>
      </p:sp>
      <p:pic>
        <p:nvPicPr>
          <p:cNvPr id="12" name="Picture 11"/>
          <p:cNvPicPr>
            <a:picLocks noChangeAspect="1"/>
          </p:cNvPicPr>
          <p:nvPr/>
        </p:nvPicPr>
        <p:blipFill rotWithShape="1">
          <a:blip r:embed="rId2"/>
          <a:srcRect l="10460" t="55265" r="82981" b="42957"/>
          <a:stretch/>
        </p:blipFill>
        <p:spPr>
          <a:xfrm>
            <a:off x="3346326" y="4321582"/>
            <a:ext cx="1973687" cy="301019"/>
          </a:xfrm>
          <a:prstGeom prst="rect">
            <a:avLst/>
          </a:prstGeom>
        </p:spPr>
      </p:pic>
      <p:cxnSp>
        <p:nvCxnSpPr>
          <p:cNvPr id="7" name="Elbow Connector 6"/>
          <p:cNvCxnSpPr>
            <a:cxnSpLocks/>
            <a:stCxn id="9" idx="0"/>
          </p:cNvCxnSpPr>
          <p:nvPr/>
        </p:nvCxnSpPr>
        <p:spPr>
          <a:xfrm rot="5400000" flipH="1" flipV="1">
            <a:off x="2512737" y="4124428"/>
            <a:ext cx="636432" cy="1030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itle 3"/>
          <p:cNvSpPr>
            <a:spLocks noGrp="1"/>
          </p:cNvSpPr>
          <p:nvPr>
            <p:ph type="title"/>
          </p:nvPr>
        </p:nvSpPr>
        <p:spPr>
          <a:xfrm>
            <a:off x="1097280" y="286603"/>
            <a:ext cx="10058400" cy="1450757"/>
          </a:xfrm>
        </p:spPr>
        <p:txBody>
          <a:bodyPr/>
          <a:lstStyle/>
          <a:p>
            <a:r>
              <a:rPr lang="en-GB" dirty="0"/>
              <a:t>Development (Saving the file)</a:t>
            </a:r>
          </a:p>
        </p:txBody>
      </p:sp>
    </p:spTree>
    <p:extLst>
      <p:ext uri="{BB962C8B-B14F-4D97-AF65-F5344CB8AC3E}">
        <p14:creationId xmlns:p14="http://schemas.microsoft.com/office/powerpoint/2010/main" val="238548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7329426"/>
              </p:ext>
            </p:extLst>
          </p:nvPr>
        </p:nvGraphicFramePr>
        <p:xfrm>
          <a:off x="22718" y="1958656"/>
          <a:ext cx="11856640" cy="2968089"/>
        </p:xfrm>
        <a:graphic>
          <a:graphicData uri="http://schemas.openxmlformats.org/drawingml/2006/table">
            <a:tbl>
              <a:tblPr firstRow="1" bandRow="1">
                <a:tableStyleId>{69012ECD-51FC-41F1-AA8D-1B2483CD663E}</a:tableStyleId>
              </a:tblPr>
              <a:tblGrid>
                <a:gridCol w="2219563">
                  <a:extLst>
                    <a:ext uri="{9D8B030D-6E8A-4147-A177-3AD203B41FA5}">
                      <a16:colId xmlns:a16="http://schemas.microsoft.com/office/drawing/2014/main" val="20000"/>
                    </a:ext>
                  </a:extLst>
                </a:gridCol>
                <a:gridCol w="2219563">
                  <a:extLst>
                    <a:ext uri="{9D8B030D-6E8A-4147-A177-3AD203B41FA5}">
                      <a16:colId xmlns:a16="http://schemas.microsoft.com/office/drawing/2014/main" val="20001"/>
                    </a:ext>
                  </a:extLst>
                </a:gridCol>
                <a:gridCol w="2219563">
                  <a:extLst>
                    <a:ext uri="{9D8B030D-6E8A-4147-A177-3AD203B41FA5}">
                      <a16:colId xmlns:a16="http://schemas.microsoft.com/office/drawing/2014/main" val="20002"/>
                    </a:ext>
                  </a:extLst>
                </a:gridCol>
                <a:gridCol w="2219563">
                  <a:extLst>
                    <a:ext uri="{9D8B030D-6E8A-4147-A177-3AD203B41FA5}">
                      <a16:colId xmlns:a16="http://schemas.microsoft.com/office/drawing/2014/main" val="20003"/>
                    </a:ext>
                  </a:extLst>
                </a:gridCol>
                <a:gridCol w="2978388">
                  <a:extLst>
                    <a:ext uri="{9D8B030D-6E8A-4147-A177-3AD203B41FA5}">
                      <a16:colId xmlns:a16="http://schemas.microsoft.com/office/drawing/2014/main" val="20004"/>
                    </a:ext>
                  </a:extLst>
                </a:gridCol>
              </a:tblGrid>
              <a:tr h="582002">
                <a:tc>
                  <a:txBody>
                    <a:bodyPr/>
                    <a:lstStyle/>
                    <a:p>
                      <a:r>
                        <a:rPr lang="en-GB" dirty="0"/>
                        <a:t>Area to</a:t>
                      </a:r>
                      <a:r>
                        <a:rPr lang="en-GB" baseline="0" dirty="0"/>
                        <a:t> be tested</a:t>
                      </a:r>
                      <a:endParaRPr lang="en-GB" b="0" dirty="0">
                        <a:latin typeface="Calibri Light" panose="020F0302020204030204" pitchFamily="34" charset="0"/>
                      </a:endParaRPr>
                    </a:p>
                  </a:txBody>
                  <a:tcPr/>
                </a:tc>
                <a:tc>
                  <a:txBody>
                    <a:bodyPr/>
                    <a:lstStyle/>
                    <a:p>
                      <a:r>
                        <a:rPr lang="en-GB" dirty="0"/>
                        <a:t>How to test this area</a:t>
                      </a:r>
                      <a:endParaRPr lang="en-GB" b="0" dirty="0">
                        <a:latin typeface="Calibri Light" panose="020F0302020204030204" pitchFamily="34" charset="0"/>
                      </a:endParaRPr>
                    </a:p>
                  </a:txBody>
                  <a:tcPr/>
                </a:tc>
                <a:tc>
                  <a:txBody>
                    <a:bodyPr/>
                    <a:lstStyle/>
                    <a:p>
                      <a:r>
                        <a:rPr lang="en-GB" dirty="0"/>
                        <a:t>What should happen</a:t>
                      </a:r>
                      <a:endParaRPr lang="en-GB" b="0" dirty="0">
                        <a:latin typeface="Calibri Light" panose="020F0302020204030204" pitchFamily="34" charset="0"/>
                      </a:endParaRPr>
                    </a:p>
                  </a:txBody>
                  <a:tcPr/>
                </a:tc>
                <a:tc>
                  <a:txBody>
                    <a:bodyPr/>
                    <a:lstStyle/>
                    <a:p>
                      <a:r>
                        <a:rPr lang="en-GB" dirty="0"/>
                        <a:t>What actually happened</a:t>
                      </a:r>
                      <a:endParaRPr lang="en-GB" b="0" dirty="0">
                        <a:latin typeface="Calibri Light" panose="020F0302020204030204" pitchFamily="34" charset="0"/>
                      </a:endParaRPr>
                    </a:p>
                  </a:txBody>
                  <a:tcPr/>
                </a:tc>
                <a:tc>
                  <a:txBody>
                    <a:bodyPr/>
                    <a:lstStyle/>
                    <a:p>
                      <a:r>
                        <a:rPr lang="en-GB" dirty="0"/>
                        <a:t>Action taken</a:t>
                      </a:r>
                      <a:endParaRPr lang="en-GB" b="0" dirty="0">
                        <a:latin typeface="Calibri Light" panose="020F0302020204030204" pitchFamily="34" charset="0"/>
                      </a:endParaRPr>
                    </a:p>
                  </a:txBody>
                  <a:tcPr/>
                </a:tc>
                <a:extLst>
                  <a:ext uri="{0D108BD9-81ED-4DB2-BD59-A6C34878D82A}">
                    <a16:rowId xmlns:a16="http://schemas.microsoft.com/office/drawing/2014/main" val="10000"/>
                  </a:ext>
                </a:extLst>
              </a:tr>
              <a:tr h="2328009">
                <a:tc>
                  <a:txBody>
                    <a:bodyPr/>
                    <a:lstStyle/>
                    <a:p>
                      <a:r>
                        <a:rPr lang="en-GB" dirty="0"/>
                        <a:t>I</a:t>
                      </a:r>
                      <a:r>
                        <a:rPr lang="en-GB" baseline="0" dirty="0"/>
                        <a:t> will be testing if the program is given the same positions for the same words</a:t>
                      </a:r>
                      <a:r>
                        <a:rPr lang="en-GB" dirty="0"/>
                        <a:t> </a:t>
                      </a:r>
                      <a:endParaRPr lang="en-GB" b="0" dirty="0">
                        <a:latin typeface="Calibri Light" panose="020F0302020204030204" pitchFamily="34" charset="0"/>
                      </a:endParaRPr>
                    </a:p>
                  </a:txBody>
                  <a:tcPr/>
                </a:tc>
                <a:tc>
                  <a:txBody>
                    <a:bodyPr/>
                    <a:lstStyle/>
                    <a:p>
                      <a:r>
                        <a:rPr lang="en-GB" dirty="0"/>
                        <a:t>Run</a:t>
                      </a:r>
                      <a:r>
                        <a:rPr lang="en-GB" baseline="0" dirty="0"/>
                        <a:t> the program in the RTE (Run-time-Environment).</a:t>
                      </a:r>
                      <a:endParaRPr lang="en-GB" b="0" dirty="0">
                        <a:latin typeface="Calibri Light" panose="020F0302020204030204" pitchFamily="34" charset="0"/>
                      </a:endParaRPr>
                    </a:p>
                  </a:txBody>
                  <a:tcPr/>
                </a:tc>
                <a:tc>
                  <a:txBody>
                    <a:bodyPr/>
                    <a:lstStyle/>
                    <a:p>
                      <a:r>
                        <a:rPr lang="en-GB" dirty="0"/>
                        <a:t>The program should</a:t>
                      </a:r>
                      <a:r>
                        <a:rPr lang="en-GB" baseline="0" dirty="0"/>
                        <a:t> give the same positions to the same word</a:t>
                      </a:r>
                      <a:endParaRPr lang="en-GB" b="0" dirty="0">
                        <a:latin typeface="Calibri Light" panose="020F0302020204030204" pitchFamily="34" charset="0"/>
                      </a:endParaRPr>
                    </a:p>
                  </a:txBody>
                  <a:tcPr/>
                </a:tc>
                <a:tc>
                  <a:txBody>
                    <a:bodyPr/>
                    <a:lstStyle/>
                    <a:p>
                      <a:r>
                        <a:rPr lang="en-GB" dirty="0"/>
                        <a:t>When</a:t>
                      </a:r>
                      <a:r>
                        <a:rPr lang="en-GB" baseline="0" dirty="0"/>
                        <a:t> the user inputs quite a lot of words into the sentence, it becomes difficult for the program to recognise the positions of the words</a:t>
                      </a:r>
                      <a:endParaRPr lang="en-GB" b="0" dirty="0">
                        <a:latin typeface="Calibri Light" panose="020F0302020204030204" pitchFamily="34" charset="0"/>
                      </a:endParaRPr>
                    </a:p>
                  </a:txBody>
                  <a:tcPr/>
                </a:tc>
                <a:tc>
                  <a:txBody>
                    <a:bodyPr/>
                    <a:lstStyle/>
                    <a:p>
                      <a:r>
                        <a:rPr lang="en-GB" dirty="0"/>
                        <a:t>I</a:t>
                      </a:r>
                      <a:r>
                        <a:rPr lang="en-GB" baseline="0" dirty="0"/>
                        <a:t> fixed this error by using a character limit, so only conventional sentences can be inputted</a:t>
                      </a:r>
                      <a:endParaRPr lang="en-GB" b="0" dirty="0">
                        <a:latin typeface="Calibri Light" panose="020F0302020204030204" pitchFamily="34" charset="0"/>
                      </a:endParaRP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rotWithShape="1">
          <a:blip r:embed="rId2"/>
          <a:srcRect l="12673" t="34040" r="68805" b="58799"/>
          <a:stretch/>
        </p:blipFill>
        <p:spPr>
          <a:xfrm>
            <a:off x="119336" y="4843988"/>
            <a:ext cx="5904656" cy="1284005"/>
          </a:xfrm>
          <a:prstGeom prst="rect">
            <a:avLst/>
          </a:prstGeom>
        </p:spPr>
      </p:pic>
      <p:pic>
        <p:nvPicPr>
          <p:cNvPr id="7" name="Picture 6"/>
          <p:cNvPicPr>
            <a:picLocks noChangeAspect="1"/>
          </p:cNvPicPr>
          <p:nvPr/>
        </p:nvPicPr>
        <p:blipFill rotWithShape="1">
          <a:blip r:embed="rId3"/>
          <a:srcRect l="14187" t="24744" r="64695" b="71961"/>
          <a:stretch/>
        </p:blipFill>
        <p:spPr>
          <a:xfrm>
            <a:off x="5879976" y="5234878"/>
            <a:ext cx="5722448" cy="502226"/>
          </a:xfrm>
          <a:prstGeom prst="rect">
            <a:avLst/>
          </a:prstGeom>
        </p:spPr>
      </p:pic>
      <p:sp>
        <p:nvSpPr>
          <p:cNvPr id="8" name="Title 3"/>
          <p:cNvSpPr>
            <a:spLocks noGrp="1"/>
          </p:cNvSpPr>
          <p:nvPr>
            <p:ph type="title"/>
          </p:nvPr>
        </p:nvSpPr>
        <p:spPr>
          <a:xfrm>
            <a:off x="1097280" y="286603"/>
            <a:ext cx="10058400" cy="1450757"/>
          </a:xfrm>
        </p:spPr>
        <p:txBody>
          <a:bodyPr/>
          <a:lstStyle/>
          <a:p>
            <a:r>
              <a:rPr lang="en-GB" dirty="0"/>
              <a:t>Testing (Identical Words)</a:t>
            </a:r>
          </a:p>
        </p:txBody>
      </p:sp>
    </p:spTree>
    <p:extLst>
      <p:ext uri="{BB962C8B-B14F-4D97-AF65-F5344CB8AC3E}">
        <p14:creationId xmlns:p14="http://schemas.microsoft.com/office/powerpoint/2010/main" val="249006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0654710"/>
              </p:ext>
            </p:extLst>
          </p:nvPr>
        </p:nvGraphicFramePr>
        <p:xfrm>
          <a:off x="263352" y="1787475"/>
          <a:ext cx="11521282" cy="2680072"/>
        </p:xfrm>
        <a:graphic>
          <a:graphicData uri="http://schemas.openxmlformats.org/drawingml/2006/table">
            <a:tbl>
              <a:tblPr firstRow="1" bandRow="1">
                <a:tableStyleId>{69012ECD-51FC-41F1-AA8D-1B2483CD663E}</a:tableStyleId>
              </a:tblPr>
              <a:tblGrid>
                <a:gridCol w="2156784">
                  <a:extLst>
                    <a:ext uri="{9D8B030D-6E8A-4147-A177-3AD203B41FA5}">
                      <a16:colId xmlns:a16="http://schemas.microsoft.com/office/drawing/2014/main" val="20000"/>
                    </a:ext>
                  </a:extLst>
                </a:gridCol>
                <a:gridCol w="2156784">
                  <a:extLst>
                    <a:ext uri="{9D8B030D-6E8A-4147-A177-3AD203B41FA5}">
                      <a16:colId xmlns:a16="http://schemas.microsoft.com/office/drawing/2014/main" val="20001"/>
                    </a:ext>
                  </a:extLst>
                </a:gridCol>
                <a:gridCol w="2156784">
                  <a:extLst>
                    <a:ext uri="{9D8B030D-6E8A-4147-A177-3AD203B41FA5}">
                      <a16:colId xmlns:a16="http://schemas.microsoft.com/office/drawing/2014/main" val="20002"/>
                    </a:ext>
                  </a:extLst>
                </a:gridCol>
                <a:gridCol w="2562333">
                  <a:extLst>
                    <a:ext uri="{9D8B030D-6E8A-4147-A177-3AD203B41FA5}">
                      <a16:colId xmlns:a16="http://schemas.microsoft.com/office/drawing/2014/main" val="20003"/>
                    </a:ext>
                  </a:extLst>
                </a:gridCol>
                <a:gridCol w="2488597">
                  <a:extLst>
                    <a:ext uri="{9D8B030D-6E8A-4147-A177-3AD203B41FA5}">
                      <a16:colId xmlns:a16="http://schemas.microsoft.com/office/drawing/2014/main" val="20004"/>
                    </a:ext>
                  </a:extLst>
                </a:gridCol>
              </a:tblGrid>
              <a:tr h="663848">
                <a:tc>
                  <a:txBody>
                    <a:bodyPr/>
                    <a:lstStyle/>
                    <a:p>
                      <a:r>
                        <a:rPr lang="en-GB" dirty="0"/>
                        <a:t>Area to</a:t>
                      </a:r>
                      <a:r>
                        <a:rPr lang="en-GB" baseline="0" dirty="0"/>
                        <a:t> be tested</a:t>
                      </a:r>
                      <a:endParaRPr lang="en-GB" b="0" dirty="0">
                        <a:latin typeface="Calibri Light" panose="020F0302020204030204" pitchFamily="34" charset="0"/>
                      </a:endParaRPr>
                    </a:p>
                  </a:txBody>
                  <a:tcPr/>
                </a:tc>
                <a:tc>
                  <a:txBody>
                    <a:bodyPr/>
                    <a:lstStyle/>
                    <a:p>
                      <a:r>
                        <a:rPr lang="en-GB" dirty="0"/>
                        <a:t>How to test this area</a:t>
                      </a:r>
                      <a:endParaRPr lang="en-GB" b="0" dirty="0">
                        <a:latin typeface="Calibri Light" panose="020F0302020204030204" pitchFamily="34" charset="0"/>
                      </a:endParaRPr>
                    </a:p>
                  </a:txBody>
                  <a:tcPr/>
                </a:tc>
                <a:tc>
                  <a:txBody>
                    <a:bodyPr/>
                    <a:lstStyle/>
                    <a:p>
                      <a:r>
                        <a:rPr lang="en-GB" dirty="0"/>
                        <a:t>What should happen</a:t>
                      </a:r>
                      <a:endParaRPr lang="en-GB" b="0" dirty="0">
                        <a:latin typeface="Calibri Light" panose="020F0302020204030204" pitchFamily="34" charset="0"/>
                      </a:endParaRPr>
                    </a:p>
                  </a:txBody>
                  <a:tcPr/>
                </a:tc>
                <a:tc>
                  <a:txBody>
                    <a:bodyPr/>
                    <a:lstStyle/>
                    <a:p>
                      <a:r>
                        <a:rPr lang="en-GB" dirty="0"/>
                        <a:t>What actually happened</a:t>
                      </a:r>
                      <a:endParaRPr lang="en-GB" b="0" dirty="0">
                        <a:latin typeface="Calibri Light" panose="020F0302020204030204" pitchFamily="34" charset="0"/>
                      </a:endParaRPr>
                    </a:p>
                  </a:txBody>
                  <a:tcPr/>
                </a:tc>
                <a:tc>
                  <a:txBody>
                    <a:bodyPr/>
                    <a:lstStyle/>
                    <a:p>
                      <a:r>
                        <a:rPr lang="en-GB" dirty="0"/>
                        <a:t>Action taken</a:t>
                      </a:r>
                      <a:endParaRPr lang="en-GB" b="0" dirty="0">
                        <a:latin typeface="Calibri Light" panose="020F0302020204030204" pitchFamily="34" charset="0"/>
                      </a:endParaRPr>
                    </a:p>
                  </a:txBody>
                  <a:tcPr/>
                </a:tc>
                <a:extLst>
                  <a:ext uri="{0D108BD9-81ED-4DB2-BD59-A6C34878D82A}">
                    <a16:rowId xmlns:a16="http://schemas.microsoft.com/office/drawing/2014/main" val="10000"/>
                  </a:ext>
                </a:extLst>
              </a:tr>
              <a:tr h="2016224">
                <a:tc>
                  <a:txBody>
                    <a:bodyPr/>
                    <a:lstStyle/>
                    <a:p>
                      <a:r>
                        <a:rPr lang="en-GB" dirty="0"/>
                        <a:t>I will be testing if</a:t>
                      </a:r>
                      <a:r>
                        <a:rPr lang="en-GB" baseline="0" dirty="0"/>
                        <a:t> the program can save the file and can store data from the variable.</a:t>
                      </a:r>
                      <a:endParaRPr lang="en-GB" b="0" dirty="0">
                        <a:latin typeface="Calibri Light" panose="020F0302020204030204" pitchFamily="34" charset="0"/>
                      </a:endParaRPr>
                    </a:p>
                  </a:txBody>
                  <a:tcPr/>
                </a:tc>
                <a:tc>
                  <a:txBody>
                    <a:bodyPr/>
                    <a:lstStyle/>
                    <a:p>
                      <a:r>
                        <a:rPr lang="en-GB" dirty="0"/>
                        <a:t>Run</a:t>
                      </a:r>
                      <a:r>
                        <a:rPr lang="en-GB" baseline="0" dirty="0"/>
                        <a:t> the program in the RTE (Run-time-Environment) and then check the files to see if it is in the files.</a:t>
                      </a:r>
                      <a:endParaRPr lang="en-GB" b="0" dirty="0">
                        <a:latin typeface="Calibri Light" panose="020F0302020204030204" pitchFamily="34" charset="0"/>
                      </a:endParaRPr>
                    </a:p>
                  </a:txBody>
                  <a:tcPr/>
                </a:tc>
                <a:tc>
                  <a:txBody>
                    <a:bodyPr/>
                    <a:lstStyle/>
                    <a:p>
                      <a:r>
                        <a:rPr lang="en-GB" dirty="0"/>
                        <a:t>The program should</a:t>
                      </a:r>
                      <a:r>
                        <a:rPr lang="en-GB" baseline="0" dirty="0"/>
                        <a:t> save the file with the information from the list.</a:t>
                      </a:r>
                      <a:endParaRPr lang="en-GB" b="0" dirty="0">
                        <a:latin typeface="Calibri Light" panose="020F0302020204030204" pitchFamily="34" charset="0"/>
                      </a:endParaRPr>
                    </a:p>
                  </a:txBody>
                  <a:tcPr/>
                </a:tc>
                <a:tc>
                  <a:txBody>
                    <a:bodyPr/>
                    <a:lstStyle/>
                    <a:p>
                      <a:r>
                        <a:rPr lang="en-GB" dirty="0"/>
                        <a:t>The</a:t>
                      </a:r>
                      <a:r>
                        <a:rPr lang="en-GB" baseline="0" dirty="0"/>
                        <a:t> program worked correctly and save the file in same place as the program</a:t>
                      </a:r>
                      <a:endParaRPr lang="en-GB" b="0" dirty="0">
                        <a:latin typeface="Calibri Light" panose="020F0302020204030204" pitchFamily="34" charset="0"/>
                      </a:endParaRPr>
                    </a:p>
                  </a:txBody>
                  <a:tcPr/>
                </a:tc>
                <a:tc>
                  <a:txBody>
                    <a:bodyPr/>
                    <a:lstStyle/>
                    <a:p>
                      <a:r>
                        <a:rPr lang="en-GB" dirty="0"/>
                        <a:t>No</a:t>
                      </a:r>
                      <a:r>
                        <a:rPr lang="en-GB" baseline="0" dirty="0"/>
                        <a:t> action taken</a:t>
                      </a:r>
                      <a:endParaRPr lang="en-GB" b="0" dirty="0">
                        <a:latin typeface="Calibri Light" panose="020F0302020204030204" pitchFamily="34" charset="0"/>
                      </a:endParaRP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rotWithShape="1">
          <a:blip r:embed="rId2"/>
          <a:srcRect l="10311" t="46640" r="73152" b="48320"/>
          <a:stretch/>
        </p:blipFill>
        <p:spPr>
          <a:xfrm>
            <a:off x="0" y="4583306"/>
            <a:ext cx="4851735" cy="831726"/>
          </a:xfrm>
          <a:prstGeom prst="rect">
            <a:avLst/>
          </a:prstGeom>
        </p:spPr>
      </p:pic>
      <p:pic>
        <p:nvPicPr>
          <p:cNvPr id="7" name="Picture 6"/>
          <p:cNvPicPr>
            <a:picLocks noChangeAspect="1"/>
          </p:cNvPicPr>
          <p:nvPr/>
        </p:nvPicPr>
        <p:blipFill rotWithShape="1">
          <a:blip r:embed="rId2"/>
          <a:srcRect l="10547" t="51680" r="76932" b="46544"/>
          <a:stretch/>
        </p:blipFill>
        <p:spPr>
          <a:xfrm>
            <a:off x="81806" y="5415032"/>
            <a:ext cx="3848666" cy="307090"/>
          </a:xfrm>
          <a:prstGeom prst="rect">
            <a:avLst/>
          </a:prstGeom>
        </p:spPr>
      </p:pic>
      <p:pic>
        <p:nvPicPr>
          <p:cNvPr id="8" name="Picture 7"/>
          <p:cNvPicPr>
            <a:picLocks noChangeAspect="1"/>
          </p:cNvPicPr>
          <p:nvPr/>
        </p:nvPicPr>
        <p:blipFill rotWithShape="1">
          <a:blip r:embed="rId3"/>
          <a:srcRect l="11240" t="24583" r="72222" b="71217"/>
          <a:stretch/>
        </p:blipFill>
        <p:spPr>
          <a:xfrm>
            <a:off x="6470565" y="4583306"/>
            <a:ext cx="5025314" cy="717902"/>
          </a:xfrm>
          <a:prstGeom prst="rect">
            <a:avLst/>
          </a:prstGeom>
        </p:spPr>
      </p:pic>
      <p:pic>
        <p:nvPicPr>
          <p:cNvPr id="9" name="Picture 8"/>
          <p:cNvPicPr>
            <a:picLocks noChangeAspect="1"/>
          </p:cNvPicPr>
          <p:nvPr/>
        </p:nvPicPr>
        <p:blipFill rotWithShape="1">
          <a:blip r:embed="rId4"/>
          <a:srcRect l="2267" t="17254" r="77049" b="77346"/>
          <a:stretch/>
        </p:blipFill>
        <p:spPr>
          <a:xfrm>
            <a:off x="5375920" y="5415032"/>
            <a:ext cx="5663952" cy="831726"/>
          </a:xfrm>
          <a:prstGeom prst="rect">
            <a:avLst/>
          </a:prstGeom>
        </p:spPr>
      </p:pic>
      <p:sp>
        <p:nvSpPr>
          <p:cNvPr id="10" name="Title 3"/>
          <p:cNvSpPr>
            <a:spLocks noGrp="1"/>
          </p:cNvSpPr>
          <p:nvPr>
            <p:ph type="title"/>
          </p:nvPr>
        </p:nvSpPr>
        <p:spPr>
          <a:xfrm>
            <a:off x="1097280" y="286603"/>
            <a:ext cx="10058400" cy="1450757"/>
          </a:xfrm>
        </p:spPr>
        <p:txBody>
          <a:bodyPr/>
          <a:lstStyle/>
          <a:p>
            <a:r>
              <a:rPr lang="en-GB" dirty="0"/>
              <a:t>Testing (Saving the file)</a:t>
            </a:r>
          </a:p>
        </p:txBody>
      </p:sp>
    </p:spTree>
    <p:extLst>
      <p:ext uri="{BB962C8B-B14F-4D97-AF65-F5344CB8AC3E}">
        <p14:creationId xmlns:p14="http://schemas.microsoft.com/office/powerpoint/2010/main" val="257949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352" y="1772816"/>
            <a:ext cx="11928648" cy="4616648"/>
          </a:xfrm>
          <a:prstGeom prst="rect">
            <a:avLst/>
          </a:prstGeom>
        </p:spPr>
        <p:txBody>
          <a:bodyPr wrap="square">
            <a:spAutoFit/>
          </a:bodyPr>
          <a:lstStyle/>
          <a:p>
            <a:r>
              <a:rPr lang="en-GB" sz="1400" dirty="0"/>
              <a:t>while True:</a:t>
            </a:r>
          </a:p>
          <a:p>
            <a:r>
              <a:rPr lang="en-GB" sz="1400" dirty="0"/>
              <a:t>    sentence = input("Enter a sentence ")</a:t>
            </a:r>
          </a:p>
          <a:p>
            <a:r>
              <a:rPr lang="en-GB" sz="1400" dirty="0"/>
              <a:t>    sentence = ''.join([c for c in sentence if c not in ("!","£","$","%","^","&amp;","*","(",")","{","}","[","]",":",";","@","~","#","&lt;","&gt;","?","/","_","","=","+",".",",","'")])</a:t>
            </a:r>
          </a:p>
          <a:p>
            <a:r>
              <a:rPr lang="en-GB" sz="1400" dirty="0"/>
              <a:t>    words = sentence.lower().split() </a:t>
            </a:r>
            <a:r>
              <a:rPr lang="en-GB" sz="1400" dirty="0">
                <a:solidFill>
                  <a:srgbClr val="FF0000"/>
                </a:solidFill>
              </a:rPr>
              <a:t>#Splits the numbers/words up so you can see them individually.</a:t>
            </a:r>
          </a:p>
          <a:p>
            <a:r>
              <a:rPr lang="en-GB" sz="1400" dirty="0"/>
              <a:t>    another = [0]</a:t>
            </a:r>
          </a:p>
          <a:p>
            <a:r>
              <a:rPr lang="en-GB" sz="1400" dirty="0"/>
              <a:t>    if len(sentence) &gt; 100:</a:t>
            </a:r>
          </a:p>
          <a:p>
            <a:r>
              <a:rPr lang="en-GB" sz="1400" dirty="0"/>
              <a:t>        print ("Error Only 100 characters allowed")</a:t>
            </a:r>
          </a:p>
          <a:p>
            <a:r>
              <a:rPr lang="en-GB" sz="1400" dirty="0"/>
              <a:t>    for count, i in enumerate(words):</a:t>
            </a:r>
          </a:p>
          <a:p>
            <a:r>
              <a:rPr lang="en-GB" sz="1400" dirty="0"/>
              <a:t>        if words.count(i) &lt; 2:</a:t>
            </a:r>
          </a:p>
          <a:p>
            <a:r>
              <a:rPr lang="en-GB" sz="1400" dirty="0"/>
              <a:t>            another.append(max(another) + 1) </a:t>
            </a:r>
            <a:r>
              <a:rPr lang="en-GB" sz="1400" dirty="0">
                <a:solidFill>
                  <a:srgbClr val="FF0000"/>
                </a:solidFill>
              </a:rPr>
              <a:t>#adds +1 each time a word is used, showing the position of each word.</a:t>
            </a:r>
          </a:p>
          <a:p>
            <a:r>
              <a:rPr lang="en-GB" sz="1400" dirty="0"/>
              <a:t>        else:</a:t>
            </a:r>
          </a:p>
          <a:p>
            <a:r>
              <a:rPr lang="en-GB" sz="1400" dirty="0"/>
              <a:t>            another.append(words.index(i) +1)</a:t>
            </a:r>
          </a:p>
          <a:p>
            <a:r>
              <a:rPr lang="en-GB" sz="1400" dirty="0"/>
              <a:t>            </a:t>
            </a:r>
          </a:p>
          <a:p>
            <a:r>
              <a:rPr lang="en-GB" sz="1400" dirty="0"/>
              <a:t>    another.remove(0)</a:t>
            </a:r>
          </a:p>
          <a:p>
            <a:r>
              <a:rPr lang="en-GB" sz="1400" dirty="0"/>
              <a:t>    list = (another, words)</a:t>
            </a:r>
          </a:p>
          <a:p>
            <a:r>
              <a:rPr lang="en-GB" sz="1400" dirty="0"/>
              <a:t>    file = open("Text.txt", "a+")</a:t>
            </a:r>
          </a:p>
          <a:p>
            <a:r>
              <a:rPr lang="en-GB" sz="1400" dirty="0"/>
              <a:t>    file = open("Text.txt", "r+")</a:t>
            </a:r>
          </a:p>
          <a:p>
            <a:r>
              <a:rPr lang="en-GB" sz="1400" dirty="0"/>
              <a:t>    file.truncate()</a:t>
            </a:r>
          </a:p>
          <a:p>
            <a:r>
              <a:rPr lang="en-GB" sz="1400" dirty="0"/>
              <a:t>    file.write(str(list))</a:t>
            </a:r>
          </a:p>
          <a:p>
            <a:endParaRPr lang="en-GB" sz="1400" dirty="0"/>
          </a:p>
          <a:p>
            <a:r>
              <a:rPr lang="en-GB" sz="1400" dirty="0"/>
              <a:t>    file.close() </a:t>
            </a:r>
            <a:r>
              <a:rPr lang="en-GB" sz="1400" dirty="0">
                <a:solidFill>
                  <a:srgbClr val="FF0000"/>
                </a:solidFill>
              </a:rPr>
              <a:t>#prints the number that word is in.</a:t>
            </a:r>
          </a:p>
        </p:txBody>
      </p:sp>
      <p:sp>
        <p:nvSpPr>
          <p:cNvPr id="6" name="Title 3"/>
          <p:cNvSpPr>
            <a:spLocks noGrp="1"/>
          </p:cNvSpPr>
          <p:nvPr>
            <p:ph type="title"/>
          </p:nvPr>
        </p:nvSpPr>
        <p:spPr>
          <a:xfrm>
            <a:off x="1097280" y="286603"/>
            <a:ext cx="10058400" cy="1450757"/>
          </a:xfrm>
        </p:spPr>
        <p:txBody>
          <a:bodyPr/>
          <a:lstStyle/>
          <a:p>
            <a:r>
              <a:rPr lang="en-GB" dirty="0"/>
              <a:t>Final Code</a:t>
            </a:r>
          </a:p>
        </p:txBody>
      </p:sp>
    </p:spTree>
    <p:extLst>
      <p:ext uri="{BB962C8B-B14F-4D97-AF65-F5344CB8AC3E}">
        <p14:creationId xmlns:p14="http://schemas.microsoft.com/office/powerpoint/2010/main" val="46710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6383" y="1772816"/>
            <a:ext cx="10009112" cy="4493538"/>
          </a:xfrm>
          <a:prstGeom prst="rect">
            <a:avLst/>
          </a:prstGeom>
          <a:noFill/>
        </p:spPr>
        <p:txBody>
          <a:bodyPr wrap="square" rtlCol="0">
            <a:spAutoFit/>
          </a:bodyPr>
          <a:lstStyle/>
          <a:p>
            <a:r>
              <a:rPr lang="en-GB" sz="1300" dirty="0"/>
              <a:t>	Task two of my A453 assessment is to develop and create a program which enables the user to input a sentence and creating a list which gives the same positions to the same words and save this list into a text file separate from the program. It also specified that the code would not be case sensitive. </a:t>
            </a:r>
          </a:p>
          <a:p>
            <a:r>
              <a:rPr lang="en-GB" sz="1300" dirty="0"/>
              <a:t>	In my success criteria it states that the program needs to function correctly with no syntax or logical errors in the program. I was successful in this part of the criteria as my program worked correctly and efficiently. This  was the most challenging part of the success criteria as I came across a logical error. The logical was a problem as the program didn’t give the right list of positions in the text when too much values are entered into the sentence. I resolved this by creating a character limit inside the program.</a:t>
            </a:r>
          </a:p>
          <a:p>
            <a:r>
              <a:rPr lang="en-GB" sz="1300" dirty="0"/>
              <a:t>	The program should save variables into external files from the program. This part of  the code was successful as the program did put the list into separate words. As an extension to this function the program clears the file when the program is used again so multiple lists won’t pile up. This was straight forward as the techniques used was basic variable manipulation. If I had more time I would  make the program open the file after the program ends being more of a convenience to the user.</a:t>
            </a:r>
          </a:p>
          <a:p>
            <a:r>
              <a:rPr lang="en-GB" sz="1300" dirty="0"/>
              <a:t>	 I stated in the criteria that the program should allows the user to input values and store them in variables, which can be received back to the user using outputs the inputs and outputs in my program works correctly. The inputs and outputs were already straight forward as I already know how they work. </a:t>
            </a:r>
          </a:p>
          <a:p>
            <a:r>
              <a:rPr lang="en-GB" sz="1300" dirty="0"/>
              <a:t>	 The program shouldn’t be case sensitive to stop any errors, this is successful as the program puts whatever the user inputs into a lower case format.  This was fairly simple as it is just one line of code that turns all the letters of that variable sentence to lower case.  </a:t>
            </a:r>
          </a:p>
          <a:p>
            <a:r>
              <a:rPr lang="en-GB" sz="1300" dirty="0"/>
              <a:t>	My program should also remove the punctuation from the words inputted. This was fairly simple as the program replaces all the conventional punctuation with a blank space. This can be improved by removing all punctuation and not just the conventional punctuation. </a:t>
            </a:r>
          </a:p>
          <a:p>
            <a:r>
              <a:rPr lang="en-GB" sz="1300" dirty="0"/>
              <a:t>	The program should save a file with the list variable inside. I have exceeded success criteria in this area as it save the file with all the content inside while also saving the words inputted in the sentence. This was fairly simple as all I needed to do is create a file and store the variable inside.</a:t>
            </a:r>
          </a:p>
          <a:p>
            <a:endParaRPr lang="en-GB" sz="1300" dirty="0"/>
          </a:p>
        </p:txBody>
      </p:sp>
      <p:sp>
        <p:nvSpPr>
          <p:cNvPr id="5" name="Title 3"/>
          <p:cNvSpPr>
            <a:spLocks noGrp="1"/>
          </p:cNvSpPr>
          <p:nvPr>
            <p:ph type="title"/>
          </p:nvPr>
        </p:nvSpPr>
        <p:spPr>
          <a:xfrm>
            <a:off x="1097280" y="286603"/>
            <a:ext cx="10058400" cy="1450757"/>
          </a:xfrm>
        </p:spPr>
        <p:txBody>
          <a:bodyPr/>
          <a:lstStyle/>
          <a:p>
            <a:r>
              <a:rPr lang="en-GB" dirty="0"/>
              <a:t>Evaluation</a:t>
            </a:r>
          </a:p>
        </p:txBody>
      </p:sp>
    </p:spTree>
    <p:extLst>
      <p:ext uri="{BB962C8B-B14F-4D97-AF65-F5344CB8AC3E}">
        <p14:creationId xmlns:p14="http://schemas.microsoft.com/office/powerpoint/2010/main" val="369941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99456" y="1844824"/>
            <a:ext cx="10009112" cy="5257800"/>
          </a:xfrm>
        </p:spPr>
        <p:txBody>
          <a:bodyPr>
            <a:normAutofit/>
          </a:bodyPr>
          <a:lstStyle/>
          <a:p>
            <a:pPr marL="0" indent="0">
              <a:buNone/>
            </a:pPr>
            <a:r>
              <a:rPr lang="en-GB" sz="2000" dirty="0">
                <a:latin typeface="Calibri Light" panose="020F0302020204030204" pitchFamily="34" charset="0"/>
              </a:rPr>
              <a:t>For task 2 I need to develop a program that identifies word in the original sentence with the position of that word in that word in the list.</a:t>
            </a:r>
          </a:p>
          <a:p>
            <a:pPr marL="0" indent="0">
              <a:buNone/>
            </a:pPr>
            <a:r>
              <a:rPr lang="en-GB" sz="2000" dirty="0">
                <a:latin typeface="Calibri Light" panose="020F0302020204030204" pitchFamily="34" charset="0"/>
              </a:rPr>
              <a:t>For example, the sentence</a:t>
            </a:r>
          </a:p>
          <a:p>
            <a:pPr marL="0" indent="0">
              <a:buNone/>
            </a:pPr>
            <a:r>
              <a:rPr lang="en-GB" sz="2000" dirty="0">
                <a:latin typeface="Calibri Light" panose="020F0302020204030204" pitchFamily="34" charset="0"/>
              </a:rPr>
              <a:t>ASK NOT WHAT YOUR COUNTRY CAN DO FOR YOU ASK WHAT YOU CAN DO FOR YOUR COUNTRY</a:t>
            </a:r>
          </a:p>
          <a:p>
            <a:pPr marL="0" indent="0">
              <a:buNone/>
            </a:pPr>
            <a:r>
              <a:rPr lang="en-GB" sz="2000" dirty="0">
                <a:latin typeface="Calibri Light" panose="020F0302020204030204" pitchFamily="34" charset="0"/>
              </a:rPr>
              <a:t>This only contains the words ASK, NOT, WHAT, YOUR, COUNTRY, CAN DO, FOR, YOU</a:t>
            </a:r>
          </a:p>
          <a:p>
            <a:pPr marL="0" indent="0">
              <a:buNone/>
            </a:pPr>
            <a:r>
              <a:rPr lang="en-GB" sz="2000" dirty="0">
                <a:latin typeface="Calibri Light" panose="020F0302020204030204" pitchFamily="34" charset="0"/>
              </a:rPr>
              <a:t>The sentence can be recreated from the positions of the word in this list as:</a:t>
            </a:r>
          </a:p>
          <a:p>
            <a:pPr marL="0" indent="0">
              <a:buNone/>
            </a:pPr>
            <a:r>
              <a:rPr lang="en-GB" sz="2000" dirty="0">
                <a:latin typeface="Calibri Light" panose="020F0302020204030204" pitchFamily="34" charset="0"/>
              </a:rPr>
              <a:t>1,2,3,4,5,6,7,8,9,1,3,6,7,8,4,5</a:t>
            </a:r>
          </a:p>
          <a:p>
            <a:pPr marL="0" indent="0">
              <a:buNone/>
            </a:pPr>
            <a:r>
              <a:rPr lang="en-GB" sz="2000" dirty="0">
                <a:latin typeface="Calibri Light" panose="020F0302020204030204" pitchFamily="34" charset="0"/>
              </a:rPr>
              <a:t>Save the list of words and the positions of these words in the sentence as separate files or as a single file.</a:t>
            </a:r>
          </a:p>
        </p:txBody>
      </p:sp>
      <p:sp>
        <p:nvSpPr>
          <p:cNvPr id="6" name="Title 3"/>
          <p:cNvSpPr txBox="1">
            <a:spLocks/>
          </p:cNvSpPr>
          <p:nvPr/>
        </p:nvSpPr>
        <p:spPr>
          <a:xfrm>
            <a:off x="1150168" y="260648"/>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Task 2</a:t>
            </a:r>
          </a:p>
        </p:txBody>
      </p:sp>
    </p:spTree>
    <p:extLst>
      <p:ext uri="{BB962C8B-B14F-4D97-AF65-F5344CB8AC3E}">
        <p14:creationId xmlns:p14="http://schemas.microsoft.com/office/powerpoint/2010/main" val="2543630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1199456" y="1772816"/>
            <a:ext cx="11233248" cy="42473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00B050"/>
                </a:solidFill>
              </a:rPr>
              <a:t>Variable - Something that stores information or data which can be modified</a:t>
            </a:r>
          </a:p>
          <a:p>
            <a:r>
              <a:rPr lang="en-GB" dirty="0">
                <a:solidFill>
                  <a:srgbClr val="00B050"/>
                </a:solidFill>
              </a:rPr>
              <a:t>Operators - Used to change variables in the program</a:t>
            </a:r>
          </a:p>
          <a:p>
            <a:r>
              <a:rPr lang="en-GB" dirty="0">
                <a:solidFill>
                  <a:srgbClr val="00B050"/>
                </a:solidFill>
              </a:rPr>
              <a:t>Inputs – What the user enters into the program</a:t>
            </a:r>
          </a:p>
          <a:p>
            <a:r>
              <a:rPr lang="en-GB" dirty="0">
                <a:solidFill>
                  <a:srgbClr val="00B050"/>
                </a:solidFill>
              </a:rPr>
              <a:t>Outputs – What the computer presents from processing the inputs </a:t>
            </a:r>
          </a:p>
          <a:p>
            <a:r>
              <a:rPr lang="en-GB" dirty="0">
                <a:solidFill>
                  <a:srgbClr val="00B050"/>
                </a:solidFill>
              </a:rPr>
              <a:t>Assignments – Another form of an operator which change variables</a:t>
            </a:r>
          </a:p>
          <a:p>
            <a:r>
              <a:rPr lang="en-GB" dirty="0">
                <a:solidFill>
                  <a:srgbClr val="00B050"/>
                </a:solidFill>
              </a:rPr>
              <a:t>Sequence – A array stored in a variable in the program</a:t>
            </a:r>
          </a:p>
          <a:p>
            <a:r>
              <a:rPr lang="en-GB" dirty="0">
                <a:solidFill>
                  <a:srgbClr val="00B050"/>
                </a:solidFill>
              </a:rPr>
              <a:t>Conditional – An if statement basing the out come from what is given</a:t>
            </a:r>
          </a:p>
          <a:p>
            <a:r>
              <a:rPr lang="en-GB" dirty="0">
                <a:solidFill>
                  <a:srgbClr val="00B050"/>
                </a:solidFill>
              </a:rPr>
              <a:t>Iteration– Allow you to update variables in the program</a:t>
            </a:r>
          </a:p>
          <a:p>
            <a:r>
              <a:rPr lang="en-GB" dirty="0">
                <a:solidFill>
                  <a:srgbClr val="00B050"/>
                </a:solidFill>
              </a:rPr>
              <a:t>Loops – When the program starts again after ending</a:t>
            </a:r>
          </a:p>
          <a:p>
            <a:r>
              <a:rPr lang="en-GB" dirty="0">
                <a:solidFill>
                  <a:srgbClr val="00B050"/>
                </a:solidFill>
              </a:rPr>
              <a:t>Count Loops – When the program loops a certain amount of times</a:t>
            </a:r>
          </a:p>
          <a:p>
            <a:r>
              <a:rPr lang="en-GB" dirty="0">
                <a:solidFill>
                  <a:srgbClr val="00B050"/>
                </a:solidFill>
              </a:rPr>
              <a:t>Boolean – Used in an if statement, these are operators basing things on actions e.g. and, or, not</a:t>
            </a:r>
          </a:p>
          <a:p>
            <a:r>
              <a:rPr lang="en-GB" dirty="0">
                <a:solidFill>
                  <a:srgbClr val="00B050"/>
                </a:solidFill>
              </a:rPr>
              <a:t>String – Something that contains numbers like a variable</a:t>
            </a:r>
          </a:p>
          <a:p>
            <a:r>
              <a:rPr lang="en-GB" dirty="0">
                <a:solidFill>
                  <a:srgbClr val="00B050"/>
                </a:solidFill>
              </a:rPr>
              <a:t>Arrays – A list in a variable</a:t>
            </a:r>
          </a:p>
          <a:p>
            <a:r>
              <a:rPr lang="en-GB" dirty="0">
                <a:solidFill>
                  <a:srgbClr val="00B050"/>
                </a:solidFill>
              </a:rPr>
              <a:t>Logical Error – An error in which the program does not work as it was design but does not crash</a:t>
            </a:r>
          </a:p>
          <a:p>
            <a:r>
              <a:rPr lang="en-GB" dirty="0">
                <a:solidFill>
                  <a:srgbClr val="00B050"/>
                </a:solidFill>
              </a:rPr>
              <a:t>Syntax Error – An error when there is faults in the code not letting the program run</a:t>
            </a:r>
          </a:p>
        </p:txBody>
      </p:sp>
      <p:sp>
        <p:nvSpPr>
          <p:cNvPr id="6" name="Title 3"/>
          <p:cNvSpPr>
            <a:spLocks noGrp="1"/>
          </p:cNvSpPr>
          <p:nvPr>
            <p:ph type="title"/>
          </p:nvPr>
        </p:nvSpPr>
        <p:spPr>
          <a:xfrm>
            <a:off x="1097280" y="286603"/>
            <a:ext cx="10058400" cy="1450757"/>
          </a:xfrm>
        </p:spPr>
        <p:txBody>
          <a:bodyPr/>
          <a:lstStyle/>
          <a:p>
            <a:r>
              <a:rPr lang="en-GB" dirty="0"/>
              <a:t>Glossary</a:t>
            </a:r>
          </a:p>
        </p:txBody>
      </p:sp>
    </p:spTree>
    <p:extLst>
      <p:ext uri="{BB962C8B-B14F-4D97-AF65-F5344CB8AC3E}">
        <p14:creationId xmlns:p14="http://schemas.microsoft.com/office/powerpoint/2010/main" val="21751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199456" y="1916831"/>
            <a:ext cx="10009112" cy="496199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800" dirty="0">
                <a:latin typeface="Calibri Light" panose="020F0302020204030204" pitchFamily="34" charset="0"/>
              </a:rPr>
              <a:t>For task 2 I need to develop a program that identifies word in the original sentence with the position of that word in that word in the list. This program will be slightly modified as it asks in the task to save all the positions into a list and save these positions into an external file.</a:t>
            </a:r>
          </a:p>
          <a:p>
            <a:pPr marL="0" indent="0">
              <a:buFont typeface="Arial" panose="020B0604020202020204" pitchFamily="34" charset="0"/>
              <a:buNone/>
            </a:pPr>
            <a:r>
              <a:rPr lang="en-GB" sz="1800" dirty="0">
                <a:latin typeface="Calibri Light" panose="020F0302020204030204" pitchFamily="34" charset="0"/>
              </a:rPr>
              <a:t>For example, the sentence</a:t>
            </a:r>
          </a:p>
          <a:p>
            <a:pPr marL="0" indent="0">
              <a:buFont typeface="Arial" panose="020B0604020202020204" pitchFamily="34" charset="0"/>
              <a:buNone/>
            </a:pPr>
            <a:r>
              <a:rPr lang="en-GB" sz="1800" dirty="0">
                <a:latin typeface="Calibri Light" panose="020F0302020204030204" pitchFamily="34" charset="0"/>
              </a:rPr>
              <a:t>ASK NOT WHAT YOUR COUNTRY CAN DO FOR YOU ASK WHAT YOU CAN DO FOR YOUR COUNTRY</a:t>
            </a:r>
          </a:p>
          <a:p>
            <a:pPr marL="0" indent="0">
              <a:buFont typeface="Arial" panose="020B0604020202020204" pitchFamily="34" charset="0"/>
              <a:buNone/>
            </a:pPr>
            <a:r>
              <a:rPr lang="en-GB" sz="1800" dirty="0">
                <a:latin typeface="Calibri Light" panose="020F0302020204030204" pitchFamily="34" charset="0"/>
              </a:rPr>
              <a:t>This only contains the words ASK, NOT, WHAT, YOUR, COUNTRY, CAN DO, FOR, YOU</a:t>
            </a:r>
          </a:p>
          <a:p>
            <a:pPr marL="0" indent="0">
              <a:buFont typeface="Arial" panose="020B0604020202020204" pitchFamily="34" charset="0"/>
              <a:buNone/>
            </a:pPr>
            <a:r>
              <a:rPr lang="en-GB" sz="1800" dirty="0">
                <a:latin typeface="Calibri Light" panose="020F0302020204030204" pitchFamily="34" charset="0"/>
              </a:rPr>
              <a:t>The sentence can be recreated from the positions of the word in this list as:</a:t>
            </a:r>
          </a:p>
          <a:p>
            <a:pPr marL="0" indent="0">
              <a:buFont typeface="Arial" panose="020B0604020202020204" pitchFamily="34" charset="0"/>
              <a:buNone/>
            </a:pPr>
            <a:r>
              <a:rPr lang="en-GB" sz="1800" dirty="0">
                <a:latin typeface="Calibri Light" panose="020F0302020204030204" pitchFamily="34" charset="0"/>
              </a:rPr>
              <a:t>1,2,3,4,5,6,7,8,9,1,3,6,7,8,4,5</a:t>
            </a:r>
          </a:p>
          <a:p>
            <a:pPr marL="0" indent="0">
              <a:buFont typeface="Arial" panose="020B0604020202020204" pitchFamily="34" charset="0"/>
              <a:buNone/>
            </a:pPr>
            <a:r>
              <a:rPr lang="en-GB" sz="1800" dirty="0">
                <a:latin typeface="Calibri Light" panose="020F0302020204030204" pitchFamily="34" charset="0"/>
              </a:rPr>
              <a:t>Save the list of words and the positions of these words in the sentence as separate files or as a single file.</a:t>
            </a:r>
          </a:p>
        </p:txBody>
      </p:sp>
      <p:sp>
        <p:nvSpPr>
          <p:cNvPr id="4" name="Title 3"/>
          <p:cNvSpPr>
            <a:spLocks noGrp="1"/>
          </p:cNvSpPr>
          <p:nvPr>
            <p:ph type="title"/>
          </p:nvPr>
        </p:nvSpPr>
        <p:spPr>
          <a:xfrm>
            <a:off x="1199456" y="260648"/>
            <a:ext cx="10058400" cy="1450757"/>
          </a:xfrm>
        </p:spPr>
        <p:txBody>
          <a:bodyPr/>
          <a:lstStyle/>
          <a:p>
            <a:r>
              <a:rPr lang="en-GB" dirty="0"/>
              <a:t>Analysis</a:t>
            </a:r>
          </a:p>
        </p:txBody>
      </p:sp>
    </p:spTree>
    <p:extLst>
      <p:ext uri="{BB962C8B-B14F-4D97-AF65-F5344CB8AC3E}">
        <p14:creationId xmlns:p14="http://schemas.microsoft.com/office/powerpoint/2010/main" val="128172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199456" y="1916832"/>
            <a:ext cx="9011344" cy="4941168"/>
          </a:xfrm>
        </p:spPr>
        <p:txBody>
          <a:bodyPr>
            <a:noAutofit/>
          </a:bodyPr>
          <a:lstStyle/>
          <a:p>
            <a:pPr marL="0" indent="0">
              <a:buNone/>
            </a:pPr>
            <a:r>
              <a:rPr lang="en-GB" sz="1600" dirty="0">
                <a:latin typeface="Calibri Light" panose="020F0302020204030204" pitchFamily="34" charset="0"/>
              </a:rPr>
              <a:t>The code is successful when:</a:t>
            </a:r>
          </a:p>
          <a:p>
            <a:r>
              <a:rPr lang="en-GB" sz="1600" dirty="0">
                <a:latin typeface="Calibri Light" panose="020F0302020204030204" pitchFamily="34" charset="0"/>
              </a:rPr>
              <a:t>The program should work efficiently with no logical or syntax errors</a:t>
            </a:r>
          </a:p>
          <a:p>
            <a:r>
              <a:rPr lang="en-GB" sz="1600" dirty="0">
                <a:latin typeface="Calibri Light" panose="020F0302020204030204" pitchFamily="34" charset="0"/>
              </a:rPr>
              <a:t>The program should identify individual words in the sentence</a:t>
            </a:r>
          </a:p>
          <a:p>
            <a:r>
              <a:rPr lang="en-GB" sz="1600" dirty="0">
                <a:latin typeface="Calibri Light" panose="020F0302020204030204" pitchFamily="34" charset="0"/>
              </a:rPr>
              <a:t>The program should store these in a list with their positions</a:t>
            </a:r>
          </a:p>
          <a:p>
            <a:r>
              <a:rPr lang="en-GB" sz="1600" dirty="0">
                <a:solidFill>
                  <a:srgbClr val="FF0000"/>
                </a:solidFill>
                <a:latin typeface="Calibri Light" panose="020F0302020204030204" pitchFamily="34" charset="0"/>
              </a:rPr>
              <a:t>The program should label the same words with the same positions</a:t>
            </a:r>
          </a:p>
          <a:p>
            <a:r>
              <a:rPr lang="en-GB" sz="1600" dirty="0">
                <a:solidFill>
                  <a:srgbClr val="FF0000"/>
                </a:solidFill>
                <a:latin typeface="Calibri Light" panose="020F0302020204030204" pitchFamily="34" charset="0"/>
              </a:rPr>
              <a:t>It should also save the list as a single or as a separate files</a:t>
            </a:r>
          </a:p>
          <a:p>
            <a:r>
              <a:rPr lang="en-GB" sz="1600" dirty="0">
                <a:solidFill>
                  <a:srgbClr val="FF0000"/>
                </a:solidFill>
                <a:latin typeface="Calibri Light" panose="020F0302020204030204" pitchFamily="34" charset="0"/>
              </a:rPr>
              <a:t>The program should recreate the list</a:t>
            </a:r>
          </a:p>
          <a:p>
            <a:r>
              <a:rPr lang="en-GB" sz="1600" dirty="0">
                <a:latin typeface="Calibri Light" panose="020F0302020204030204" pitchFamily="34" charset="0"/>
              </a:rPr>
              <a:t>The program should allows the user to input a word</a:t>
            </a:r>
          </a:p>
          <a:p>
            <a:r>
              <a:rPr lang="en-GB" sz="1600" dirty="0">
                <a:latin typeface="Calibri Light" panose="020F0302020204030204" pitchFamily="34" charset="0"/>
              </a:rPr>
              <a:t>The program should store the word inputted a variable</a:t>
            </a:r>
          </a:p>
          <a:p>
            <a:r>
              <a:rPr lang="en-GB" sz="1600" dirty="0">
                <a:latin typeface="Calibri Light" panose="020F0302020204030204" pitchFamily="34" charset="0"/>
              </a:rPr>
              <a:t>The sentence should have no punctuation</a:t>
            </a:r>
          </a:p>
          <a:p>
            <a:r>
              <a:rPr lang="en-GB" sz="1600" dirty="0">
                <a:latin typeface="Calibri Light" panose="020F0302020204030204" pitchFamily="34" charset="0"/>
              </a:rPr>
              <a:t>The program should not be case sensitive so “ ask, Ask ASK” is the same word</a:t>
            </a:r>
          </a:p>
          <a:p>
            <a:endParaRPr lang="en-GB" sz="1600" dirty="0">
              <a:latin typeface="Calibri Light" panose="020F0302020204030204" pitchFamily="34" charset="0"/>
            </a:endParaRPr>
          </a:p>
          <a:p>
            <a:endParaRPr lang="en-GB" sz="1600" dirty="0">
              <a:latin typeface="Calibri Light" panose="020F0302020204030204" pitchFamily="34" charset="0"/>
            </a:endParaRPr>
          </a:p>
          <a:p>
            <a:endParaRPr lang="en-GB" sz="1600" dirty="0">
              <a:latin typeface="Calibri Light" panose="020F0302020204030204" pitchFamily="34" charset="0"/>
            </a:endParaRPr>
          </a:p>
        </p:txBody>
      </p:sp>
      <p:sp>
        <p:nvSpPr>
          <p:cNvPr id="6" name="Title 3"/>
          <p:cNvSpPr>
            <a:spLocks noGrp="1"/>
          </p:cNvSpPr>
          <p:nvPr>
            <p:ph type="title"/>
          </p:nvPr>
        </p:nvSpPr>
        <p:spPr>
          <a:xfrm>
            <a:off x="1097280" y="286603"/>
            <a:ext cx="10058400" cy="1450757"/>
          </a:xfrm>
        </p:spPr>
        <p:txBody>
          <a:bodyPr/>
          <a:lstStyle/>
          <a:p>
            <a:r>
              <a:rPr lang="en-GB" dirty="0"/>
              <a:t>Success Criteria</a:t>
            </a:r>
          </a:p>
        </p:txBody>
      </p:sp>
    </p:spTree>
    <p:extLst>
      <p:ext uri="{BB962C8B-B14F-4D97-AF65-F5344CB8AC3E}">
        <p14:creationId xmlns:p14="http://schemas.microsoft.com/office/powerpoint/2010/main" val="163545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99456" y="1844824"/>
            <a:ext cx="10009112" cy="4525963"/>
          </a:xfrm>
        </p:spPr>
        <p:txBody>
          <a:bodyPr>
            <a:normAutofit/>
          </a:bodyPr>
          <a:lstStyle/>
          <a:p>
            <a:pPr marL="0" indent="0">
              <a:buNone/>
            </a:pPr>
            <a:r>
              <a:rPr lang="en-GB" sz="2000" dirty="0">
                <a:latin typeface="Calibri Light" panose="020F0302020204030204" pitchFamily="34" charset="0"/>
              </a:rPr>
              <a:t>A form of validation would be the </a:t>
            </a:r>
            <a:r>
              <a:rPr lang="en-GB" sz="2000" dirty="0">
                <a:solidFill>
                  <a:srgbClr val="FF0000"/>
                </a:solidFill>
                <a:latin typeface="Calibri Light" panose="020F0302020204030204" pitchFamily="34" charset="0"/>
              </a:rPr>
              <a:t>if statement</a:t>
            </a:r>
            <a:r>
              <a:rPr lang="en-GB" sz="2000" dirty="0">
                <a:latin typeface="Calibri Light" panose="020F0302020204030204" pitchFamily="34" charset="0"/>
              </a:rPr>
              <a:t>, this would prevents syntax and logical errors in the program. For example the program could have an if statement whether the word is in or not in the sentence and output something base which one is chosen. Another form of validation would be changing all words inputted into a </a:t>
            </a:r>
            <a:r>
              <a:rPr lang="en-GB" sz="2000" dirty="0">
                <a:solidFill>
                  <a:srgbClr val="FF0000"/>
                </a:solidFill>
                <a:latin typeface="Calibri Light" panose="020F0302020204030204" pitchFamily="34" charset="0"/>
              </a:rPr>
              <a:t>lower case format</a:t>
            </a:r>
            <a:r>
              <a:rPr lang="en-GB" sz="2000" dirty="0">
                <a:latin typeface="Calibri Light" panose="020F0302020204030204" pitchFamily="34" charset="0"/>
              </a:rPr>
              <a:t>, doing this makes sure that the program is not case-sensitive, this stop any errors occurring in the program. It should also prevent the program from allowing </a:t>
            </a:r>
            <a:r>
              <a:rPr lang="en-GB" sz="2000" dirty="0">
                <a:solidFill>
                  <a:srgbClr val="FF0000"/>
                </a:solidFill>
                <a:latin typeface="Calibri Light" panose="020F0302020204030204" pitchFamily="34" charset="0"/>
              </a:rPr>
              <a:t>punctuation</a:t>
            </a:r>
            <a:r>
              <a:rPr lang="en-GB" sz="2000" dirty="0">
                <a:latin typeface="Calibri Light" panose="020F0302020204030204" pitchFamily="34" charset="0"/>
              </a:rPr>
              <a:t> to be inputted, the program should remove all the punctuation for example if the words “hello,” and “hello” were inputted into the sentence, they will be treated as different word.</a:t>
            </a:r>
          </a:p>
          <a:p>
            <a:pPr marL="0" indent="0">
              <a:buNone/>
            </a:pPr>
            <a:r>
              <a:rPr lang="en-GB" sz="2000" dirty="0">
                <a:latin typeface="Calibri Light" panose="020F0302020204030204" pitchFamily="34" charset="0"/>
              </a:rPr>
              <a:t>If I had more time I would validation I could use a form of length check, this will allow the program to only accept conventional sentence lengths and not paragraph. What I also could do is add a presence check to the program, this will make sure the user inputs something into the program and not leave it blank. A further validation type I could use is a spell check, to alert the user of incorrect spelling when the input into the program.</a:t>
            </a:r>
            <a:endParaRPr lang="en-GB" sz="1800" dirty="0">
              <a:latin typeface="Calibri Light" panose="020F0302020204030204" pitchFamily="34" charset="0"/>
            </a:endParaRPr>
          </a:p>
          <a:p>
            <a:pPr marL="0" indent="0">
              <a:buNone/>
            </a:pPr>
            <a:r>
              <a:rPr lang="en-GB" sz="2000" dirty="0">
                <a:latin typeface="Calibri Light" panose="020F0302020204030204" pitchFamily="34" charset="0"/>
              </a:rPr>
              <a:t> </a:t>
            </a:r>
            <a:endParaRPr lang="en-GB" sz="1800" dirty="0">
              <a:latin typeface="Calibri Light" panose="020F0302020204030204" pitchFamily="34" charset="0"/>
            </a:endParaRPr>
          </a:p>
        </p:txBody>
      </p:sp>
      <p:sp>
        <p:nvSpPr>
          <p:cNvPr id="5" name="Title 3"/>
          <p:cNvSpPr>
            <a:spLocks noGrp="1"/>
          </p:cNvSpPr>
          <p:nvPr>
            <p:ph type="title"/>
          </p:nvPr>
        </p:nvSpPr>
        <p:spPr>
          <a:xfrm>
            <a:off x="1097280" y="286603"/>
            <a:ext cx="10058400" cy="1450757"/>
          </a:xfrm>
        </p:spPr>
        <p:txBody>
          <a:bodyPr/>
          <a:lstStyle/>
          <a:p>
            <a:r>
              <a:rPr lang="en-GB" dirty="0"/>
              <a:t>Validation</a:t>
            </a:r>
          </a:p>
        </p:txBody>
      </p:sp>
    </p:spTree>
    <p:extLst>
      <p:ext uri="{BB962C8B-B14F-4D97-AF65-F5344CB8AC3E}">
        <p14:creationId xmlns:p14="http://schemas.microsoft.com/office/powerpoint/2010/main" val="74711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99456" y="1844824"/>
            <a:ext cx="10058400" cy="4023360"/>
          </a:xfrm>
        </p:spPr>
        <p:txBody>
          <a:bodyPr>
            <a:normAutofit/>
          </a:bodyPr>
          <a:lstStyle/>
          <a:p>
            <a:pPr marL="0" indent="0">
              <a:buNone/>
            </a:pPr>
            <a:r>
              <a:rPr lang="en-GB" sz="2000" dirty="0">
                <a:latin typeface="Calibri Light" panose="020F0302020204030204" pitchFamily="34" charset="0"/>
              </a:rPr>
              <a:t>In this controlled assessment one of the programming techniques I am going to use </a:t>
            </a:r>
            <a:r>
              <a:rPr lang="en-GB" sz="2000" dirty="0">
                <a:solidFill>
                  <a:srgbClr val="FF0000"/>
                </a:solidFill>
                <a:latin typeface="Calibri Light" panose="020F0302020204030204" pitchFamily="34" charset="0"/>
              </a:rPr>
              <a:t>variables</a:t>
            </a:r>
            <a:r>
              <a:rPr lang="en-GB" sz="2000" dirty="0">
                <a:latin typeface="Calibri Light" panose="020F0302020204030204" pitchFamily="34" charset="0"/>
              </a:rPr>
              <a:t> which store values the user can input. The program should use </a:t>
            </a:r>
            <a:r>
              <a:rPr lang="en-GB" sz="2000" dirty="0">
                <a:solidFill>
                  <a:srgbClr val="FF0000"/>
                </a:solidFill>
                <a:latin typeface="Calibri Light" panose="020F0302020204030204" pitchFamily="34" charset="0"/>
              </a:rPr>
              <a:t>inputs</a:t>
            </a:r>
            <a:r>
              <a:rPr lang="en-GB" sz="2000" dirty="0">
                <a:latin typeface="Calibri Light" panose="020F0302020204030204" pitchFamily="34" charset="0"/>
              </a:rPr>
              <a:t>, so the user can enter values into a variable. It should also be able to </a:t>
            </a:r>
            <a:r>
              <a:rPr lang="en-GB" sz="2000" dirty="0">
                <a:solidFill>
                  <a:srgbClr val="FF0000"/>
                </a:solidFill>
                <a:latin typeface="Calibri Light" panose="020F0302020204030204" pitchFamily="34" charset="0"/>
              </a:rPr>
              <a:t>output</a:t>
            </a:r>
            <a:r>
              <a:rPr lang="en-GB" sz="2000" dirty="0">
                <a:latin typeface="Calibri Light" panose="020F0302020204030204" pitchFamily="34" charset="0"/>
              </a:rPr>
              <a:t> information, so the user can see information from the program. The program should use an </a:t>
            </a:r>
            <a:r>
              <a:rPr lang="en-GB" sz="2000" dirty="0">
                <a:solidFill>
                  <a:srgbClr val="FF0000"/>
                </a:solidFill>
                <a:latin typeface="Calibri Light" panose="020F0302020204030204" pitchFamily="34" charset="0"/>
              </a:rPr>
              <a:t>if statement</a:t>
            </a:r>
            <a:r>
              <a:rPr lang="en-GB" sz="2000" dirty="0">
                <a:latin typeface="Calibri Light" panose="020F0302020204030204" pitchFamily="34" charset="0"/>
              </a:rPr>
              <a:t>, so it can tell if a statement is true of false. The </a:t>
            </a:r>
            <a:r>
              <a:rPr lang="en-GB" sz="2000" dirty="0">
                <a:solidFill>
                  <a:srgbClr val="FF0000"/>
                </a:solidFill>
                <a:latin typeface="Calibri Light" panose="020F0302020204030204" pitchFamily="34" charset="0"/>
              </a:rPr>
              <a:t>.split </a:t>
            </a:r>
            <a:r>
              <a:rPr lang="en-GB" sz="2000" dirty="0">
                <a:latin typeface="Calibri Light" panose="020F0302020204030204" pitchFamily="34" charset="0"/>
              </a:rPr>
              <a:t>function, splits all words inputted into the sentence. The </a:t>
            </a:r>
            <a:r>
              <a:rPr lang="en-GB" sz="2000" dirty="0">
                <a:solidFill>
                  <a:srgbClr val="FF0000"/>
                </a:solidFill>
                <a:latin typeface="Calibri Light" panose="020F0302020204030204" pitchFamily="34" charset="0"/>
              </a:rPr>
              <a:t>.lower </a:t>
            </a:r>
            <a:r>
              <a:rPr lang="en-GB" sz="2000" dirty="0">
                <a:latin typeface="Calibri Light" panose="020F0302020204030204" pitchFamily="34" charset="0"/>
              </a:rPr>
              <a:t>function changes all words inputted into the sentence to a lower case format.  The </a:t>
            </a:r>
            <a:r>
              <a:rPr lang="en-GB" sz="2000" dirty="0">
                <a:solidFill>
                  <a:srgbClr val="FF0000"/>
                </a:solidFill>
                <a:latin typeface="Calibri Light" panose="020F0302020204030204" pitchFamily="34" charset="0"/>
              </a:rPr>
              <a:t>enumerate</a:t>
            </a:r>
            <a:r>
              <a:rPr lang="en-GB" sz="2000" dirty="0">
                <a:latin typeface="Calibri Light" panose="020F0302020204030204" pitchFamily="34" charset="0"/>
              </a:rPr>
              <a:t> function gives a position to every single word in the sentence. The </a:t>
            </a:r>
            <a:r>
              <a:rPr lang="en-GB" sz="2000" dirty="0">
                <a:solidFill>
                  <a:srgbClr val="FF0000"/>
                </a:solidFill>
                <a:latin typeface="Calibri Light" panose="020F0302020204030204" pitchFamily="34" charset="0"/>
              </a:rPr>
              <a:t>save function</a:t>
            </a:r>
            <a:r>
              <a:rPr lang="en-GB" sz="2000" dirty="0">
                <a:latin typeface="Calibri Light" panose="020F0302020204030204" pitchFamily="34" charset="0"/>
              </a:rPr>
              <a:t>, saves what is in the variable to the text file, so the user can find the information calculated from the program in the file. The </a:t>
            </a:r>
            <a:r>
              <a:rPr lang="en-GB" sz="2000" dirty="0">
                <a:solidFill>
                  <a:srgbClr val="FF0000"/>
                </a:solidFill>
                <a:latin typeface="Calibri Light" panose="020F0302020204030204" pitchFamily="34" charset="0"/>
              </a:rPr>
              <a:t>character limit </a:t>
            </a:r>
            <a:r>
              <a:rPr lang="en-GB" sz="2000" dirty="0">
                <a:latin typeface="Calibri Light" panose="020F0302020204030204" pitchFamily="34" charset="0"/>
              </a:rPr>
              <a:t>stops the user from entering an abundant amount of words into the program, this is done to prevent the program from getting confused. The </a:t>
            </a:r>
            <a:r>
              <a:rPr lang="en-GB" sz="2000" dirty="0">
                <a:solidFill>
                  <a:srgbClr val="FF0000"/>
                </a:solidFill>
                <a:latin typeface="Calibri Light" panose="020F0302020204030204" pitchFamily="34" charset="0"/>
              </a:rPr>
              <a:t>character limit </a:t>
            </a:r>
            <a:r>
              <a:rPr lang="en-GB" sz="2000" dirty="0">
                <a:latin typeface="Calibri Light" panose="020F0302020204030204" pitchFamily="34" charset="0"/>
              </a:rPr>
              <a:t>limits how much you can input into the program to stop any logical errors.</a:t>
            </a:r>
            <a:endParaRPr lang="en-GB" sz="2000" dirty="0">
              <a:solidFill>
                <a:srgbClr val="FF0000"/>
              </a:solidFill>
              <a:latin typeface="Calibri Light" panose="020F0302020204030204" pitchFamily="34" charset="0"/>
            </a:endParaRPr>
          </a:p>
        </p:txBody>
      </p:sp>
      <p:sp>
        <p:nvSpPr>
          <p:cNvPr id="5" name="Title 3"/>
          <p:cNvSpPr>
            <a:spLocks noGrp="1"/>
          </p:cNvSpPr>
          <p:nvPr>
            <p:ph type="title"/>
          </p:nvPr>
        </p:nvSpPr>
        <p:spPr>
          <a:xfrm>
            <a:off x="1097280" y="286603"/>
            <a:ext cx="10058400" cy="1450757"/>
          </a:xfrm>
        </p:spPr>
        <p:txBody>
          <a:bodyPr/>
          <a:lstStyle/>
          <a:p>
            <a:r>
              <a:rPr lang="en-GB" dirty="0"/>
              <a:t>Programming Techniques</a:t>
            </a:r>
          </a:p>
        </p:txBody>
      </p:sp>
    </p:spTree>
    <p:extLst>
      <p:ext uri="{BB962C8B-B14F-4D97-AF65-F5344CB8AC3E}">
        <p14:creationId xmlns:p14="http://schemas.microsoft.com/office/powerpoint/2010/main" val="235423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448" y="1916832"/>
            <a:ext cx="9421983" cy="4615070"/>
          </a:xfrm>
        </p:spPr>
        <p:txBody>
          <a:bodyPr>
            <a:noAutofit/>
          </a:bodyPr>
          <a:lstStyle/>
          <a:p>
            <a:pPr>
              <a:lnSpc>
                <a:spcPct val="50000"/>
              </a:lnSpc>
            </a:pPr>
            <a:r>
              <a:rPr lang="en-GB" sz="1400" dirty="0">
                <a:latin typeface="Calibri Light" panose="020F0302020204030204" pitchFamily="34" charset="0"/>
              </a:rPr>
              <a:t>START</a:t>
            </a:r>
          </a:p>
          <a:p>
            <a:pPr>
              <a:lnSpc>
                <a:spcPct val="50000"/>
              </a:lnSpc>
            </a:pPr>
            <a:r>
              <a:rPr lang="en-GB" sz="1400" dirty="0">
                <a:latin typeface="Calibri Light" panose="020F0302020204030204" pitchFamily="34" charset="0"/>
              </a:rPr>
              <a:t>While = true</a:t>
            </a:r>
          </a:p>
          <a:p>
            <a:pPr>
              <a:lnSpc>
                <a:spcPct val="50000"/>
              </a:lnSpc>
            </a:pPr>
            <a:r>
              <a:rPr lang="en-GB" sz="1400" dirty="0">
                <a:latin typeface="Calibri Light" panose="020F0302020204030204" pitchFamily="34" charset="0"/>
              </a:rPr>
              <a:t>Output “input a sentence”</a:t>
            </a:r>
          </a:p>
          <a:p>
            <a:pPr>
              <a:lnSpc>
                <a:spcPct val="50000"/>
              </a:lnSpc>
            </a:pPr>
            <a:r>
              <a:rPr lang="en-GB" sz="1400" dirty="0">
                <a:latin typeface="Calibri Light" panose="020F0302020204030204" pitchFamily="34" charset="0"/>
              </a:rPr>
              <a:t>Input </a:t>
            </a:r>
            <a:r>
              <a:rPr lang="en-GB" sz="1400" dirty="0">
                <a:solidFill>
                  <a:srgbClr val="FF0000"/>
                </a:solidFill>
                <a:latin typeface="Calibri Light" panose="020F0302020204030204" pitchFamily="34" charset="0"/>
              </a:rPr>
              <a:t>sentence</a:t>
            </a:r>
          </a:p>
          <a:p>
            <a:pPr>
              <a:lnSpc>
                <a:spcPct val="50000"/>
              </a:lnSpc>
            </a:pPr>
            <a:r>
              <a:rPr lang="en-GB" sz="1400" dirty="0">
                <a:solidFill>
                  <a:srgbClr val="0066FF"/>
                </a:solidFill>
                <a:latin typeface="Calibri Light" panose="020F0302020204030204" pitchFamily="34" charset="0"/>
              </a:rPr>
              <a:t>Find duplicates in sentence</a:t>
            </a:r>
          </a:p>
          <a:p>
            <a:pPr>
              <a:lnSpc>
                <a:spcPct val="50000"/>
              </a:lnSpc>
            </a:pPr>
            <a:r>
              <a:rPr lang="en-GB" sz="1400" dirty="0">
                <a:solidFill>
                  <a:srgbClr val="0066FF"/>
                </a:solidFill>
                <a:latin typeface="Calibri Light" panose="020F0302020204030204" pitchFamily="34" charset="0"/>
              </a:rPr>
              <a:t>Label duplicate with x</a:t>
            </a:r>
          </a:p>
          <a:p>
            <a:pPr>
              <a:lnSpc>
                <a:spcPct val="50000"/>
              </a:lnSpc>
            </a:pPr>
            <a:r>
              <a:rPr lang="en-GB" sz="1400" dirty="0">
                <a:solidFill>
                  <a:srgbClr val="0066FF"/>
                </a:solidFill>
                <a:latin typeface="Calibri Light" panose="020F0302020204030204" pitchFamily="34" charset="0"/>
              </a:rPr>
              <a:t>Save the order in a list</a:t>
            </a:r>
          </a:p>
          <a:p>
            <a:pPr>
              <a:lnSpc>
                <a:spcPct val="50000"/>
              </a:lnSpc>
            </a:pPr>
            <a:r>
              <a:rPr lang="en-GB" sz="1400" dirty="0">
                <a:solidFill>
                  <a:srgbClr val="0066FF"/>
                </a:solidFill>
                <a:latin typeface="Calibri Light" panose="020F0302020204030204" pitchFamily="34" charset="0"/>
              </a:rPr>
              <a:t>Save list to computer</a:t>
            </a:r>
          </a:p>
          <a:p>
            <a:pPr>
              <a:lnSpc>
                <a:spcPct val="50000"/>
              </a:lnSpc>
            </a:pPr>
            <a:r>
              <a:rPr lang="en-GB" sz="1400" dirty="0">
                <a:latin typeface="Calibri Light" panose="020F0302020204030204" pitchFamily="34" charset="0"/>
              </a:rPr>
              <a:t>Output “input a word from the sentence”</a:t>
            </a:r>
          </a:p>
          <a:p>
            <a:pPr>
              <a:lnSpc>
                <a:spcPct val="50000"/>
              </a:lnSpc>
            </a:pPr>
            <a:r>
              <a:rPr lang="en-GB" sz="1400" dirty="0">
                <a:latin typeface="Calibri Light" panose="020F0302020204030204" pitchFamily="34" charset="0"/>
              </a:rPr>
              <a:t>Input </a:t>
            </a:r>
            <a:r>
              <a:rPr lang="en-GB" sz="1400" dirty="0">
                <a:solidFill>
                  <a:srgbClr val="FF0000"/>
                </a:solidFill>
                <a:latin typeface="Calibri Light" panose="020F0302020204030204" pitchFamily="34" charset="0"/>
              </a:rPr>
              <a:t>word</a:t>
            </a:r>
          </a:p>
          <a:p>
            <a:pPr>
              <a:lnSpc>
                <a:spcPct val="50000"/>
              </a:lnSpc>
            </a:pPr>
            <a:r>
              <a:rPr lang="en-GB" sz="1400" dirty="0">
                <a:latin typeface="Calibri Light" panose="020F0302020204030204" pitchFamily="34" charset="0"/>
              </a:rPr>
              <a:t>Look for </a:t>
            </a:r>
            <a:r>
              <a:rPr lang="en-GB" sz="1400" dirty="0">
                <a:solidFill>
                  <a:srgbClr val="FF0000"/>
                </a:solidFill>
                <a:latin typeface="Calibri Light" panose="020F0302020204030204" pitchFamily="34" charset="0"/>
              </a:rPr>
              <a:t>word </a:t>
            </a:r>
            <a:r>
              <a:rPr lang="en-GB" sz="1400" dirty="0">
                <a:latin typeface="Calibri Light" panose="020F0302020204030204" pitchFamily="34" charset="0"/>
              </a:rPr>
              <a:t>in</a:t>
            </a:r>
            <a:r>
              <a:rPr lang="en-GB" sz="1400" dirty="0">
                <a:solidFill>
                  <a:srgbClr val="FF0000"/>
                </a:solidFill>
                <a:latin typeface="Calibri Light" panose="020F0302020204030204" pitchFamily="34" charset="0"/>
              </a:rPr>
              <a:t> sentence</a:t>
            </a:r>
          </a:p>
          <a:p>
            <a:pPr>
              <a:lnSpc>
                <a:spcPct val="50000"/>
              </a:lnSpc>
            </a:pPr>
            <a:r>
              <a:rPr lang="en-GB" sz="1400" dirty="0">
                <a:latin typeface="Calibri Light" panose="020F0302020204030204" pitchFamily="34" charset="0"/>
              </a:rPr>
              <a:t>If </a:t>
            </a:r>
            <a:r>
              <a:rPr lang="en-GB" sz="1400" dirty="0">
                <a:solidFill>
                  <a:srgbClr val="FF0000"/>
                </a:solidFill>
                <a:latin typeface="Calibri Light" panose="020F0302020204030204" pitchFamily="34" charset="0"/>
              </a:rPr>
              <a:t>word</a:t>
            </a:r>
            <a:r>
              <a:rPr lang="en-GB" sz="1400" dirty="0">
                <a:latin typeface="Calibri Light" panose="020F0302020204030204" pitchFamily="34" charset="0"/>
              </a:rPr>
              <a:t> is in the </a:t>
            </a:r>
            <a:r>
              <a:rPr lang="en-GB" sz="1400" dirty="0">
                <a:solidFill>
                  <a:srgbClr val="FF0000"/>
                </a:solidFill>
                <a:latin typeface="Calibri Light" panose="020F0302020204030204" pitchFamily="34" charset="0"/>
              </a:rPr>
              <a:t>sentence</a:t>
            </a:r>
          </a:p>
          <a:p>
            <a:pPr marL="0" indent="0">
              <a:lnSpc>
                <a:spcPct val="50000"/>
              </a:lnSpc>
              <a:buNone/>
            </a:pPr>
            <a:r>
              <a:rPr lang="en-GB" sz="1400" dirty="0">
                <a:latin typeface="Calibri Light" panose="020F0302020204030204" pitchFamily="34" charset="0"/>
              </a:rPr>
              <a:t>Output </a:t>
            </a:r>
            <a:r>
              <a:rPr lang="en-GB" sz="1400" dirty="0">
                <a:solidFill>
                  <a:srgbClr val="FF0000"/>
                </a:solidFill>
                <a:latin typeface="Calibri Light" panose="020F0302020204030204" pitchFamily="34" charset="0"/>
              </a:rPr>
              <a:t>word</a:t>
            </a:r>
            <a:r>
              <a:rPr lang="en-GB" sz="1400" dirty="0">
                <a:latin typeface="Calibri Light" panose="020F0302020204030204" pitchFamily="34" charset="0"/>
              </a:rPr>
              <a:t> “is in the” x “position”</a:t>
            </a:r>
          </a:p>
          <a:p>
            <a:pPr>
              <a:lnSpc>
                <a:spcPct val="50000"/>
              </a:lnSpc>
            </a:pPr>
            <a:r>
              <a:rPr lang="en-GB" sz="1400" dirty="0">
                <a:latin typeface="Calibri Light" panose="020F0302020204030204" pitchFamily="34" charset="0"/>
              </a:rPr>
              <a:t>Else if  word is not in </a:t>
            </a:r>
            <a:r>
              <a:rPr lang="en-GB" sz="1400" dirty="0">
                <a:solidFill>
                  <a:srgbClr val="FF0000"/>
                </a:solidFill>
                <a:latin typeface="Calibri Light" panose="020F0302020204030204" pitchFamily="34" charset="0"/>
              </a:rPr>
              <a:t>sentence</a:t>
            </a:r>
          </a:p>
          <a:p>
            <a:pPr>
              <a:lnSpc>
                <a:spcPct val="50000"/>
              </a:lnSpc>
            </a:pPr>
            <a:r>
              <a:rPr lang="en-GB" sz="1400" dirty="0">
                <a:latin typeface="Calibri Light" panose="020F0302020204030204" pitchFamily="34" charset="0"/>
              </a:rPr>
              <a:t>Output “The Word you inputted isn’t in the sentence”</a:t>
            </a:r>
          </a:p>
          <a:p>
            <a:pPr marL="0" indent="0">
              <a:lnSpc>
                <a:spcPct val="50000"/>
              </a:lnSpc>
              <a:buNone/>
            </a:pPr>
            <a:endParaRPr lang="en-GB" sz="1400" dirty="0">
              <a:latin typeface="Calibri Light" panose="020F0302020204030204" pitchFamily="34" charset="0"/>
            </a:endParaRPr>
          </a:p>
          <a:p>
            <a:pPr marL="0" indent="0">
              <a:buNone/>
            </a:pPr>
            <a:r>
              <a:rPr lang="en-GB" sz="1400" dirty="0">
                <a:latin typeface="Calibri Light" panose="020F0302020204030204" pitchFamily="34" charset="0"/>
              </a:rPr>
              <a:t> </a:t>
            </a:r>
          </a:p>
          <a:p>
            <a:pPr marL="0" indent="0">
              <a:buNone/>
            </a:pPr>
            <a:endParaRPr lang="en-GB" sz="1400" dirty="0">
              <a:latin typeface="Calibri Light" panose="020F0302020204030204" pitchFamily="34" charset="0"/>
            </a:endParaRPr>
          </a:p>
          <a:p>
            <a:pPr marL="0" indent="0">
              <a:buNone/>
            </a:pPr>
            <a:endParaRPr lang="en-GB" sz="1400" dirty="0">
              <a:latin typeface="Calibri Light" panose="020F0302020204030204" pitchFamily="34" charset="0"/>
            </a:endParaRPr>
          </a:p>
          <a:p>
            <a:pPr marL="0" indent="0">
              <a:buNone/>
            </a:pPr>
            <a:endParaRPr lang="en-GB" sz="1400" dirty="0">
              <a:solidFill>
                <a:srgbClr val="FF0000"/>
              </a:solidFill>
              <a:latin typeface="Calibri Light" panose="020F0302020204030204" pitchFamily="34" charset="0"/>
            </a:endParaRPr>
          </a:p>
        </p:txBody>
      </p:sp>
      <p:sp>
        <p:nvSpPr>
          <p:cNvPr id="6" name="Title 5"/>
          <p:cNvSpPr>
            <a:spLocks noGrp="1"/>
          </p:cNvSpPr>
          <p:nvPr>
            <p:ph type="title"/>
          </p:nvPr>
        </p:nvSpPr>
        <p:spPr/>
        <p:txBody>
          <a:bodyPr/>
          <a:lstStyle/>
          <a:p>
            <a:r>
              <a:rPr lang="en-GB" dirty="0"/>
              <a:t>Algorithm</a:t>
            </a:r>
          </a:p>
        </p:txBody>
      </p:sp>
    </p:spTree>
    <p:extLst>
      <p:ext uri="{BB962C8B-B14F-4D97-AF65-F5344CB8AC3E}">
        <p14:creationId xmlns:p14="http://schemas.microsoft.com/office/powerpoint/2010/main" val="314501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9616" y="1844824"/>
            <a:ext cx="6220831" cy="4530210"/>
          </a:xfrm>
          <a:prstGeom prst="rect">
            <a:avLst/>
          </a:prstGeom>
        </p:spPr>
      </p:pic>
      <p:sp>
        <p:nvSpPr>
          <p:cNvPr id="5" name="Title 3"/>
          <p:cNvSpPr>
            <a:spLocks noGrp="1"/>
          </p:cNvSpPr>
          <p:nvPr>
            <p:ph type="title"/>
          </p:nvPr>
        </p:nvSpPr>
        <p:spPr>
          <a:xfrm>
            <a:off x="1097280" y="286603"/>
            <a:ext cx="10058400" cy="1450757"/>
          </a:xfrm>
        </p:spPr>
        <p:txBody>
          <a:bodyPr/>
          <a:lstStyle/>
          <a:p>
            <a:r>
              <a:rPr lang="en-GB" dirty="0"/>
              <a:t>Flow Chart</a:t>
            </a:r>
          </a:p>
        </p:txBody>
      </p:sp>
    </p:spTree>
    <p:extLst>
      <p:ext uri="{BB962C8B-B14F-4D97-AF65-F5344CB8AC3E}">
        <p14:creationId xmlns:p14="http://schemas.microsoft.com/office/powerpoint/2010/main" val="207839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13436" t="25640" r="80240" b="72680"/>
          <a:stretch/>
        </p:blipFill>
        <p:spPr>
          <a:xfrm>
            <a:off x="4583832" y="3630346"/>
            <a:ext cx="2512192" cy="375385"/>
          </a:xfrm>
          <a:prstGeom prst="rect">
            <a:avLst/>
          </a:prstGeom>
        </p:spPr>
      </p:pic>
      <p:sp>
        <p:nvSpPr>
          <p:cNvPr id="5" name="TextBox 4"/>
          <p:cNvSpPr txBox="1"/>
          <p:nvPr/>
        </p:nvSpPr>
        <p:spPr>
          <a:xfrm>
            <a:off x="6144333" y="1837319"/>
            <a:ext cx="4251004"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en-GB" dirty="0"/>
              <a:t>This while true loop puts the entire code on a loop. I chose to use and implement this so that it is more practical and easier to test and develop</a:t>
            </a:r>
          </a:p>
        </p:txBody>
      </p:sp>
      <p:cxnSp>
        <p:nvCxnSpPr>
          <p:cNvPr id="3" name="Elbow Connector 2"/>
          <p:cNvCxnSpPr>
            <a:stCxn id="5" idx="1"/>
          </p:cNvCxnSpPr>
          <p:nvPr/>
        </p:nvCxnSpPr>
        <p:spPr>
          <a:xfrm rot="10800000" flipV="1">
            <a:off x="5303913" y="2437484"/>
            <a:ext cx="840421" cy="11928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5560" y="4946697"/>
            <a:ext cx="425100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The colon means the rest of the program will loop unless there is a break function in the program</a:t>
            </a:r>
          </a:p>
        </p:txBody>
      </p:sp>
      <p:cxnSp>
        <p:nvCxnSpPr>
          <p:cNvPr id="8" name="Elbow Connector 7"/>
          <p:cNvCxnSpPr>
            <a:stCxn id="7" idx="3"/>
          </p:cNvCxnSpPr>
          <p:nvPr/>
        </p:nvCxnSpPr>
        <p:spPr>
          <a:xfrm flipV="1">
            <a:off x="6386564" y="4005731"/>
            <a:ext cx="285500" cy="14026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p:nvPr>
        </p:nvSpPr>
        <p:spPr>
          <a:xfrm>
            <a:off x="1097280" y="286603"/>
            <a:ext cx="10058400" cy="1450757"/>
          </a:xfrm>
        </p:spPr>
        <p:txBody>
          <a:bodyPr/>
          <a:lstStyle/>
          <a:p>
            <a:r>
              <a:rPr lang="en-GB" dirty="0"/>
              <a:t>Development (Loop)</a:t>
            </a:r>
          </a:p>
        </p:txBody>
      </p:sp>
    </p:spTree>
    <p:extLst>
      <p:ext uri="{BB962C8B-B14F-4D97-AF65-F5344CB8AC3E}">
        <p14:creationId xmlns:p14="http://schemas.microsoft.com/office/powerpoint/2010/main" val="37646079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2135</TotalTime>
  <Words>2346</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PowerPoint Presentation</vt:lpstr>
      <vt:lpstr>PowerPoint Presentation</vt:lpstr>
      <vt:lpstr>Analysis</vt:lpstr>
      <vt:lpstr>Success Criteria</vt:lpstr>
      <vt:lpstr>Validation</vt:lpstr>
      <vt:lpstr>Programming Techniques</vt:lpstr>
      <vt:lpstr>Algorithm</vt:lpstr>
      <vt:lpstr>Flow Chart</vt:lpstr>
      <vt:lpstr>Development (Loop)</vt:lpstr>
      <vt:lpstr>Development (Input)</vt:lpstr>
      <vt:lpstr>Development (Punctuation)</vt:lpstr>
      <vt:lpstr>Development (List Creation)</vt:lpstr>
      <vt:lpstr>Development (List Creation)</vt:lpstr>
      <vt:lpstr>Development (List manipulation)</vt:lpstr>
      <vt:lpstr>Development (Saving the file)</vt:lpstr>
      <vt:lpstr>Testing (Identical Words)</vt:lpstr>
      <vt:lpstr>Testing (Saving the file)</vt:lpstr>
      <vt:lpstr>Final Code</vt:lpstr>
      <vt:lpstr>Evaluation</vt:lpstr>
      <vt:lpstr>Glossary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6409</dc:creator>
  <cp:lastModifiedBy>Mohammed Imran</cp:lastModifiedBy>
  <cp:revision>197</cp:revision>
  <dcterms:created xsi:type="dcterms:W3CDTF">2016-06-08T13:23:24Z</dcterms:created>
  <dcterms:modified xsi:type="dcterms:W3CDTF">2021-05-06T00:56:25Z</dcterms:modified>
</cp:coreProperties>
</file>