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56" r:id="rId2"/>
    <p:sldId id="257" r:id="rId3"/>
    <p:sldId id="283" r:id="rId4"/>
    <p:sldId id="258" r:id="rId5"/>
    <p:sldId id="259" r:id="rId6"/>
    <p:sldId id="260" r:id="rId7"/>
    <p:sldId id="261" r:id="rId8"/>
    <p:sldId id="262" r:id="rId9"/>
    <p:sldId id="266" r:id="rId10"/>
    <p:sldId id="296" r:id="rId11"/>
    <p:sldId id="284" r:id="rId12"/>
    <p:sldId id="297" r:id="rId13"/>
    <p:sldId id="298" r:id="rId14"/>
    <p:sldId id="286" r:id="rId15"/>
    <p:sldId id="299" r:id="rId16"/>
    <p:sldId id="287" r:id="rId17"/>
    <p:sldId id="288" r:id="rId18"/>
    <p:sldId id="295" r:id="rId19"/>
    <p:sldId id="292" r:id="rId20"/>
    <p:sldId id="301" r:id="rId21"/>
    <p:sldId id="281" r:id="rId22"/>
    <p:sldId id="30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4F9B4E8-2C14-457E-9832-E9205AC425CB}">
          <p14:sldIdLst>
            <p14:sldId id="256"/>
            <p14:sldId id="257"/>
            <p14:sldId id="283"/>
            <p14:sldId id="258"/>
            <p14:sldId id="259"/>
            <p14:sldId id="260"/>
            <p14:sldId id="261"/>
            <p14:sldId id="262"/>
            <p14:sldId id="266"/>
            <p14:sldId id="296"/>
            <p14:sldId id="284"/>
            <p14:sldId id="297"/>
            <p14:sldId id="298"/>
            <p14:sldId id="286"/>
            <p14:sldId id="299"/>
            <p14:sldId id="287"/>
            <p14:sldId id="288"/>
            <p14:sldId id="295"/>
          </p14:sldIdLst>
        </p14:section>
        <p14:section name="Untitled Section" id="{DE4B748C-01A9-49AA-8C23-AA2F2A199BAD}">
          <p14:sldIdLst>
            <p14:sldId id="292"/>
            <p14:sldId id="301"/>
            <p14:sldId id="281"/>
            <p14:sldId id="30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33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05" autoAdjust="0"/>
    <p:restoredTop sz="95501" autoAdjust="0"/>
  </p:normalViewPr>
  <p:slideViewPr>
    <p:cSldViewPr>
      <p:cViewPr varScale="1">
        <p:scale>
          <a:sx n="76" d="100"/>
          <a:sy n="76" d="100"/>
        </p:scale>
        <p:origin x="822"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6A4B57-DDC1-4DA7-B0A5-FDE1640D736A}" type="datetimeFigureOut">
              <a:rPr lang="en-GB" smtClean="0"/>
              <a:t>06/05/2021</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D5D5D8-2F11-4BF5-B3C6-4024B99CDC6A}" type="slidenum">
              <a:rPr lang="en-GB" smtClean="0"/>
              <a:t>‹#›</a:t>
            </a:fld>
            <a:endParaRPr lang="en-GB" dirty="0"/>
          </a:p>
        </p:txBody>
      </p:sp>
    </p:spTree>
    <p:extLst>
      <p:ext uri="{BB962C8B-B14F-4D97-AF65-F5344CB8AC3E}">
        <p14:creationId xmlns:p14="http://schemas.microsoft.com/office/powerpoint/2010/main" val="2853638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54C405-22D7-467D-8EF2-333D2EF406F0}" type="datetimeFigureOut">
              <a:rPr lang="en-GB" smtClean="0"/>
              <a:t>06/05/2021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B9B69A5-A2EB-49F9-9325-3A872F8A46B5}" type="slidenum">
              <a:rPr lang="en-GB" smtClean="0"/>
              <a:t>‹#›</a:t>
            </a:fld>
            <a:endParaRPr lang="en-GB"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69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54C405-22D7-467D-8EF2-333D2EF406F0}" type="datetimeFigureOut">
              <a:rPr lang="en-GB" smtClean="0"/>
              <a:t>06/05/2021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B9B69A5-A2EB-49F9-9325-3A872F8A46B5}" type="slidenum">
              <a:rPr lang="en-GB" smtClean="0"/>
              <a:t>‹#›</a:t>
            </a:fld>
            <a:endParaRPr lang="en-GB" dirty="0"/>
          </a:p>
        </p:txBody>
      </p:sp>
    </p:spTree>
    <p:extLst>
      <p:ext uri="{BB962C8B-B14F-4D97-AF65-F5344CB8AC3E}">
        <p14:creationId xmlns:p14="http://schemas.microsoft.com/office/powerpoint/2010/main" val="2402797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54C405-22D7-467D-8EF2-333D2EF406F0}" type="datetimeFigureOut">
              <a:rPr lang="en-GB" smtClean="0"/>
              <a:t>06/05/2021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B9B69A5-A2EB-49F9-9325-3A872F8A46B5}" type="slidenum">
              <a:rPr lang="en-GB" smtClean="0"/>
              <a:t>‹#›</a:t>
            </a:fld>
            <a:endParaRPr lang="en-GB" dirty="0"/>
          </a:p>
        </p:txBody>
      </p:sp>
    </p:spTree>
    <p:extLst>
      <p:ext uri="{BB962C8B-B14F-4D97-AF65-F5344CB8AC3E}">
        <p14:creationId xmlns:p14="http://schemas.microsoft.com/office/powerpoint/2010/main" val="3471812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54C405-22D7-467D-8EF2-333D2EF406F0}" type="datetimeFigureOut">
              <a:rPr lang="en-GB" smtClean="0"/>
              <a:t>06/05/2021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B9B69A5-A2EB-49F9-9325-3A872F8A46B5}" type="slidenum">
              <a:rPr lang="en-GB" smtClean="0"/>
              <a:t>‹#›</a:t>
            </a:fld>
            <a:endParaRPr lang="en-GB" dirty="0"/>
          </a:p>
        </p:txBody>
      </p:sp>
    </p:spTree>
    <p:extLst>
      <p:ext uri="{BB962C8B-B14F-4D97-AF65-F5344CB8AC3E}">
        <p14:creationId xmlns:p14="http://schemas.microsoft.com/office/powerpoint/2010/main" val="2709195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354C405-22D7-467D-8EF2-333D2EF406F0}" type="datetimeFigureOut">
              <a:rPr lang="en-GB" smtClean="0"/>
              <a:t>06/05/2021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B9B69A5-A2EB-49F9-9325-3A872F8A46B5}" type="slidenum">
              <a:rPr lang="en-GB" smtClean="0"/>
              <a:t>‹#›</a:t>
            </a:fld>
            <a:endParaRPr lang="en-GB"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1932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54C405-22D7-467D-8EF2-333D2EF406F0}" type="datetimeFigureOut">
              <a:rPr lang="en-GB" smtClean="0"/>
              <a:t>06/05/2021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8B9B69A5-A2EB-49F9-9325-3A872F8A46B5}" type="slidenum">
              <a:rPr lang="en-GB" smtClean="0"/>
              <a:t>‹#›</a:t>
            </a:fld>
            <a:endParaRPr lang="en-GB" dirty="0"/>
          </a:p>
        </p:txBody>
      </p:sp>
    </p:spTree>
    <p:extLst>
      <p:ext uri="{BB962C8B-B14F-4D97-AF65-F5344CB8AC3E}">
        <p14:creationId xmlns:p14="http://schemas.microsoft.com/office/powerpoint/2010/main" val="2746272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54C405-22D7-467D-8EF2-333D2EF406F0}" type="datetimeFigureOut">
              <a:rPr lang="en-GB" smtClean="0"/>
              <a:t>06/05/2021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8B9B69A5-A2EB-49F9-9325-3A872F8A46B5}" type="slidenum">
              <a:rPr lang="en-GB" smtClean="0"/>
              <a:t>‹#›</a:t>
            </a:fld>
            <a:endParaRPr lang="en-GB" dirty="0"/>
          </a:p>
        </p:txBody>
      </p:sp>
    </p:spTree>
    <p:extLst>
      <p:ext uri="{BB962C8B-B14F-4D97-AF65-F5344CB8AC3E}">
        <p14:creationId xmlns:p14="http://schemas.microsoft.com/office/powerpoint/2010/main" val="22010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54C405-22D7-467D-8EF2-333D2EF406F0}" type="datetimeFigureOut">
              <a:rPr lang="en-GB" smtClean="0"/>
              <a:t>06/05/2021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8B9B69A5-A2EB-49F9-9325-3A872F8A46B5}" type="slidenum">
              <a:rPr lang="en-GB" smtClean="0"/>
              <a:t>‹#›</a:t>
            </a:fld>
            <a:endParaRPr lang="en-GB" dirty="0"/>
          </a:p>
        </p:txBody>
      </p:sp>
    </p:spTree>
    <p:extLst>
      <p:ext uri="{BB962C8B-B14F-4D97-AF65-F5344CB8AC3E}">
        <p14:creationId xmlns:p14="http://schemas.microsoft.com/office/powerpoint/2010/main" val="1260004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354C405-22D7-467D-8EF2-333D2EF406F0}" type="datetimeFigureOut">
              <a:rPr lang="en-GB" smtClean="0"/>
              <a:t>06/05/2021</a:t>
            </a:fld>
            <a:endParaRPr lang="en-GB"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dirty="0"/>
          </a:p>
        </p:txBody>
      </p:sp>
      <p:sp>
        <p:nvSpPr>
          <p:cNvPr id="9" name="Slide Number Placeholder 8"/>
          <p:cNvSpPr>
            <a:spLocks noGrp="1"/>
          </p:cNvSpPr>
          <p:nvPr>
            <p:ph type="sldNum" sz="quarter" idx="12"/>
          </p:nvPr>
        </p:nvSpPr>
        <p:spPr/>
        <p:txBody>
          <a:bodyPr/>
          <a:lstStyle/>
          <a:p>
            <a:fld id="{8B9B69A5-A2EB-49F9-9325-3A872F8A46B5}" type="slidenum">
              <a:rPr lang="en-GB" smtClean="0"/>
              <a:t>‹#›</a:t>
            </a:fld>
            <a:endParaRPr lang="en-GB" dirty="0"/>
          </a:p>
        </p:txBody>
      </p:sp>
    </p:spTree>
    <p:extLst>
      <p:ext uri="{BB962C8B-B14F-4D97-AF65-F5344CB8AC3E}">
        <p14:creationId xmlns:p14="http://schemas.microsoft.com/office/powerpoint/2010/main" val="3308908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354C405-22D7-467D-8EF2-333D2EF406F0}" type="datetimeFigureOut">
              <a:rPr lang="en-GB" smtClean="0"/>
              <a:t>06/05/2021</a:t>
            </a:fld>
            <a:endParaRPr lang="en-GB"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B9B69A5-A2EB-49F9-9325-3A872F8A46B5}" type="slidenum">
              <a:rPr lang="en-GB" smtClean="0"/>
              <a:t>‹#›</a:t>
            </a:fld>
            <a:endParaRPr lang="en-GB" dirty="0"/>
          </a:p>
        </p:txBody>
      </p:sp>
    </p:spTree>
    <p:extLst>
      <p:ext uri="{BB962C8B-B14F-4D97-AF65-F5344CB8AC3E}">
        <p14:creationId xmlns:p14="http://schemas.microsoft.com/office/powerpoint/2010/main" val="75904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354C405-22D7-467D-8EF2-333D2EF406F0}" type="datetimeFigureOut">
              <a:rPr lang="en-GB" smtClean="0"/>
              <a:t>06/05/2021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8B9B69A5-A2EB-49F9-9325-3A872F8A46B5}" type="slidenum">
              <a:rPr lang="en-GB" smtClean="0"/>
              <a:t>‹#›</a:t>
            </a:fld>
            <a:endParaRPr lang="en-GB" dirty="0"/>
          </a:p>
        </p:txBody>
      </p:sp>
    </p:spTree>
    <p:extLst>
      <p:ext uri="{BB962C8B-B14F-4D97-AF65-F5344CB8AC3E}">
        <p14:creationId xmlns:p14="http://schemas.microsoft.com/office/powerpoint/2010/main" val="438506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354C405-22D7-467D-8EF2-333D2EF406F0}" type="datetimeFigureOut">
              <a:rPr lang="en-GB" smtClean="0"/>
              <a:t>06/05/2021</a:t>
            </a:fld>
            <a:endParaRPr lang="en-GB"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B9B69A5-A2EB-49F9-9325-3A872F8A46B5}" type="slidenum">
              <a:rPr lang="en-GB" smtClean="0"/>
              <a:t>‹#›</a:t>
            </a:fld>
            <a:endParaRPr lang="en-GB"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31357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nvSpPr>
        <p:spPr>
          <a:xfrm>
            <a:off x="1199456" y="1988840"/>
            <a:ext cx="10058400" cy="238156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8000"/>
              <a:t>Compression Program Part 3</a:t>
            </a:r>
            <a:endParaRPr lang="en-GB" sz="8000" dirty="0"/>
          </a:p>
        </p:txBody>
      </p:sp>
      <p:sp>
        <p:nvSpPr>
          <p:cNvPr id="5" name="Title 3"/>
          <p:cNvSpPr>
            <a:spLocks noGrp="1"/>
          </p:cNvSpPr>
          <p:nvPr/>
        </p:nvSpPr>
        <p:spPr>
          <a:xfrm>
            <a:off x="1199456" y="3429000"/>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3200" dirty="0"/>
              <a:t>Mohammed Imran</a:t>
            </a:r>
          </a:p>
        </p:txBody>
      </p:sp>
    </p:spTree>
    <p:extLst>
      <p:ext uri="{BB962C8B-B14F-4D97-AF65-F5344CB8AC3E}">
        <p14:creationId xmlns:p14="http://schemas.microsoft.com/office/powerpoint/2010/main" val="804490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551384" y="1988840"/>
            <a:ext cx="3727214" cy="1754326"/>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r"/>
            <a:r>
              <a:rPr lang="en-GB" dirty="0">
                <a:latin typeface="Calibri Light" panose="020F0302020204030204" pitchFamily="34" charset="0"/>
              </a:rPr>
              <a:t>This </a:t>
            </a:r>
            <a:r>
              <a:rPr lang="en-GB" dirty="0">
                <a:solidFill>
                  <a:srgbClr val="00B050"/>
                </a:solidFill>
                <a:latin typeface="Calibri Light" panose="020F0302020204030204" pitchFamily="34" charset="0"/>
              </a:rPr>
              <a:t>operator</a:t>
            </a:r>
            <a:r>
              <a:rPr lang="en-GB" dirty="0">
                <a:latin typeface="Calibri Light" panose="020F0302020204030204" pitchFamily="34" charset="0"/>
              </a:rPr>
              <a:t> modifies the already existing variable </a:t>
            </a:r>
            <a:r>
              <a:rPr lang="en-GB" dirty="0">
                <a:solidFill>
                  <a:srgbClr val="FF0000"/>
                </a:solidFill>
                <a:latin typeface="Calibri Light" panose="020F0302020204030204" pitchFamily="34" charset="0"/>
              </a:rPr>
              <a:t>sentence </a:t>
            </a:r>
            <a:r>
              <a:rPr lang="en-GB" dirty="0">
                <a:solidFill>
                  <a:schemeClr val="tx1"/>
                </a:solidFill>
                <a:latin typeface="Calibri Light" panose="020F0302020204030204" pitchFamily="34" charset="0"/>
              </a:rPr>
              <a:t>and splits the words in the variable into individual words, this makes me able to assign a position for each word from the variable sentence</a:t>
            </a:r>
            <a:r>
              <a:rPr lang="en-GB" dirty="0">
                <a:latin typeface="Calibri Light" panose="020F0302020204030204" pitchFamily="34" charset="0"/>
              </a:rPr>
              <a:t> </a:t>
            </a:r>
          </a:p>
        </p:txBody>
      </p:sp>
      <p:pic>
        <p:nvPicPr>
          <p:cNvPr id="3" name="Picture 2"/>
          <p:cNvPicPr>
            <a:picLocks noChangeAspect="1"/>
          </p:cNvPicPr>
          <p:nvPr/>
        </p:nvPicPr>
        <p:blipFill rotWithShape="1">
          <a:blip r:embed="rId2"/>
          <a:srcRect l="49776" t="32348" r="38188" b="66400"/>
          <a:stretch/>
        </p:blipFill>
        <p:spPr>
          <a:xfrm>
            <a:off x="1559496" y="3904992"/>
            <a:ext cx="8155689" cy="477506"/>
          </a:xfrm>
          <a:prstGeom prst="rect">
            <a:avLst/>
          </a:prstGeom>
        </p:spPr>
      </p:pic>
      <p:pic>
        <p:nvPicPr>
          <p:cNvPr id="2" name="Picture 1"/>
          <p:cNvPicPr>
            <a:picLocks noChangeAspect="1"/>
          </p:cNvPicPr>
          <p:nvPr/>
        </p:nvPicPr>
        <p:blipFill rotWithShape="1">
          <a:blip r:embed="rId3"/>
          <a:srcRect l="22155" t="45640" r="72049" b="51443"/>
          <a:stretch/>
        </p:blipFill>
        <p:spPr>
          <a:xfrm>
            <a:off x="4511824" y="5508550"/>
            <a:ext cx="1656184" cy="468787"/>
          </a:xfrm>
          <a:prstGeom prst="rect">
            <a:avLst/>
          </a:prstGeom>
        </p:spPr>
      </p:pic>
      <p:sp>
        <p:nvSpPr>
          <p:cNvPr id="5" name="TextBox 4"/>
          <p:cNvSpPr txBox="1"/>
          <p:nvPr/>
        </p:nvSpPr>
        <p:spPr>
          <a:xfrm>
            <a:off x="9120336" y="4983148"/>
            <a:ext cx="2250150" cy="1477328"/>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GB" dirty="0">
                <a:latin typeface="Calibri Light" panose="020F0302020204030204" pitchFamily="34" charset="0"/>
              </a:rPr>
              <a:t>To find out what the .split function does I printed the variable sentence into the program</a:t>
            </a:r>
          </a:p>
        </p:txBody>
      </p:sp>
      <p:cxnSp>
        <p:nvCxnSpPr>
          <p:cNvPr id="12" name="Straight Arrow Connector 11"/>
          <p:cNvCxnSpPr>
            <a:cxnSpLocks/>
            <a:stCxn id="5" idx="1"/>
            <a:endCxn id="2" idx="3"/>
          </p:cNvCxnSpPr>
          <p:nvPr/>
        </p:nvCxnSpPr>
        <p:spPr>
          <a:xfrm flipH="1">
            <a:off x="6168008" y="5721812"/>
            <a:ext cx="2952328" cy="21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p:cNvCxnSpPr>
            <a:cxnSpLocks/>
            <a:stCxn id="5" idx="0"/>
          </p:cNvCxnSpPr>
          <p:nvPr/>
        </p:nvCxnSpPr>
        <p:spPr>
          <a:xfrm rot="16200000" flipV="1">
            <a:off x="9358880" y="4096617"/>
            <a:ext cx="792004" cy="98105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itle 4"/>
          <p:cNvSpPr>
            <a:spLocks noGrp="1"/>
          </p:cNvSpPr>
          <p:nvPr>
            <p:ph type="title"/>
          </p:nvPr>
        </p:nvSpPr>
        <p:spPr>
          <a:xfrm>
            <a:off x="1097280" y="286603"/>
            <a:ext cx="10058400" cy="1450757"/>
          </a:xfrm>
        </p:spPr>
        <p:txBody>
          <a:bodyPr/>
          <a:lstStyle/>
          <a:p>
            <a:r>
              <a:rPr lang="en-GB" dirty="0"/>
              <a:t>Development  (Operators)</a:t>
            </a:r>
          </a:p>
        </p:txBody>
      </p:sp>
    </p:spTree>
    <p:extLst>
      <p:ext uri="{BB962C8B-B14F-4D97-AF65-F5344CB8AC3E}">
        <p14:creationId xmlns:p14="http://schemas.microsoft.com/office/powerpoint/2010/main" val="2163773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srcRect l="49834" t="36000" r="33463" b="57000"/>
          <a:stretch/>
        </p:blipFill>
        <p:spPr>
          <a:xfrm>
            <a:off x="2731332" y="2996952"/>
            <a:ext cx="6720242" cy="1584176"/>
          </a:xfrm>
          <a:prstGeom prst="rect">
            <a:avLst/>
          </a:prstGeom>
        </p:spPr>
      </p:pic>
      <p:sp>
        <p:nvSpPr>
          <p:cNvPr id="10" name="TextBox 9"/>
          <p:cNvSpPr txBox="1"/>
          <p:nvPr/>
        </p:nvSpPr>
        <p:spPr>
          <a:xfrm>
            <a:off x="3935760" y="1916832"/>
            <a:ext cx="3635683" cy="1200329"/>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GB" dirty="0">
                <a:latin typeface="Calibri Light" panose="020F0302020204030204" pitchFamily="34" charset="0"/>
              </a:rPr>
              <a:t>This line of code tells the program that for every word in the sentence which is not already in the variable </a:t>
            </a:r>
            <a:r>
              <a:rPr lang="en-GB" dirty="0">
                <a:solidFill>
                  <a:srgbClr val="FF0000"/>
                </a:solidFill>
                <a:latin typeface="Calibri Light" panose="020F0302020204030204" pitchFamily="34" charset="0"/>
              </a:rPr>
              <a:t>uniquewords</a:t>
            </a:r>
            <a:r>
              <a:rPr lang="en-GB" dirty="0">
                <a:latin typeface="Calibri Light" panose="020F0302020204030204" pitchFamily="34" charset="0"/>
              </a:rPr>
              <a:t>, will be added</a:t>
            </a:r>
          </a:p>
        </p:txBody>
      </p:sp>
      <p:sp>
        <p:nvSpPr>
          <p:cNvPr id="11" name="TextBox 10"/>
          <p:cNvSpPr txBox="1"/>
          <p:nvPr/>
        </p:nvSpPr>
        <p:spPr>
          <a:xfrm>
            <a:off x="8400256" y="5047535"/>
            <a:ext cx="3091780" cy="1754326"/>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GB" dirty="0">
                <a:latin typeface="Calibri Light" panose="020F0302020204030204" pitchFamily="34" charset="0"/>
              </a:rPr>
              <a:t>The append function adds data or in this case, words into a variable. So information can be added, because of the if statement it does not add the same time.</a:t>
            </a:r>
          </a:p>
        </p:txBody>
      </p:sp>
      <p:sp>
        <p:nvSpPr>
          <p:cNvPr id="2" name="TextBox 1"/>
          <p:cNvSpPr txBox="1"/>
          <p:nvPr/>
        </p:nvSpPr>
        <p:spPr>
          <a:xfrm>
            <a:off x="119336" y="4988123"/>
            <a:ext cx="3268595" cy="1477328"/>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GB" dirty="0">
                <a:latin typeface="Calibri Light" panose="020F0302020204030204" pitchFamily="34" charset="0"/>
              </a:rPr>
              <a:t>The if statement asks a question and acts upon it. In this case if the word is already added to the unique words variable it will not add it</a:t>
            </a:r>
          </a:p>
        </p:txBody>
      </p:sp>
      <p:cxnSp>
        <p:nvCxnSpPr>
          <p:cNvPr id="5" name="Connector: Elbow 4"/>
          <p:cNvCxnSpPr>
            <a:stCxn id="2" idx="0"/>
          </p:cNvCxnSpPr>
          <p:nvPr/>
        </p:nvCxnSpPr>
        <p:spPr>
          <a:xfrm rot="5400000" flipH="1" flipV="1">
            <a:off x="1885116" y="3513543"/>
            <a:ext cx="1343099" cy="16060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p:cNvCxnSpPr>
            <a:stCxn id="11" idx="0"/>
          </p:cNvCxnSpPr>
          <p:nvPr/>
        </p:nvCxnSpPr>
        <p:spPr>
          <a:xfrm rot="16200000" flipV="1">
            <a:off x="8507951" y="3609340"/>
            <a:ext cx="1042470" cy="18339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itle 4"/>
          <p:cNvSpPr>
            <a:spLocks noGrp="1"/>
          </p:cNvSpPr>
          <p:nvPr>
            <p:ph type="title"/>
          </p:nvPr>
        </p:nvSpPr>
        <p:spPr>
          <a:xfrm>
            <a:off x="1097280" y="286603"/>
            <a:ext cx="10058400" cy="1450757"/>
          </a:xfrm>
        </p:spPr>
        <p:txBody>
          <a:bodyPr/>
          <a:lstStyle/>
          <a:p>
            <a:r>
              <a:rPr lang="en-GB" dirty="0"/>
              <a:t>Development (List Creation) </a:t>
            </a:r>
          </a:p>
        </p:txBody>
      </p:sp>
    </p:spTree>
    <p:extLst>
      <p:ext uri="{BB962C8B-B14F-4D97-AF65-F5344CB8AC3E}">
        <p14:creationId xmlns:p14="http://schemas.microsoft.com/office/powerpoint/2010/main" val="3601006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2"/>
          <a:srcRect l="49784" t="43000" r="25588" b="55600"/>
          <a:stretch/>
        </p:blipFill>
        <p:spPr>
          <a:xfrm>
            <a:off x="2135560" y="3573015"/>
            <a:ext cx="9007896" cy="288033"/>
          </a:xfrm>
          <a:prstGeom prst="rect">
            <a:avLst/>
          </a:prstGeom>
        </p:spPr>
      </p:pic>
      <p:sp>
        <p:nvSpPr>
          <p:cNvPr id="14" name="TextBox 13"/>
          <p:cNvSpPr txBox="1"/>
          <p:nvPr/>
        </p:nvSpPr>
        <p:spPr>
          <a:xfrm>
            <a:off x="1055440" y="2132856"/>
            <a:ext cx="3772652" cy="92333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GB" dirty="0">
                <a:latin typeface="Calibri Light" panose="020F0302020204030204" pitchFamily="34" charset="0"/>
                <a:cs typeface="Calibri Light" panose="020F0302020204030204" pitchFamily="34" charset="0"/>
              </a:rPr>
              <a:t>This line of code looks for words and labels the same words with the same positions. </a:t>
            </a:r>
          </a:p>
        </p:txBody>
      </p:sp>
      <p:sp>
        <p:nvSpPr>
          <p:cNvPr id="15" name="TextBox 14"/>
          <p:cNvSpPr txBox="1"/>
          <p:nvPr/>
        </p:nvSpPr>
        <p:spPr>
          <a:xfrm>
            <a:off x="7824192" y="5013176"/>
            <a:ext cx="2952328" cy="1477328"/>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GB" dirty="0">
                <a:latin typeface="Calibri Light" panose="020F0302020204030204" pitchFamily="34" charset="0"/>
                <a:cs typeface="Calibri Light" panose="020F0302020204030204" pitchFamily="34" charset="0"/>
              </a:rPr>
              <a:t>The .index() function finds whatever is in the brackets for that variable. So once all words are given a position it will not label it again.</a:t>
            </a:r>
          </a:p>
        </p:txBody>
      </p:sp>
      <p:cxnSp>
        <p:nvCxnSpPr>
          <p:cNvPr id="5" name="Connector: Elbow 4"/>
          <p:cNvCxnSpPr>
            <a:stCxn id="15" idx="0"/>
            <a:endCxn id="13" idx="2"/>
          </p:cNvCxnSpPr>
          <p:nvPr/>
        </p:nvCxnSpPr>
        <p:spPr>
          <a:xfrm rot="16200000" flipV="1">
            <a:off x="7393868" y="3106688"/>
            <a:ext cx="1152128" cy="26608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003868" y="2095688"/>
            <a:ext cx="3772652"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GB" dirty="0">
                <a:latin typeface="Calibri Light" panose="020F0302020204030204" pitchFamily="34" charset="0"/>
                <a:cs typeface="Calibri Light" panose="020F0302020204030204" pitchFamily="34" charset="0"/>
              </a:rPr>
              <a:t>Labels every word in the sentence</a:t>
            </a:r>
          </a:p>
        </p:txBody>
      </p:sp>
      <p:cxnSp>
        <p:nvCxnSpPr>
          <p:cNvPr id="19" name="Straight Arrow Connector 18"/>
          <p:cNvCxnSpPr>
            <a:cxnSpLocks/>
            <a:stCxn id="17" idx="2"/>
          </p:cNvCxnSpPr>
          <p:nvPr/>
        </p:nvCxnSpPr>
        <p:spPr>
          <a:xfrm>
            <a:off x="8890194" y="2465020"/>
            <a:ext cx="0" cy="1107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itle 4"/>
          <p:cNvSpPr>
            <a:spLocks noGrp="1"/>
          </p:cNvSpPr>
          <p:nvPr>
            <p:ph type="title"/>
          </p:nvPr>
        </p:nvSpPr>
        <p:spPr>
          <a:xfrm>
            <a:off x="1097280" y="286603"/>
            <a:ext cx="10058400" cy="1450757"/>
          </a:xfrm>
        </p:spPr>
        <p:txBody>
          <a:bodyPr/>
          <a:lstStyle/>
          <a:p>
            <a:r>
              <a:rPr lang="en-GB" dirty="0"/>
              <a:t>Development (List Manipulation) </a:t>
            </a:r>
          </a:p>
        </p:txBody>
      </p:sp>
    </p:spTree>
    <p:extLst>
      <p:ext uri="{BB962C8B-B14F-4D97-AF65-F5344CB8AC3E}">
        <p14:creationId xmlns:p14="http://schemas.microsoft.com/office/powerpoint/2010/main" val="3353195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2"/>
          <a:srcRect l="49773" t="44459" r="35825" b="45799"/>
          <a:stretch/>
        </p:blipFill>
        <p:spPr>
          <a:xfrm>
            <a:off x="3503712" y="2736530"/>
            <a:ext cx="4574694" cy="1740615"/>
          </a:xfrm>
          <a:prstGeom prst="rect">
            <a:avLst/>
          </a:prstGeom>
        </p:spPr>
      </p:pic>
      <p:sp>
        <p:nvSpPr>
          <p:cNvPr id="13" name="TextBox 12"/>
          <p:cNvSpPr txBox="1"/>
          <p:nvPr/>
        </p:nvSpPr>
        <p:spPr>
          <a:xfrm>
            <a:off x="9375296" y="2736530"/>
            <a:ext cx="2555776" cy="313932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r"/>
            <a:r>
              <a:rPr lang="en-GB" dirty="0">
                <a:latin typeface="Calibri Light" panose="020F0302020204030204" pitchFamily="34" charset="0"/>
                <a:cs typeface="Calibri Light" panose="020F0302020204030204" pitchFamily="34" charset="0"/>
              </a:rPr>
              <a:t>This creates two files one readable and one append-able (can be modified). The 3</a:t>
            </a:r>
            <a:r>
              <a:rPr lang="en-GB" baseline="30000" dirty="0">
                <a:latin typeface="Calibri Light" panose="020F0302020204030204" pitchFamily="34" charset="0"/>
                <a:cs typeface="Calibri Light" panose="020F0302020204030204" pitchFamily="34" charset="0"/>
              </a:rPr>
              <a:t>rd</a:t>
            </a:r>
            <a:r>
              <a:rPr lang="en-GB" dirty="0">
                <a:latin typeface="Calibri Light" panose="020F0302020204030204" pitchFamily="34" charset="0"/>
                <a:cs typeface="Calibri Light" panose="020F0302020204030204" pitchFamily="34" charset="0"/>
              </a:rPr>
              <a:t> line of code then truncates the files which means removing any already existing content from the file. The 4</a:t>
            </a:r>
            <a:r>
              <a:rPr lang="en-GB" baseline="30000" dirty="0">
                <a:latin typeface="Calibri Light" panose="020F0302020204030204" pitchFamily="34" charset="0"/>
                <a:cs typeface="Calibri Light" panose="020F0302020204030204" pitchFamily="34" charset="0"/>
              </a:rPr>
              <a:t>th</a:t>
            </a:r>
            <a:r>
              <a:rPr lang="en-GB" dirty="0">
                <a:latin typeface="Calibri Light" panose="020F0302020204030204" pitchFamily="34" charset="0"/>
                <a:cs typeface="Calibri Light" panose="020F0302020204030204" pitchFamily="34" charset="0"/>
              </a:rPr>
              <a:t> line of code then inputs this data into a file</a:t>
            </a:r>
          </a:p>
        </p:txBody>
      </p:sp>
      <p:pic>
        <p:nvPicPr>
          <p:cNvPr id="14" name="Picture 13"/>
          <p:cNvPicPr>
            <a:picLocks noChangeAspect="1"/>
          </p:cNvPicPr>
          <p:nvPr/>
        </p:nvPicPr>
        <p:blipFill rotWithShape="1">
          <a:blip r:embed="rId2"/>
          <a:srcRect l="49695" t="53434" r="35826" b="38261"/>
          <a:stretch/>
        </p:blipFill>
        <p:spPr>
          <a:xfrm>
            <a:off x="3503712" y="4224600"/>
            <a:ext cx="4313642" cy="1391960"/>
          </a:xfrm>
          <a:prstGeom prst="rect">
            <a:avLst/>
          </a:prstGeom>
        </p:spPr>
      </p:pic>
      <p:sp>
        <p:nvSpPr>
          <p:cNvPr id="15" name="TextBox 14"/>
          <p:cNvSpPr txBox="1"/>
          <p:nvPr/>
        </p:nvSpPr>
        <p:spPr>
          <a:xfrm>
            <a:off x="230279" y="5477476"/>
            <a:ext cx="2664296" cy="1200329"/>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GB" dirty="0">
                <a:latin typeface="Calibri Light" panose="020F0302020204030204" pitchFamily="34" charset="0"/>
                <a:cs typeface="Calibri Light" panose="020F0302020204030204" pitchFamily="34" charset="0"/>
              </a:rPr>
              <a:t>This does the same as the previous section but saving different text to a different file.</a:t>
            </a:r>
          </a:p>
        </p:txBody>
      </p:sp>
      <p:cxnSp>
        <p:nvCxnSpPr>
          <p:cNvPr id="3" name="Straight Arrow Connector 2"/>
          <p:cNvCxnSpPr>
            <a:cxnSpLocks/>
            <a:endCxn id="12" idx="3"/>
          </p:cNvCxnSpPr>
          <p:nvPr/>
        </p:nvCxnSpPr>
        <p:spPr>
          <a:xfrm flipH="1">
            <a:off x="8078406" y="3606837"/>
            <a:ext cx="141336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p:cNvCxnSpPr>
            <a:stCxn id="15" idx="3"/>
            <a:endCxn id="14" idx="2"/>
          </p:cNvCxnSpPr>
          <p:nvPr/>
        </p:nvCxnSpPr>
        <p:spPr>
          <a:xfrm flipV="1">
            <a:off x="2894575" y="5616560"/>
            <a:ext cx="2765958" cy="46108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98603" y="4121753"/>
            <a:ext cx="2664296" cy="92333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GB" dirty="0">
                <a:latin typeface="Calibri Light" panose="020F0302020204030204" pitchFamily="34" charset="0"/>
                <a:cs typeface="Calibri Light" panose="020F0302020204030204" pitchFamily="34" charset="0"/>
              </a:rPr>
              <a:t>The file.write function allows the user to write into the file opened.</a:t>
            </a:r>
          </a:p>
        </p:txBody>
      </p:sp>
      <p:sp>
        <p:nvSpPr>
          <p:cNvPr id="33" name="TextBox 32"/>
          <p:cNvSpPr txBox="1"/>
          <p:nvPr/>
        </p:nvSpPr>
        <p:spPr>
          <a:xfrm>
            <a:off x="230279" y="1843229"/>
            <a:ext cx="2664296" cy="64633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GB" dirty="0">
                <a:latin typeface="Calibri Light" panose="020F0302020204030204" pitchFamily="34" charset="0"/>
                <a:cs typeface="Calibri Light" panose="020F0302020204030204" pitchFamily="34" charset="0"/>
              </a:rPr>
              <a:t>The </a:t>
            </a:r>
            <a:r>
              <a:rPr lang="en-GB" dirty="0" err="1">
                <a:latin typeface="Calibri Light" panose="020F0302020204030204" pitchFamily="34" charset="0"/>
                <a:cs typeface="Calibri Light" panose="020F0302020204030204" pitchFamily="34" charset="0"/>
              </a:rPr>
              <a:t>file.truncate</a:t>
            </a:r>
            <a:r>
              <a:rPr lang="en-GB" dirty="0">
                <a:latin typeface="Calibri Light" panose="020F0302020204030204" pitchFamily="34" charset="0"/>
                <a:cs typeface="Calibri Light" panose="020F0302020204030204" pitchFamily="34" charset="0"/>
              </a:rPr>
              <a:t> clears opened files</a:t>
            </a:r>
          </a:p>
        </p:txBody>
      </p:sp>
      <p:cxnSp>
        <p:nvCxnSpPr>
          <p:cNvPr id="41" name="Connector: Elbow 40"/>
          <p:cNvCxnSpPr/>
          <p:nvPr/>
        </p:nvCxnSpPr>
        <p:spPr>
          <a:xfrm flipV="1">
            <a:off x="2762899" y="3881520"/>
            <a:ext cx="740813" cy="72568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p:cNvCxnSpPr>
            <a:stCxn id="33" idx="3"/>
            <a:endCxn id="12" idx="1"/>
          </p:cNvCxnSpPr>
          <p:nvPr/>
        </p:nvCxnSpPr>
        <p:spPr>
          <a:xfrm>
            <a:off x="2894575" y="2166395"/>
            <a:ext cx="609137" cy="14404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itle 4"/>
          <p:cNvSpPr>
            <a:spLocks noGrp="1"/>
          </p:cNvSpPr>
          <p:nvPr>
            <p:ph type="title"/>
          </p:nvPr>
        </p:nvSpPr>
        <p:spPr>
          <a:xfrm>
            <a:off x="1097280" y="286603"/>
            <a:ext cx="10058400" cy="1450757"/>
          </a:xfrm>
        </p:spPr>
        <p:txBody>
          <a:bodyPr/>
          <a:lstStyle/>
          <a:p>
            <a:r>
              <a:rPr lang="en-GB" dirty="0"/>
              <a:t>Development (File Creation)</a:t>
            </a:r>
          </a:p>
        </p:txBody>
      </p:sp>
    </p:spTree>
    <p:extLst>
      <p:ext uri="{BB962C8B-B14F-4D97-AF65-F5344CB8AC3E}">
        <p14:creationId xmlns:p14="http://schemas.microsoft.com/office/powerpoint/2010/main" val="354765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60237" t="32693" r="25588" b="58400"/>
          <a:stretch/>
        </p:blipFill>
        <p:spPr>
          <a:xfrm>
            <a:off x="3359696" y="3298434"/>
            <a:ext cx="4443922" cy="1570726"/>
          </a:xfrm>
          <a:prstGeom prst="rect">
            <a:avLst/>
          </a:prstGeom>
        </p:spPr>
      </p:pic>
      <p:sp>
        <p:nvSpPr>
          <p:cNvPr id="3" name="TextBox 2"/>
          <p:cNvSpPr txBox="1"/>
          <p:nvPr/>
        </p:nvSpPr>
        <p:spPr>
          <a:xfrm>
            <a:off x="7890612" y="2036747"/>
            <a:ext cx="3672408" cy="1200329"/>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GB" dirty="0">
                <a:latin typeface="Calibri Light" panose="020F0302020204030204" pitchFamily="34" charset="0"/>
                <a:cs typeface="Calibri Light" panose="020F0302020204030204" pitchFamily="34" charset="0"/>
              </a:rPr>
              <a:t>Being a separate program I will need to import the text from the files. This code turns the text in the file into variables. </a:t>
            </a:r>
          </a:p>
        </p:txBody>
      </p:sp>
      <p:sp>
        <p:nvSpPr>
          <p:cNvPr id="12" name="TextBox 11"/>
          <p:cNvSpPr txBox="1"/>
          <p:nvPr/>
        </p:nvSpPr>
        <p:spPr>
          <a:xfrm>
            <a:off x="191344" y="2636912"/>
            <a:ext cx="2664296" cy="341632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GB" dirty="0">
                <a:latin typeface="Calibri Light" panose="020F0302020204030204" pitchFamily="34" charset="0"/>
                <a:cs typeface="Calibri Light" panose="020F0302020204030204" pitchFamily="34" charset="0"/>
              </a:rPr>
              <a:t>The first line of code opens the file “unique.txt” from the computer system files.</a:t>
            </a:r>
          </a:p>
          <a:p>
            <a:r>
              <a:rPr lang="en-GB" dirty="0">
                <a:latin typeface="Calibri Light" panose="020F0302020204030204" pitchFamily="34" charset="0"/>
                <a:cs typeface="Calibri Light" panose="020F0302020204030204" pitchFamily="34" charset="0"/>
              </a:rPr>
              <a:t>The second line of code reads that file in the program, it then stores what it read from the file into a variable. The rest of the code repeats the previous step for a different file.</a:t>
            </a:r>
          </a:p>
        </p:txBody>
      </p:sp>
      <p:sp>
        <p:nvSpPr>
          <p:cNvPr id="13" name="TextBox 12"/>
          <p:cNvSpPr txBox="1"/>
          <p:nvPr/>
        </p:nvSpPr>
        <p:spPr>
          <a:xfrm>
            <a:off x="8307674" y="4437112"/>
            <a:ext cx="3240360" cy="92333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GB" dirty="0">
                <a:latin typeface="Calibri Light" panose="020F0302020204030204" pitchFamily="34" charset="0"/>
                <a:cs typeface="Calibri Light" panose="020F0302020204030204" pitchFamily="34" charset="0"/>
              </a:rPr>
              <a:t>The </a:t>
            </a:r>
            <a:r>
              <a:rPr lang="en-GB" dirty="0" err="1">
                <a:latin typeface="Calibri Light" panose="020F0302020204030204" pitchFamily="34" charset="0"/>
                <a:cs typeface="Calibri Light" panose="020F0302020204030204" pitchFamily="34" charset="0"/>
              </a:rPr>
              <a:t>file.read</a:t>
            </a:r>
            <a:r>
              <a:rPr lang="en-GB" dirty="0">
                <a:latin typeface="Calibri Light" panose="020F0302020204030204" pitchFamily="34" charset="0"/>
                <a:cs typeface="Calibri Light" panose="020F0302020204030204" pitchFamily="34" charset="0"/>
              </a:rPr>
              <a:t> function reads whatever is in the text file. I then put that text into a variable.</a:t>
            </a:r>
          </a:p>
        </p:txBody>
      </p:sp>
      <p:cxnSp>
        <p:nvCxnSpPr>
          <p:cNvPr id="15" name="Connector: Elbow 14"/>
          <p:cNvCxnSpPr>
            <a:cxnSpLocks/>
            <a:stCxn id="13" idx="1"/>
          </p:cNvCxnSpPr>
          <p:nvPr/>
        </p:nvCxnSpPr>
        <p:spPr>
          <a:xfrm rot="10800000">
            <a:off x="6672064" y="3645027"/>
            <a:ext cx="1635610" cy="125375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itle 4"/>
          <p:cNvSpPr>
            <a:spLocks noGrp="1"/>
          </p:cNvSpPr>
          <p:nvPr>
            <p:ph type="title"/>
          </p:nvPr>
        </p:nvSpPr>
        <p:spPr>
          <a:xfrm>
            <a:off x="1097280" y="286603"/>
            <a:ext cx="10615344" cy="1450757"/>
          </a:xfrm>
        </p:spPr>
        <p:txBody>
          <a:bodyPr/>
          <a:lstStyle/>
          <a:p>
            <a:r>
              <a:rPr lang="en-GB" dirty="0"/>
              <a:t>Development (Importing File To Program 2) </a:t>
            </a:r>
          </a:p>
        </p:txBody>
      </p:sp>
    </p:spTree>
    <p:extLst>
      <p:ext uri="{BB962C8B-B14F-4D97-AF65-F5344CB8AC3E}">
        <p14:creationId xmlns:p14="http://schemas.microsoft.com/office/powerpoint/2010/main" val="1501935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60237" t="47295" r="13776" b="51400"/>
          <a:stretch/>
        </p:blipFill>
        <p:spPr>
          <a:xfrm>
            <a:off x="1343472" y="3371128"/>
            <a:ext cx="9036496" cy="255283"/>
          </a:xfrm>
          <a:prstGeom prst="rect">
            <a:avLst/>
          </a:prstGeom>
        </p:spPr>
      </p:pic>
      <p:sp>
        <p:nvSpPr>
          <p:cNvPr id="6" name="TextBox 5"/>
          <p:cNvSpPr txBox="1"/>
          <p:nvPr/>
        </p:nvSpPr>
        <p:spPr>
          <a:xfrm>
            <a:off x="4584438" y="1991795"/>
            <a:ext cx="3096344" cy="1200329"/>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GB" dirty="0">
                <a:latin typeface="Calibri Light" panose="020F0302020204030204" pitchFamily="34" charset="0"/>
                <a:cs typeface="Calibri Light" panose="020F0302020204030204" pitchFamily="34" charset="0"/>
              </a:rPr>
              <a:t>This uses the variable imported from the previous program and uses the positions to recreate the sentence. </a:t>
            </a:r>
          </a:p>
        </p:txBody>
      </p:sp>
      <p:sp>
        <p:nvSpPr>
          <p:cNvPr id="7" name="TextBox 6"/>
          <p:cNvSpPr txBox="1"/>
          <p:nvPr/>
        </p:nvSpPr>
        <p:spPr>
          <a:xfrm>
            <a:off x="8328248" y="3933056"/>
            <a:ext cx="2999397" cy="203132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GB" dirty="0">
                <a:latin typeface="Calibri Light" panose="020F0302020204030204" pitchFamily="34" charset="0"/>
                <a:cs typeface="Calibri Light" panose="020F0302020204030204" pitchFamily="34" charset="0"/>
              </a:rPr>
              <a:t>The .join function is used to make sure that the words are split and not the letter. If the .join function is removed it splits every single character in the sentence including spaces. (seen in the screenshot)</a:t>
            </a:r>
          </a:p>
        </p:txBody>
      </p:sp>
      <p:pic>
        <p:nvPicPr>
          <p:cNvPr id="8" name="Picture 7"/>
          <p:cNvPicPr>
            <a:picLocks noChangeAspect="1"/>
          </p:cNvPicPr>
          <p:nvPr/>
        </p:nvPicPr>
        <p:blipFill rotWithShape="1">
          <a:blip r:embed="rId3"/>
          <a:srcRect l="3166" t="17141" r="63140" b="77999"/>
          <a:stretch/>
        </p:blipFill>
        <p:spPr>
          <a:xfrm>
            <a:off x="623392" y="5445224"/>
            <a:ext cx="5832648" cy="473269"/>
          </a:xfrm>
          <a:prstGeom prst="rect">
            <a:avLst/>
          </a:prstGeom>
        </p:spPr>
      </p:pic>
      <p:cxnSp>
        <p:nvCxnSpPr>
          <p:cNvPr id="13" name="Connector: Elbow 12"/>
          <p:cNvCxnSpPr>
            <a:stCxn id="7" idx="1"/>
            <a:endCxn id="8" idx="3"/>
          </p:cNvCxnSpPr>
          <p:nvPr/>
        </p:nvCxnSpPr>
        <p:spPr>
          <a:xfrm rot="10800000" flipV="1">
            <a:off x="6456040" y="4948719"/>
            <a:ext cx="1872208" cy="7331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a:cxnSpLocks/>
          </p:cNvCxnSpPr>
          <p:nvPr/>
        </p:nvCxnSpPr>
        <p:spPr>
          <a:xfrm rot="16200000" flipV="1">
            <a:off x="3853429" y="3852758"/>
            <a:ext cx="1460806" cy="10081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p:cNvCxnSpPr>
            <a:endCxn id="7" idx="1"/>
          </p:cNvCxnSpPr>
          <p:nvPr/>
        </p:nvCxnSpPr>
        <p:spPr>
          <a:xfrm flipV="1">
            <a:off x="5087888" y="4948719"/>
            <a:ext cx="3240360" cy="138498"/>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0" name="Title 4"/>
          <p:cNvSpPr>
            <a:spLocks noGrp="1"/>
          </p:cNvSpPr>
          <p:nvPr>
            <p:ph type="title"/>
          </p:nvPr>
        </p:nvSpPr>
        <p:spPr>
          <a:xfrm>
            <a:off x="1097280" y="286603"/>
            <a:ext cx="10058400" cy="1450757"/>
          </a:xfrm>
        </p:spPr>
        <p:txBody>
          <a:bodyPr/>
          <a:lstStyle/>
          <a:p>
            <a:r>
              <a:rPr lang="en-GB" dirty="0"/>
              <a:t>Development (Recreation Of Sentence) </a:t>
            </a:r>
          </a:p>
        </p:txBody>
      </p:sp>
    </p:spTree>
    <p:extLst>
      <p:ext uri="{BB962C8B-B14F-4D97-AF65-F5344CB8AC3E}">
        <p14:creationId xmlns:p14="http://schemas.microsoft.com/office/powerpoint/2010/main" val="2770856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76722714"/>
              </p:ext>
            </p:extLst>
          </p:nvPr>
        </p:nvGraphicFramePr>
        <p:xfrm>
          <a:off x="191343" y="2036254"/>
          <a:ext cx="12000657" cy="2615952"/>
        </p:xfrm>
        <a:graphic>
          <a:graphicData uri="http://schemas.openxmlformats.org/drawingml/2006/table">
            <a:tbl>
              <a:tblPr firstRow="1" bandRow="1">
                <a:tableStyleId>{5C22544A-7EE6-4342-B048-85BDC9FD1C3A}</a:tableStyleId>
              </a:tblPr>
              <a:tblGrid>
                <a:gridCol w="2246523">
                  <a:extLst>
                    <a:ext uri="{9D8B030D-6E8A-4147-A177-3AD203B41FA5}">
                      <a16:colId xmlns:a16="http://schemas.microsoft.com/office/drawing/2014/main" val="20000"/>
                    </a:ext>
                  </a:extLst>
                </a:gridCol>
                <a:gridCol w="2246523">
                  <a:extLst>
                    <a:ext uri="{9D8B030D-6E8A-4147-A177-3AD203B41FA5}">
                      <a16:colId xmlns:a16="http://schemas.microsoft.com/office/drawing/2014/main" val="20001"/>
                    </a:ext>
                  </a:extLst>
                </a:gridCol>
                <a:gridCol w="2246523">
                  <a:extLst>
                    <a:ext uri="{9D8B030D-6E8A-4147-A177-3AD203B41FA5}">
                      <a16:colId xmlns:a16="http://schemas.microsoft.com/office/drawing/2014/main" val="20002"/>
                    </a:ext>
                  </a:extLst>
                </a:gridCol>
                <a:gridCol w="2246523">
                  <a:extLst>
                    <a:ext uri="{9D8B030D-6E8A-4147-A177-3AD203B41FA5}">
                      <a16:colId xmlns:a16="http://schemas.microsoft.com/office/drawing/2014/main" val="20003"/>
                    </a:ext>
                  </a:extLst>
                </a:gridCol>
                <a:gridCol w="3014565">
                  <a:extLst>
                    <a:ext uri="{9D8B030D-6E8A-4147-A177-3AD203B41FA5}">
                      <a16:colId xmlns:a16="http://schemas.microsoft.com/office/drawing/2014/main" val="20004"/>
                    </a:ext>
                  </a:extLst>
                </a:gridCol>
              </a:tblGrid>
              <a:tr h="807864">
                <a:tc>
                  <a:txBody>
                    <a:bodyPr/>
                    <a:lstStyle/>
                    <a:p>
                      <a:r>
                        <a:rPr lang="en-GB" sz="1600" b="0" dirty="0">
                          <a:latin typeface="Calibri Light" panose="020F0302020204030204" pitchFamily="34" charset="0"/>
                          <a:cs typeface="Calibri Light" panose="020F0302020204030204" pitchFamily="34" charset="0"/>
                        </a:rPr>
                        <a:t>Area to</a:t>
                      </a:r>
                      <a:r>
                        <a:rPr lang="en-GB" sz="1600" b="0" baseline="0" dirty="0">
                          <a:latin typeface="Calibri Light" panose="020F0302020204030204" pitchFamily="34" charset="0"/>
                          <a:cs typeface="Calibri Light" panose="020F0302020204030204" pitchFamily="34" charset="0"/>
                        </a:rPr>
                        <a:t> be tested</a:t>
                      </a:r>
                      <a:endParaRPr lang="en-GB" sz="1600" b="0" dirty="0">
                        <a:latin typeface="Calibri Light" panose="020F0302020204030204" pitchFamily="34" charset="0"/>
                        <a:cs typeface="Calibri Light" panose="020F0302020204030204" pitchFamily="34" charset="0"/>
                      </a:endParaRPr>
                    </a:p>
                  </a:txBody>
                  <a:tcPr/>
                </a:tc>
                <a:tc>
                  <a:txBody>
                    <a:bodyPr/>
                    <a:lstStyle/>
                    <a:p>
                      <a:r>
                        <a:rPr lang="en-GB" sz="1600" b="0" dirty="0">
                          <a:latin typeface="Calibri Light" panose="020F0302020204030204" pitchFamily="34" charset="0"/>
                          <a:cs typeface="Calibri Light" panose="020F0302020204030204" pitchFamily="34" charset="0"/>
                        </a:rPr>
                        <a:t>How to test this area</a:t>
                      </a:r>
                    </a:p>
                  </a:txBody>
                  <a:tcPr/>
                </a:tc>
                <a:tc>
                  <a:txBody>
                    <a:bodyPr/>
                    <a:lstStyle/>
                    <a:p>
                      <a:r>
                        <a:rPr lang="en-GB" sz="1600" b="0" dirty="0">
                          <a:latin typeface="Calibri Light" panose="020F0302020204030204" pitchFamily="34" charset="0"/>
                          <a:cs typeface="Calibri Light" panose="020F0302020204030204" pitchFamily="34" charset="0"/>
                        </a:rPr>
                        <a:t>What should happen</a:t>
                      </a:r>
                    </a:p>
                  </a:txBody>
                  <a:tcPr/>
                </a:tc>
                <a:tc>
                  <a:txBody>
                    <a:bodyPr/>
                    <a:lstStyle/>
                    <a:p>
                      <a:r>
                        <a:rPr lang="en-GB" sz="1600" b="0" dirty="0">
                          <a:latin typeface="Calibri Light" panose="020F0302020204030204" pitchFamily="34" charset="0"/>
                          <a:cs typeface="Calibri Light" panose="020F0302020204030204" pitchFamily="34" charset="0"/>
                        </a:rPr>
                        <a:t>What actually happened</a:t>
                      </a:r>
                    </a:p>
                  </a:txBody>
                  <a:tcPr/>
                </a:tc>
                <a:tc>
                  <a:txBody>
                    <a:bodyPr/>
                    <a:lstStyle/>
                    <a:p>
                      <a:r>
                        <a:rPr lang="en-GB" sz="1600" b="0" dirty="0">
                          <a:latin typeface="Calibri Light" panose="020F0302020204030204" pitchFamily="34" charset="0"/>
                          <a:cs typeface="Calibri Light" panose="020F0302020204030204" pitchFamily="34" charset="0"/>
                        </a:rPr>
                        <a:t>Action taken</a:t>
                      </a:r>
                    </a:p>
                  </a:txBody>
                  <a:tcPr/>
                </a:tc>
                <a:extLst>
                  <a:ext uri="{0D108BD9-81ED-4DB2-BD59-A6C34878D82A}">
                    <a16:rowId xmlns:a16="http://schemas.microsoft.com/office/drawing/2014/main" val="10000"/>
                  </a:ext>
                </a:extLst>
              </a:tr>
              <a:tr h="1808088">
                <a:tc>
                  <a:txBody>
                    <a:bodyPr/>
                    <a:lstStyle/>
                    <a:p>
                      <a:r>
                        <a:rPr lang="en-GB" sz="1600" b="0" dirty="0">
                          <a:latin typeface="Calibri Light" panose="020F0302020204030204" pitchFamily="34" charset="0"/>
                          <a:cs typeface="Calibri Light" panose="020F0302020204030204" pitchFamily="34" charset="0"/>
                        </a:rPr>
                        <a:t>In this area I am going to test if the program detects words with different capitalisation as the same or not</a:t>
                      </a:r>
                    </a:p>
                  </a:txBody>
                  <a:tcPr/>
                </a:tc>
                <a:tc>
                  <a:txBody>
                    <a:bodyPr/>
                    <a:lstStyle/>
                    <a:p>
                      <a:r>
                        <a:rPr lang="en-GB" sz="1600" b="0" dirty="0">
                          <a:latin typeface="Calibri Light" panose="020F0302020204030204" pitchFamily="34" charset="0"/>
                          <a:cs typeface="Calibri Light" panose="020F0302020204030204" pitchFamily="34" charset="0"/>
                        </a:rPr>
                        <a:t>I</a:t>
                      </a:r>
                      <a:r>
                        <a:rPr lang="en-GB" sz="1600" b="0" baseline="0" dirty="0">
                          <a:latin typeface="Calibri Light" panose="020F0302020204030204" pitchFamily="34" charset="0"/>
                          <a:cs typeface="Calibri Light" panose="020F0302020204030204" pitchFamily="34" charset="0"/>
                        </a:rPr>
                        <a:t>nput a sentence with capitalisation and use the print function to see what outputs</a:t>
                      </a:r>
                      <a:endParaRPr lang="en-GB" sz="1600" b="0" dirty="0">
                        <a:latin typeface="Calibri Light" panose="020F0302020204030204" pitchFamily="34" charset="0"/>
                        <a:cs typeface="Calibri Light" panose="020F0302020204030204" pitchFamily="34" charset="0"/>
                      </a:endParaRPr>
                    </a:p>
                  </a:txBody>
                  <a:tcPr/>
                </a:tc>
                <a:tc>
                  <a:txBody>
                    <a:bodyPr/>
                    <a:lstStyle/>
                    <a:p>
                      <a:r>
                        <a:rPr lang="en-GB" sz="1600" b="0" dirty="0">
                          <a:latin typeface="Calibri Light" panose="020F0302020204030204" pitchFamily="34" charset="0"/>
                          <a:cs typeface="Calibri Light" panose="020F0302020204030204" pitchFamily="34" charset="0"/>
                        </a:rPr>
                        <a:t>The program should output the words split up but keep the capitalisation unlike the previous tasks</a:t>
                      </a:r>
                    </a:p>
                  </a:txBody>
                  <a:tcPr/>
                </a:tc>
                <a:tc>
                  <a:txBody>
                    <a:bodyPr/>
                    <a:lstStyle/>
                    <a:p>
                      <a:r>
                        <a:rPr lang="en-GB" sz="1600" b="0" dirty="0">
                          <a:latin typeface="Calibri Light" panose="020F0302020204030204" pitchFamily="34" charset="0"/>
                          <a:cs typeface="Calibri Light" panose="020F0302020204030204" pitchFamily="34" charset="0"/>
                        </a:rPr>
                        <a:t>The program worked as it should.</a:t>
                      </a:r>
                    </a:p>
                  </a:txBody>
                  <a:tcPr/>
                </a:tc>
                <a:tc>
                  <a:txBody>
                    <a:bodyPr/>
                    <a:lstStyle/>
                    <a:p>
                      <a:r>
                        <a:rPr lang="en-GB" sz="1600" b="0" dirty="0">
                          <a:latin typeface="Calibri Light" panose="020F0302020204030204" pitchFamily="34" charset="0"/>
                          <a:cs typeface="Calibri Light" panose="020F0302020204030204" pitchFamily="34" charset="0"/>
                        </a:rPr>
                        <a:t>No action taken</a:t>
                      </a:r>
                    </a:p>
                  </a:txBody>
                  <a:tcPr/>
                </a:tc>
                <a:extLst>
                  <a:ext uri="{0D108BD9-81ED-4DB2-BD59-A6C34878D82A}">
                    <a16:rowId xmlns:a16="http://schemas.microsoft.com/office/drawing/2014/main" val="10001"/>
                  </a:ext>
                </a:extLst>
              </a:tr>
            </a:tbl>
          </a:graphicData>
        </a:graphic>
      </p:graphicFrame>
      <p:pic>
        <p:nvPicPr>
          <p:cNvPr id="3" name="Picture 2"/>
          <p:cNvPicPr>
            <a:picLocks noChangeAspect="1"/>
          </p:cNvPicPr>
          <p:nvPr/>
        </p:nvPicPr>
        <p:blipFill rotWithShape="1">
          <a:blip r:embed="rId2"/>
          <a:srcRect l="1564" t="14000" r="85049" b="81800"/>
          <a:stretch/>
        </p:blipFill>
        <p:spPr>
          <a:xfrm>
            <a:off x="206984" y="5428828"/>
            <a:ext cx="4581409" cy="808484"/>
          </a:xfrm>
          <a:prstGeom prst="rect">
            <a:avLst/>
          </a:prstGeom>
        </p:spPr>
      </p:pic>
      <p:pic>
        <p:nvPicPr>
          <p:cNvPr id="6" name="Picture 5"/>
          <p:cNvPicPr>
            <a:picLocks noChangeAspect="1"/>
          </p:cNvPicPr>
          <p:nvPr/>
        </p:nvPicPr>
        <p:blipFill rotWithShape="1">
          <a:blip r:embed="rId3"/>
          <a:srcRect l="17713" t="66243" r="69687" b="29475"/>
          <a:stretch/>
        </p:blipFill>
        <p:spPr>
          <a:xfrm>
            <a:off x="7896200" y="5184998"/>
            <a:ext cx="3390800" cy="648072"/>
          </a:xfrm>
          <a:prstGeom prst="rect">
            <a:avLst/>
          </a:prstGeom>
        </p:spPr>
      </p:pic>
      <p:sp>
        <p:nvSpPr>
          <p:cNvPr id="7" name="Title 4"/>
          <p:cNvSpPr>
            <a:spLocks noGrp="1"/>
          </p:cNvSpPr>
          <p:nvPr>
            <p:ph type="title"/>
          </p:nvPr>
        </p:nvSpPr>
        <p:spPr>
          <a:xfrm>
            <a:off x="1097280" y="286603"/>
            <a:ext cx="10058400" cy="1450757"/>
          </a:xfrm>
        </p:spPr>
        <p:txBody>
          <a:bodyPr/>
          <a:lstStyle/>
          <a:p>
            <a:r>
              <a:rPr lang="en-GB" dirty="0"/>
              <a:t>Development (Case Sensitivity) </a:t>
            </a:r>
          </a:p>
        </p:txBody>
      </p:sp>
    </p:spTree>
    <p:extLst>
      <p:ext uri="{BB962C8B-B14F-4D97-AF65-F5344CB8AC3E}">
        <p14:creationId xmlns:p14="http://schemas.microsoft.com/office/powerpoint/2010/main" val="1101907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583729051"/>
              </p:ext>
            </p:extLst>
          </p:nvPr>
        </p:nvGraphicFramePr>
        <p:xfrm>
          <a:off x="24940" y="1925180"/>
          <a:ext cx="12191998" cy="2543944"/>
        </p:xfrm>
        <a:graphic>
          <a:graphicData uri="http://schemas.openxmlformats.org/drawingml/2006/table">
            <a:tbl>
              <a:tblPr firstRow="1" bandRow="1">
                <a:tableStyleId>{5C22544A-7EE6-4342-B048-85BDC9FD1C3A}</a:tableStyleId>
              </a:tblPr>
              <a:tblGrid>
                <a:gridCol w="2282342">
                  <a:extLst>
                    <a:ext uri="{9D8B030D-6E8A-4147-A177-3AD203B41FA5}">
                      <a16:colId xmlns:a16="http://schemas.microsoft.com/office/drawing/2014/main" val="20000"/>
                    </a:ext>
                  </a:extLst>
                </a:gridCol>
                <a:gridCol w="2282342">
                  <a:extLst>
                    <a:ext uri="{9D8B030D-6E8A-4147-A177-3AD203B41FA5}">
                      <a16:colId xmlns:a16="http://schemas.microsoft.com/office/drawing/2014/main" val="20001"/>
                    </a:ext>
                  </a:extLst>
                </a:gridCol>
                <a:gridCol w="2282342">
                  <a:extLst>
                    <a:ext uri="{9D8B030D-6E8A-4147-A177-3AD203B41FA5}">
                      <a16:colId xmlns:a16="http://schemas.microsoft.com/office/drawing/2014/main" val="20002"/>
                    </a:ext>
                  </a:extLst>
                </a:gridCol>
                <a:gridCol w="2282342">
                  <a:extLst>
                    <a:ext uri="{9D8B030D-6E8A-4147-A177-3AD203B41FA5}">
                      <a16:colId xmlns:a16="http://schemas.microsoft.com/office/drawing/2014/main" val="20003"/>
                    </a:ext>
                  </a:extLst>
                </a:gridCol>
                <a:gridCol w="3062630">
                  <a:extLst>
                    <a:ext uri="{9D8B030D-6E8A-4147-A177-3AD203B41FA5}">
                      <a16:colId xmlns:a16="http://schemas.microsoft.com/office/drawing/2014/main" val="20004"/>
                    </a:ext>
                  </a:extLst>
                </a:gridCol>
              </a:tblGrid>
              <a:tr h="735856">
                <a:tc>
                  <a:txBody>
                    <a:bodyPr/>
                    <a:lstStyle/>
                    <a:p>
                      <a:r>
                        <a:rPr lang="en-GB" sz="1600" b="0" dirty="0">
                          <a:latin typeface="Calibri Light" panose="020F0302020204030204" pitchFamily="34" charset="0"/>
                          <a:cs typeface="Calibri Light" panose="020F0302020204030204" pitchFamily="34" charset="0"/>
                        </a:rPr>
                        <a:t>Area to</a:t>
                      </a:r>
                      <a:r>
                        <a:rPr lang="en-GB" sz="1600" b="0" baseline="0" dirty="0">
                          <a:latin typeface="Calibri Light" panose="020F0302020204030204" pitchFamily="34" charset="0"/>
                          <a:cs typeface="Calibri Light" panose="020F0302020204030204" pitchFamily="34" charset="0"/>
                        </a:rPr>
                        <a:t> be tested</a:t>
                      </a:r>
                      <a:endParaRPr lang="en-GB" sz="1600" b="0" dirty="0">
                        <a:latin typeface="Calibri Light" panose="020F0302020204030204" pitchFamily="34" charset="0"/>
                        <a:cs typeface="Calibri Light" panose="020F0302020204030204" pitchFamily="34" charset="0"/>
                      </a:endParaRPr>
                    </a:p>
                  </a:txBody>
                  <a:tcPr/>
                </a:tc>
                <a:tc>
                  <a:txBody>
                    <a:bodyPr/>
                    <a:lstStyle/>
                    <a:p>
                      <a:r>
                        <a:rPr lang="en-GB" sz="1600" b="0" dirty="0">
                          <a:latin typeface="Calibri Light" panose="020F0302020204030204" pitchFamily="34" charset="0"/>
                          <a:cs typeface="Calibri Light" panose="020F0302020204030204" pitchFamily="34" charset="0"/>
                        </a:rPr>
                        <a:t>How to test this area</a:t>
                      </a:r>
                    </a:p>
                  </a:txBody>
                  <a:tcPr/>
                </a:tc>
                <a:tc>
                  <a:txBody>
                    <a:bodyPr/>
                    <a:lstStyle/>
                    <a:p>
                      <a:r>
                        <a:rPr lang="en-GB" sz="1600" b="0" dirty="0">
                          <a:latin typeface="Calibri Light" panose="020F0302020204030204" pitchFamily="34" charset="0"/>
                          <a:cs typeface="Calibri Light" panose="020F0302020204030204" pitchFamily="34" charset="0"/>
                        </a:rPr>
                        <a:t>What should happen</a:t>
                      </a:r>
                    </a:p>
                  </a:txBody>
                  <a:tcPr/>
                </a:tc>
                <a:tc>
                  <a:txBody>
                    <a:bodyPr/>
                    <a:lstStyle/>
                    <a:p>
                      <a:r>
                        <a:rPr lang="en-GB" sz="1600" b="0" dirty="0">
                          <a:latin typeface="Calibri Light" panose="020F0302020204030204" pitchFamily="34" charset="0"/>
                          <a:cs typeface="Calibri Light" panose="020F0302020204030204" pitchFamily="34" charset="0"/>
                        </a:rPr>
                        <a:t>What actually happened</a:t>
                      </a:r>
                    </a:p>
                  </a:txBody>
                  <a:tcPr/>
                </a:tc>
                <a:tc>
                  <a:txBody>
                    <a:bodyPr/>
                    <a:lstStyle/>
                    <a:p>
                      <a:r>
                        <a:rPr lang="en-GB" sz="1600" b="0" dirty="0">
                          <a:latin typeface="Calibri Light" panose="020F0302020204030204" pitchFamily="34" charset="0"/>
                          <a:cs typeface="Calibri Light" panose="020F0302020204030204" pitchFamily="34" charset="0"/>
                        </a:rPr>
                        <a:t>Action taken</a:t>
                      </a:r>
                    </a:p>
                  </a:txBody>
                  <a:tcPr/>
                </a:tc>
                <a:extLst>
                  <a:ext uri="{0D108BD9-81ED-4DB2-BD59-A6C34878D82A}">
                    <a16:rowId xmlns:a16="http://schemas.microsoft.com/office/drawing/2014/main" val="10000"/>
                  </a:ext>
                </a:extLst>
              </a:tr>
              <a:tr h="1808088">
                <a:tc>
                  <a:txBody>
                    <a:bodyPr/>
                    <a:lstStyle/>
                    <a:p>
                      <a:r>
                        <a:rPr lang="en-GB" sz="1600" b="0" dirty="0">
                          <a:latin typeface="Calibri Light" panose="020F0302020204030204" pitchFamily="34" charset="0"/>
                          <a:cs typeface="Calibri Light" panose="020F0302020204030204" pitchFamily="34" charset="0"/>
                        </a:rPr>
                        <a:t>This area of testing I am testing if the program gives different positions to words with punctuation to words without punctuation.</a:t>
                      </a:r>
                    </a:p>
                  </a:txBody>
                  <a:tcPr/>
                </a:tc>
                <a:tc>
                  <a:txBody>
                    <a:bodyPr/>
                    <a:lstStyle/>
                    <a:p>
                      <a:r>
                        <a:rPr lang="en-GB" sz="1600" b="0" dirty="0">
                          <a:latin typeface="Calibri Light" panose="020F0302020204030204" pitchFamily="34" charset="0"/>
                          <a:cs typeface="Calibri Light" panose="020F0302020204030204" pitchFamily="34" charset="0"/>
                        </a:rPr>
                        <a:t>Add punctuation to the sentence</a:t>
                      </a:r>
                      <a:r>
                        <a:rPr lang="en-GB" sz="1600" b="0" baseline="0" dirty="0">
                          <a:latin typeface="Calibri Light" panose="020F0302020204030204" pitchFamily="34" charset="0"/>
                          <a:cs typeface="Calibri Light" panose="020F0302020204030204" pitchFamily="34" charset="0"/>
                        </a:rPr>
                        <a:t> when inputted and print the sentence variable in the RTE.</a:t>
                      </a:r>
                      <a:endParaRPr lang="en-GB" sz="1600" b="0" dirty="0">
                        <a:latin typeface="Calibri Light" panose="020F0302020204030204" pitchFamily="34" charset="0"/>
                        <a:cs typeface="Calibri Light" panose="020F0302020204030204" pitchFamily="34" charset="0"/>
                      </a:endParaRPr>
                    </a:p>
                  </a:txBody>
                  <a:tcPr/>
                </a:tc>
                <a:tc>
                  <a:txBody>
                    <a:bodyPr/>
                    <a:lstStyle/>
                    <a:p>
                      <a:r>
                        <a:rPr lang="en-GB" sz="1600" b="0" dirty="0">
                          <a:latin typeface="Calibri Light" panose="020F0302020204030204" pitchFamily="34" charset="0"/>
                          <a:cs typeface="Calibri Light" panose="020F0302020204030204" pitchFamily="34" charset="0"/>
                        </a:rPr>
                        <a:t>The program should recreate the sentence and print it to the user.</a:t>
                      </a:r>
                    </a:p>
                  </a:txBody>
                  <a:tcPr/>
                </a:tc>
                <a:tc>
                  <a:txBody>
                    <a:bodyPr/>
                    <a:lstStyle/>
                    <a:p>
                      <a:r>
                        <a:rPr lang="en-GB" sz="1600" b="0" dirty="0">
                          <a:latin typeface="Calibri Light" panose="020F0302020204030204" pitchFamily="34" charset="0"/>
                          <a:cs typeface="Calibri Light" panose="020F0302020204030204" pitchFamily="34" charset="0"/>
                        </a:rPr>
                        <a:t>The program did detect the punctuation as different positions</a:t>
                      </a:r>
                    </a:p>
                  </a:txBody>
                  <a:tcPr/>
                </a:tc>
                <a:tc>
                  <a:txBody>
                    <a:bodyPr/>
                    <a:lstStyle/>
                    <a:p>
                      <a:r>
                        <a:rPr lang="en-GB" sz="1600" b="0" dirty="0">
                          <a:latin typeface="Calibri Light" panose="020F0302020204030204" pitchFamily="34" charset="0"/>
                          <a:cs typeface="Calibri Light" panose="020F0302020204030204" pitchFamily="34" charset="0"/>
                        </a:rPr>
                        <a:t>No</a:t>
                      </a:r>
                      <a:r>
                        <a:rPr lang="en-GB" sz="1600" b="0" baseline="0" dirty="0">
                          <a:latin typeface="Calibri Light" panose="020F0302020204030204" pitchFamily="34" charset="0"/>
                          <a:cs typeface="Calibri Light" panose="020F0302020204030204" pitchFamily="34" charset="0"/>
                        </a:rPr>
                        <a:t> action taken.</a:t>
                      </a:r>
                      <a:endParaRPr lang="en-GB" sz="1600" b="0"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10001"/>
                  </a:ext>
                </a:extLst>
              </a:tr>
            </a:tbl>
          </a:graphicData>
        </a:graphic>
      </p:graphicFrame>
      <p:pic>
        <p:nvPicPr>
          <p:cNvPr id="3" name="Picture 2"/>
          <p:cNvPicPr>
            <a:picLocks noChangeAspect="1"/>
          </p:cNvPicPr>
          <p:nvPr/>
        </p:nvPicPr>
        <p:blipFill rotWithShape="1">
          <a:blip r:embed="rId2"/>
          <a:srcRect l="6032" t="44750" r="68375" b="53150"/>
          <a:stretch/>
        </p:blipFill>
        <p:spPr>
          <a:xfrm>
            <a:off x="1089724" y="4537076"/>
            <a:ext cx="10047336" cy="515248"/>
          </a:xfrm>
          <a:prstGeom prst="rect">
            <a:avLst/>
          </a:prstGeom>
        </p:spPr>
      </p:pic>
      <p:pic>
        <p:nvPicPr>
          <p:cNvPr id="6" name="Picture 5"/>
          <p:cNvPicPr>
            <a:picLocks noChangeAspect="1"/>
          </p:cNvPicPr>
          <p:nvPr/>
        </p:nvPicPr>
        <p:blipFill rotWithShape="1">
          <a:blip r:embed="rId3"/>
          <a:srcRect l="8154" t="26327" r="64940" b="69873"/>
          <a:stretch/>
        </p:blipFill>
        <p:spPr>
          <a:xfrm>
            <a:off x="1089724" y="4941168"/>
            <a:ext cx="10081703" cy="890069"/>
          </a:xfrm>
          <a:prstGeom prst="rect">
            <a:avLst/>
          </a:prstGeom>
        </p:spPr>
      </p:pic>
      <p:sp>
        <p:nvSpPr>
          <p:cNvPr id="7" name="Title 4"/>
          <p:cNvSpPr>
            <a:spLocks noGrp="1"/>
          </p:cNvSpPr>
          <p:nvPr>
            <p:ph type="title"/>
          </p:nvPr>
        </p:nvSpPr>
        <p:spPr>
          <a:xfrm>
            <a:off x="1097280" y="286603"/>
            <a:ext cx="10058400" cy="1450757"/>
          </a:xfrm>
        </p:spPr>
        <p:txBody>
          <a:bodyPr/>
          <a:lstStyle/>
          <a:p>
            <a:r>
              <a:rPr lang="en-GB" dirty="0"/>
              <a:t>Development  (Punctuation)</a:t>
            </a:r>
          </a:p>
        </p:txBody>
      </p:sp>
    </p:spTree>
    <p:extLst>
      <p:ext uri="{BB962C8B-B14F-4D97-AF65-F5344CB8AC3E}">
        <p14:creationId xmlns:p14="http://schemas.microsoft.com/office/powerpoint/2010/main" val="1266848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821973601"/>
              </p:ext>
            </p:extLst>
          </p:nvPr>
        </p:nvGraphicFramePr>
        <p:xfrm>
          <a:off x="119335" y="1944998"/>
          <a:ext cx="12072665" cy="3199146"/>
        </p:xfrm>
        <a:graphic>
          <a:graphicData uri="http://schemas.openxmlformats.org/drawingml/2006/table">
            <a:tbl>
              <a:tblPr firstRow="1" bandRow="1">
                <a:tableStyleId>{5C22544A-7EE6-4342-B048-85BDC9FD1C3A}</a:tableStyleId>
              </a:tblPr>
              <a:tblGrid>
                <a:gridCol w="2260003">
                  <a:extLst>
                    <a:ext uri="{9D8B030D-6E8A-4147-A177-3AD203B41FA5}">
                      <a16:colId xmlns:a16="http://schemas.microsoft.com/office/drawing/2014/main" val="20000"/>
                    </a:ext>
                  </a:extLst>
                </a:gridCol>
                <a:gridCol w="2260003">
                  <a:extLst>
                    <a:ext uri="{9D8B030D-6E8A-4147-A177-3AD203B41FA5}">
                      <a16:colId xmlns:a16="http://schemas.microsoft.com/office/drawing/2014/main" val="20001"/>
                    </a:ext>
                  </a:extLst>
                </a:gridCol>
                <a:gridCol w="2260003">
                  <a:extLst>
                    <a:ext uri="{9D8B030D-6E8A-4147-A177-3AD203B41FA5}">
                      <a16:colId xmlns:a16="http://schemas.microsoft.com/office/drawing/2014/main" val="20002"/>
                    </a:ext>
                  </a:extLst>
                </a:gridCol>
                <a:gridCol w="2105472">
                  <a:extLst>
                    <a:ext uri="{9D8B030D-6E8A-4147-A177-3AD203B41FA5}">
                      <a16:colId xmlns:a16="http://schemas.microsoft.com/office/drawing/2014/main" val="20003"/>
                    </a:ext>
                  </a:extLst>
                </a:gridCol>
                <a:gridCol w="3187184">
                  <a:extLst>
                    <a:ext uri="{9D8B030D-6E8A-4147-A177-3AD203B41FA5}">
                      <a16:colId xmlns:a16="http://schemas.microsoft.com/office/drawing/2014/main" val="20004"/>
                    </a:ext>
                  </a:extLst>
                </a:gridCol>
              </a:tblGrid>
              <a:tr h="648072">
                <a:tc>
                  <a:txBody>
                    <a:bodyPr/>
                    <a:lstStyle/>
                    <a:p>
                      <a:r>
                        <a:rPr lang="en-GB" sz="1600" b="0" dirty="0">
                          <a:latin typeface="Calibri Light" panose="020F0302020204030204" pitchFamily="34" charset="0"/>
                          <a:cs typeface="Calibri Light" panose="020F0302020204030204" pitchFamily="34" charset="0"/>
                        </a:rPr>
                        <a:t>Area to</a:t>
                      </a:r>
                      <a:r>
                        <a:rPr lang="en-GB" sz="1600" b="0" baseline="0" dirty="0">
                          <a:latin typeface="Calibri Light" panose="020F0302020204030204" pitchFamily="34" charset="0"/>
                          <a:cs typeface="Calibri Light" panose="020F0302020204030204" pitchFamily="34" charset="0"/>
                        </a:rPr>
                        <a:t> be tested</a:t>
                      </a:r>
                      <a:endParaRPr lang="en-GB" sz="1600" b="0" dirty="0">
                        <a:latin typeface="Calibri Light" panose="020F0302020204030204" pitchFamily="34" charset="0"/>
                        <a:cs typeface="Calibri Light" panose="020F0302020204030204" pitchFamily="34" charset="0"/>
                      </a:endParaRPr>
                    </a:p>
                  </a:txBody>
                  <a:tcPr/>
                </a:tc>
                <a:tc>
                  <a:txBody>
                    <a:bodyPr/>
                    <a:lstStyle/>
                    <a:p>
                      <a:r>
                        <a:rPr lang="en-GB" sz="1600" b="0" dirty="0">
                          <a:latin typeface="Calibri Light" panose="020F0302020204030204" pitchFamily="34" charset="0"/>
                          <a:cs typeface="Calibri Light" panose="020F0302020204030204" pitchFamily="34" charset="0"/>
                        </a:rPr>
                        <a:t>How to test this area</a:t>
                      </a:r>
                    </a:p>
                  </a:txBody>
                  <a:tcPr/>
                </a:tc>
                <a:tc>
                  <a:txBody>
                    <a:bodyPr/>
                    <a:lstStyle/>
                    <a:p>
                      <a:r>
                        <a:rPr lang="en-GB" sz="1600" b="0" dirty="0">
                          <a:latin typeface="Calibri Light" panose="020F0302020204030204" pitchFamily="34" charset="0"/>
                          <a:cs typeface="Calibri Light" panose="020F0302020204030204" pitchFamily="34" charset="0"/>
                        </a:rPr>
                        <a:t>What should happen</a:t>
                      </a:r>
                    </a:p>
                  </a:txBody>
                  <a:tcPr/>
                </a:tc>
                <a:tc>
                  <a:txBody>
                    <a:bodyPr/>
                    <a:lstStyle/>
                    <a:p>
                      <a:r>
                        <a:rPr lang="en-GB" sz="1600" b="0" dirty="0">
                          <a:latin typeface="Calibri Light" panose="020F0302020204030204" pitchFamily="34" charset="0"/>
                          <a:cs typeface="Calibri Light" panose="020F0302020204030204" pitchFamily="34" charset="0"/>
                        </a:rPr>
                        <a:t>What actually happened</a:t>
                      </a:r>
                    </a:p>
                  </a:txBody>
                  <a:tcPr/>
                </a:tc>
                <a:tc>
                  <a:txBody>
                    <a:bodyPr/>
                    <a:lstStyle/>
                    <a:p>
                      <a:r>
                        <a:rPr lang="en-GB" sz="1600" b="0" dirty="0">
                          <a:latin typeface="Calibri Light" panose="020F0302020204030204" pitchFamily="34" charset="0"/>
                          <a:cs typeface="Calibri Light" panose="020F0302020204030204" pitchFamily="34" charset="0"/>
                        </a:rPr>
                        <a:t>Action taken</a:t>
                      </a:r>
                    </a:p>
                  </a:txBody>
                  <a:tcPr/>
                </a:tc>
                <a:extLst>
                  <a:ext uri="{0D108BD9-81ED-4DB2-BD59-A6C34878D82A}">
                    <a16:rowId xmlns:a16="http://schemas.microsoft.com/office/drawing/2014/main" val="10000"/>
                  </a:ext>
                </a:extLst>
              </a:tr>
              <a:tr h="2551074">
                <a:tc>
                  <a:txBody>
                    <a:bodyPr/>
                    <a:lstStyle/>
                    <a:p>
                      <a:r>
                        <a:rPr lang="en-GB" sz="1600" b="0" dirty="0">
                          <a:latin typeface="Calibri Light" panose="020F0302020204030204" pitchFamily="34" charset="0"/>
                          <a:cs typeface="Calibri Light" panose="020F0302020204030204" pitchFamily="34" charset="0"/>
                        </a:rPr>
                        <a:t> I am testing if the program can create a </a:t>
                      </a:r>
                      <a:r>
                        <a:rPr lang="en-GB" sz="1600" b="0" dirty="0">
                          <a:solidFill>
                            <a:srgbClr val="00B050"/>
                          </a:solidFill>
                          <a:latin typeface="Calibri Light" panose="020F0302020204030204" pitchFamily="34" charset="0"/>
                          <a:cs typeface="Calibri Light" panose="020F0302020204030204" pitchFamily="34" charset="0"/>
                        </a:rPr>
                        <a:t>variable</a:t>
                      </a:r>
                      <a:r>
                        <a:rPr lang="en-GB" sz="1600" b="0" dirty="0">
                          <a:latin typeface="Calibri Light" panose="020F0302020204030204" pitchFamily="34" charset="0"/>
                          <a:cs typeface="Calibri Light" panose="020F0302020204030204" pitchFamily="34" charset="0"/>
                        </a:rPr>
                        <a:t> that has been created from a separate program. </a:t>
                      </a:r>
                    </a:p>
                  </a:txBody>
                  <a:tcPr/>
                </a:tc>
                <a:tc>
                  <a:txBody>
                    <a:bodyPr/>
                    <a:lstStyle/>
                    <a:p>
                      <a:r>
                        <a:rPr lang="en-GB" sz="1600" b="0" dirty="0">
                          <a:latin typeface="Calibri Light" panose="020F0302020204030204" pitchFamily="34" charset="0"/>
                          <a:cs typeface="Calibri Light" panose="020F0302020204030204" pitchFamily="34" charset="0"/>
                        </a:rPr>
                        <a:t>Run</a:t>
                      </a:r>
                      <a:r>
                        <a:rPr lang="en-GB" sz="1600" b="0" baseline="0" dirty="0">
                          <a:latin typeface="Calibri Light" panose="020F0302020204030204" pitchFamily="34" charset="0"/>
                          <a:cs typeface="Calibri Light" panose="020F0302020204030204" pitchFamily="34" charset="0"/>
                        </a:rPr>
                        <a:t> the second program in the RTE (Run-time-Environment). I will then add a line of code that prints out what is in the variables to see if it has been successfully imported.</a:t>
                      </a:r>
                    </a:p>
                  </a:txBody>
                  <a:tcPr/>
                </a:tc>
                <a:tc>
                  <a:txBody>
                    <a:bodyPr/>
                    <a:lstStyle/>
                    <a:p>
                      <a:r>
                        <a:rPr lang="en-GB" sz="1600" b="0" dirty="0">
                          <a:latin typeface="Calibri Light" panose="020F0302020204030204" pitchFamily="34" charset="0"/>
                          <a:cs typeface="Calibri Light" panose="020F0302020204030204" pitchFamily="34" charset="0"/>
                        </a:rPr>
                        <a:t>The program should import data from the file and put it into a variable. So the program should print out what I wrote in the first program </a:t>
                      </a:r>
                    </a:p>
                  </a:txBody>
                  <a:tcPr/>
                </a:tc>
                <a:tc>
                  <a:txBody>
                    <a:bodyPr/>
                    <a:lstStyle/>
                    <a:p>
                      <a:r>
                        <a:rPr lang="en-GB" sz="1600" b="0" dirty="0">
                          <a:latin typeface="Calibri Light" panose="020F0302020204030204" pitchFamily="34" charset="0"/>
                          <a:cs typeface="Calibri Light" panose="020F0302020204030204" pitchFamily="34" charset="0"/>
                        </a:rPr>
                        <a:t>There was large gaps between words when printed out</a:t>
                      </a:r>
                    </a:p>
                  </a:txBody>
                  <a:tcPr/>
                </a:tc>
                <a:tc>
                  <a:txBody>
                    <a:bodyPr/>
                    <a:lstStyle/>
                    <a:p>
                      <a:r>
                        <a:rPr lang="en-GB" sz="1600" b="0" dirty="0">
                          <a:latin typeface="Calibri Light" panose="020F0302020204030204" pitchFamily="34" charset="0"/>
                          <a:cs typeface="Calibri Light" panose="020F0302020204030204" pitchFamily="34" charset="0"/>
                        </a:rPr>
                        <a:t>To improve this I modified the variable using </a:t>
                      </a:r>
                      <a:r>
                        <a:rPr lang="en-GB" sz="1600" b="0" dirty="0">
                          <a:solidFill>
                            <a:srgbClr val="00B050"/>
                          </a:solidFill>
                          <a:latin typeface="Calibri Light" panose="020F0302020204030204" pitchFamily="34" charset="0"/>
                          <a:cs typeface="Calibri Light" panose="020F0302020204030204" pitchFamily="34" charset="0"/>
                        </a:rPr>
                        <a:t>operator</a:t>
                      </a:r>
                      <a:r>
                        <a:rPr lang="en-GB" sz="1600" b="0" dirty="0">
                          <a:latin typeface="Calibri Light" panose="020F0302020204030204" pitchFamily="34" charset="0"/>
                          <a:cs typeface="Calibri Light" panose="020F0302020204030204" pitchFamily="34" charset="0"/>
                        </a:rPr>
                        <a:t> to stop spaces.</a:t>
                      </a:r>
                    </a:p>
                  </a:txBody>
                  <a:tcPr/>
                </a:tc>
                <a:extLst>
                  <a:ext uri="{0D108BD9-81ED-4DB2-BD59-A6C34878D82A}">
                    <a16:rowId xmlns:a16="http://schemas.microsoft.com/office/drawing/2014/main" val="10001"/>
                  </a:ext>
                </a:extLst>
              </a:tr>
            </a:tbl>
          </a:graphicData>
        </a:graphic>
      </p:graphicFrame>
      <p:pic>
        <p:nvPicPr>
          <p:cNvPr id="2" name="Picture 1"/>
          <p:cNvPicPr>
            <a:picLocks noChangeAspect="1"/>
          </p:cNvPicPr>
          <p:nvPr/>
        </p:nvPicPr>
        <p:blipFill rotWithShape="1">
          <a:blip r:embed="rId2"/>
          <a:srcRect l="17498" t="29000" r="68900" b="61200"/>
          <a:stretch/>
        </p:blipFill>
        <p:spPr>
          <a:xfrm>
            <a:off x="6672064" y="5144144"/>
            <a:ext cx="3423152" cy="1387232"/>
          </a:xfrm>
          <a:prstGeom prst="rect">
            <a:avLst/>
          </a:prstGeom>
        </p:spPr>
      </p:pic>
      <p:pic>
        <p:nvPicPr>
          <p:cNvPr id="6" name="Picture 5"/>
          <p:cNvPicPr>
            <a:picLocks noChangeAspect="1"/>
          </p:cNvPicPr>
          <p:nvPr/>
        </p:nvPicPr>
        <p:blipFill rotWithShape="1">
          <a:blip r:embed="rId3"/>
          <a:srcRect l="8000" t="33201" r="75594" b="64699"/>
          <a:stretch/>
        </p:blipFill>
        <p:spPr>
          <a:xfrm>
            <a:off x="263352" y="5376909"/>
            <a:ext cx="5760640" cy="460851"/>
          </a:xfrm>
          <a:prstGeom prst="rect">
            <a:avLst/>
          </a:prstGeom>
        </p:spPr>
      </p:pic>
      <p:pic>
        <p:nvPicPr>
          <p:cNvPr id="7" name="Picture 6"/>
          <p:cNvPicPr>
            <a:picLocks noChangeAspect="1"/>
          </p:cNvPicPr>
          <p:nvPr/>
        </p:nvPicPr>
        <p:blipFill rotWithShape="1">
          <a:blip r:embed="rId4"/>
          <a:srcRect l="29000" t="54200" r="59187" b="42650"/>
          <a:stretch/>
        </p:blipFill>
        <p:spPr>
          <a:xfrm>
            <a:off x="623392" y="5837759"/>
            <a:ext cx="2429682" cy="404947"/>
          </a:xfrm>
          <a:prstGeom prst="rect">
            <a:avLst/>
          </a:prstGeom>
        </p:spPr>
      </p:pic>
      <p:sp>
        <p:nvSpPr>
          <p:cNvPr id="8" name="Title 4"/>
          <p:cNvSpPr>
            <a:spLocks noGrp="1"/>
          </p:cNvSpPr>
          <p:nvPr>
            <p:ph type="title"/>
          </p:nvPr>
        </p:nvSpPr>
        <p:spPr>
          <a:xfrm>
            <a:off x="1097280" y="286603"/>
            <a:ext cx="10058400" cy="1450757"/>
          </a:xfrm>
        </p:spPr>
        <p:txBody>
          <a:bodyPr/>
          <a:lstStyle/>
          <a:p>
            <a:r>
              <a:rPr lang="en-GB" dirty="0"/>
              <a:t>Development (Importing The File) </a:t>
            </a:r>
          </a:p>
        </p:txBody>
      </p:sp>
    </p:spTree>
    <p:extLst>
      <p:ext uri="{BB962C8B-B14F-4D97-AF65-F5344CB8AC3E}">
        <p14:creationId xmlns:p14="http://schemas.microsoft.com/office/powerpoint/2010/main" val="1968247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79376" y="1772816"/>
            <a:ext cx="12000655" cy="4339650"/>
          </a:xfrm>
          <a:prstGeom prst="rect">
            <a:avLst/>
          </a:prstGeom>
        </p:spPr>
        <p:txBody>
          <a:bodyPr wrap="square">
            <a:spAutoFit/>
          </a:bodyPr>
          <a:lstStyle/>
          <a:p>
            <a:r>
              <a:rPr lang="en-GB" sz="1200" dirty="0">
                <a:latin typeface="Calibri Light" panose="020F0302020204030204" pitchFamily="34" charset="0"/>
                <a:cs typeface="Calibri Light" panose="020F0302020204030204" pitchFamily="34" charset="0"/>
              </a:rPr>
              <a:t>sentence = input("Enter a sentence: ") #This puts whatever the user inputs into a sentence</a:t>
            </a:r>
          </a:p>
          <a:p>
            <a:r>
              <a:rPr lang="en-GB" sz="1200" dirty="0">
                <a:latin typeface="Calibri Light" panose="020F0302020204030204" pitchFamily="34" charset="0"/>
                <a:cs typeface="Calibri Light" panose="020F0302020204030204" pitchFamily="34" charset="0"/>
              </a:rPr>
              <a:t>sentence = </a:t>
            </a:r>
            <a:r>
              <a:rPr lang="en-GB" sz="1200" dirty="0" err="1">
                <a:latin typeface="Calibri Light" panose="020F0302020204030204" pitchFamily="34" charset="0"/>
                <a:cs typeface="Calibri Light" panose="020F0302020204030204" pitchFamily="34" charset="0"/>
              </a:rPr>
              <a:t>sentence.split</a:t>
            </a:r>
            <a:r>
              <a:rPr lang="en-GB" sz="1200" dirty="0">
                <a:latin typeface="Calibri Light" panose="020F0302020204030204" pitchFamily="34" charset="0"/>
                <a:cs typeface="Calibri Light" panose="020F0302020204030204" pitchFamily="34" charset="0"/>
              </a:rPr>
              <a:t>() #This splits all words in the sentence to be individually</a:t>
            </a:r>
          </a:p>
          <a:p>
            <a:r>
              <a:rPr lang="en-GB" sz="1200" dirty="0" err="1">
                <a:latin typeface="Calibri Light" panose="020F0302020204030204" pitchFamily="34" charset="0"/>
                <a:cs typeface="Calibri Light" panose="020F0302020204030204" pitchFamily="34" charset="0"/>
              </a:rPr>
              <a:t>uniquewords</a:t>
            </a:r>
            <a:r>
              <a:rPr lang="en-GB" sz="1200" dirty="0">
                <a:latin typeface="Calibri Light" panose="020F0302020204030204" pitchFamily="34" charset="0"/>
                <a:cs typeface="Calibri Light" panose="020F0302020204030204" pitchFamily="34" charset="0"/>
              </a:rPr>
              <a:t> = [] #This is a predefined variable</a:t>
            </a:r>
          </a:p>
          <a:p>
            <a:endParaRPr lang="en-GB" sz="1200" dirty="0">
              <a:latin typeface="Calibri Light" panose="020F0302020204030204" pitchFamily="34" charset="0"/>
              <a:cs typeface="Calibri Light" panose="020F0302020204030204" pitchFamily="34" charset="0"/>
            </a:endParaRPr>
          </a:p>
          <a:p>
            <a:r>
              <a:rPr lang="en-GB" sz="1200" dirty="0">
                <a:latin typeface="Calibri Light" panose="020F0302020204030204" pitchFamily="34" charset="0"/>
                <a:cs typeface="Calibri Light" panose="020F0302020204030204" pitchFamily="34" charset="0"/>
              </a:rPr>
              <a:t>for word in sentence:</a:t>
            </a:r>
          </a:p>
          <a:p>
            <a:r>
              <a:rPr lang="en-GB" sz="1200" dirty="0">
                <a:latin typeface="Calibri Light" panose="020F0302020204030204" pitchFamily="34" charset="0"/>
                <a:cs typeface="Calibri Light" panose="020F0302020204030204" pitchFamily="34" charset="0"/>
              </a:rPr>
              <a:t>    if word not in </a:t>
            </a:r>
            <a:r>
              <a:rPr lang="en-GB" sz="1200" dirty="0" err="1">
                <a:latin typeface="Calibri Light" panose="020F0302020204030204" pitchFamily="34" charset="0"/>
                <a:cs typeface="Calibri Light" panose="020F0302020204030204" pitchFamily="34" charset="0"/>
              </a:rPr>
              <a:t>uniquewords</a:t>
            </a:r>
            <a:r>
              <a:rPr lang="en-GB" sz="1200" dirty="0">
                <a:latin typeface="Calibri Light" panose="020F0302020204030204" pitchFamily="34" charset="0"/>
                <a:cs typeface="Calibri Light" panose="020F0302020204030204" pitchFamily="34" charset="0"/>
              </a:rPr>
              <a:t>:</a:t>
            </a:r>
          </a:p>
          <a:p>
            <a:r>
              <a:rPr lang="en-GB" sz="1200" dirty="0">
                <a:latin typeface="Calibri Light" panose="020F0302020204030204" pitchFamily="34" charset="0"/>
                <a:cs typeface="Calibri Light" panose="020F0302020204030204" pitchFamily="34" charset="0"/>
              </a:rPr>
              <a:t>        </a:t>
            </a:r>
            <a:r>
              <a:rPr lang="en-GB" sz="1200" dirty="0" err="1">
                <a:latin typeface="Calibri Light" panose="020F0302020204030204" pitchFamily="34" charset="0"/>
                <a:cs typeface="Calibri Light" panose="020F0302020204030204" pitchFamily="34" charset="0"/>
              </a:rPr>
              <a:t>uniquewords.append</a:t>
            </a:r>
            <a:r>
              <a:rPr lang="en-GB" sz="1200" dirty="0">
                <a:latin typeface="Calibri Light" panose="020F0302020204030204" pitchFamily="34" charset="0"/>
                <a:cs typeface="Calibri Light" panose="020F0302020204030204" pitchFamily="34" charset="0"/>
              </a:rPr>
              <a:t>(word)#This puts the unique words into a sentence</a:t>
            </a:r>
          </a:p>
          <a:p>
            <a:r>
              <a:rPr lang="en-GB" sz="1200" dirty="0">
                <a:latin typeface="Calibri Light" panose="020F0302020204030204" pitchFamily="34" charset="0"/>
                <a:cs typeface="Calibri Light" panose="020F0302020204030204" pitchFamily="34" charset="0"/>
              </a:rPr>
              <a:t>print (word)</a:t>
            </a:r>
          </a:p>
          <a:p>
            <a:endParaRPr lang="en-GB" sz="1200" dirty="0">
              <a:latin typeface="Calibri Light" panose="020F0302020204030204" pitchFamily="34" charset="0"/>
              <a:cs typeface="Calibri Light" panose="020F0302020204030204" pitchFamily="34" charset="0"/>
            </a:endParaRPr>
          </a:p>
          <a:p>
            <a:r>
              <a:rPr lang="en-GB" sz="1200" dirty="0">
                <a:latin typeface="Calibri Light" panose="020F0302020204030204" pitchFamily="34" charset="0"/>
                <a:cs typeface="Calibri Light" panose="020F0302020204030204" pitchFamily="34" charset="0"/>
              </a:rPr>
              <a:t>positions = [</a:t>
            </a:r>
            <a:r>
              <a:rPr lang="en-GB" sz="1200" dirty="0" err="1">
                <a:latin typeface="Calibri Light" panose="020F0302020204030204" pitchFamily="34" charset="0"/>
                <a:cs typeface="Calibri Light" panose="020F0302020204030204" pitchFamily="34" charset="0"/>
              </a:rPr>
              <a:t>uniquewords.index</a:t>
            </a:r>
            <a:r>
              <a:rPr lang="en-GB" sz="1200" dirty="0">
                <a:latin typeface="Calibri Light" panose="020F0302020204030204" pitchFamily="34" charset="0"/>
                <a:cs typeface="Calibri Light" panose="020F0302020204030204" pitchFamily="34" charset="0"/>
              </a:rPr>
              <a:t>(word)+1 for word in sentence] #Gives the same positions for the same word</a:t>
            </a:r>
          </a:p>
          <a:p>
            <a:endParaRPr lang="en-GB" sz="1200" dirty="0">
              <a:latin typeface="Calibri Light" panose="020F0302020204030204" pitchFamily="34" charset="0"/>
              <a:cs typeface="Calibri Light" panose="020F0302020204030204" pitchFamily="34" charset="0"/>
            </a:endParaRPr>
          </a:p>
          <a:p>
            <a:r>
              <a:rPr lang="en-GB" sz="1200" dirty="0">
                <a:latin typeface="Calibri Light" panose="020F0302020204030204" pitchFamily="34" charset="0"/>
                <a:cs typeface="Calibri Light" panose="020F0302020204030204" pitchFamily="34" charset="0"/>
              </a:rPr>
              <a:t>file = open("unique.txt", "a+")</a:t>
            </a:r>
          </a:p>
          <a:p>
            <a:r>
              <a:rPr lang="en-GB" sz="1200" dirty="0">
                <a:latin typeface="Calibri Light" panose="020F0302020204030204" pitchFamily="34" charset="0"/>
                <a:cs typeface="Calibri Light" panose="020F0302020204030204" pitchFamily="34" charset="0"/>
              </a:rPr>
              <a:t>file = open("unique.txt", "r+")</a:t>
            </a:r>
          </a:p>
          <a:p>
            <a:r>
              <a:rPr lang="en-GB" sz="1200" dirty="0" err="1">
                <a:latin typeface="Calibri Light" panose="020F0302020204030204" pitchFamily="34" charset="0"/>
                <a:cs typeface="Calibri Light" panose="020F0302020204030204" pitchFamily="34" charset="0"/>
              </a:rPr>
              <a:t>file.truncate</a:t>
            </a:r>
            <a:r>
              <a:rPr lang="en-GB" sz="1200" dirty="0">
                <a:latin typeface="Calibri Light" panose="020F0302020204030204" pitchFamily="34" charset="0"/>
                <a:cs typeface="Calibri Light" panose="020F0302020204030204" pitchFamily="34" charset="0"/>
              </a:rPr>
              <a:t>()</a:t>
            </a:r>
          </a:p>
          <a:p>
            <a:r>
              <a:rPr lang="en-GB" sz="1200" dirty="0">
                <a:latin typeface="Calibri Light" panose="020F0302020204030204" pitchFamily="34" charset="0"/>
                <a:cs typeface="Calibri Light" panose="020F0302020204030204" pitchFamily="34" charset="0"/>
              </a:rPr>
              <a:t>file.write(</a:t>
            </a:r>
            <a:r>
              <a:rPr lang="en-GB" sz="1200" dirty="0" err="1">
                <a:latin typeface="Calibri Light" panose="020F0302020204030204" pitchFamily="34" charset="0"/>
                <a:cs typeface="Calibri Light" panose="020F0302020204030204" pitchFamily="34" charset="0"/>
              </a:rPr>
              <a:t>str</a:t>
            </a:r>
            <a:r>
              <a:rPr lang="en-GB" sz="1200" dirty="0">
                <a:latin typeface="Calibri Light" panose="020F0302020204030204" pitchFamily="34" charset="0"/>
                <a:cs typeface="Calibri Light" panose="020F0302020204030204" pitchFamily="34" charset="0"/>
              </a:rPr>
              <a:t>(</a:t>
            </a:r>
            <a:r>
              <a:rPr lang="en-GB" sz="1200" dirty="0" err="1">
                <a:latin typeface="Calibri Light" panose="020F0302020204030204" pitchFamily="34" charset="0"/>
                <a:cs typeface="Calibri Light" panose="020F0302020204030204" pitchFamily="34" charset="0"/>
              </a:rPr>
              <a:t>uniquewords</a:t>
            </a:r>
            <a:r>
              <a:rPr lang="en-GB" sz="1200" dirty="0">
                <a:latin typeface="Calibri Light" panose="020F0302020204030204" pitchFamily="34" charset="0"/>
                <a:cs typeface="Calibri Light" panose="020F0302020204030204" pitchFamily="34" charset="0"/>
              </a:rPr>
              <a:t>))</a:t>
            </a:r>
          </a:p>
          <a:p>
            <a:r>
              <a:rPr lang="en-GB" sz="1200" dirty="0" err="1">
                <a:latin typeface="Calibri Light" panose="020F0302020204030204" pitchFamily="34" charset="0"/>
                <a:cs typeface="Calibri Light" panose="020F0302020204030204" pitchFamily="34" charset="0"/>
              </a:rPr>
              <a:t>file.close</a:t>
            </a:r>
            <a:r>
              <a:rPr lang="en-GB" sz="1200" dirty="0">
                <a:latin typeface="Calibri Light" panose="020F0302020204030204" pitchFamily="34" charset="0"/>
                <a:cs typeface="Calibri Light" panose="020F0302020204030204" pitchFamily="34" charset="0"/>
              </a:rPr>
              <a:t>()#This puts the unique words into a file</a:t>
            </a:r>
          </a:p>
          <a:p>
            <a:endParaRPr lang="en-GB" sz="1200" dirty="0">
              <a:latin typeface="Calibri Light" panose="020F0302020204030204" pitchFamily="34" charset="0"/>
              <a:cs typeface="Calibri Light" panose="020F0302020204030204" pitchFamily="34" charset="0"/>
            </a:endParaRPr>
          </a:p>
          <a:p>
            <a:r>
              <a:rPr lang="en-GB" sz="1200" dirty="0">
                <a:latin typeface="Calibri Light" panose="020F0302020204030204" pitchFamily="34" charset="0"/>
                <a:cs typeface="Calibri Light" panose="020F0302020204030204" pitchFamily="34" charset="0"/>
              </a:rPr>
              <a:t>file2 = open("words.txt", "a+")</a:t>
            </a:r>
          </a:p>
          <a:p>
            <a:r>
              <a:rPr lang="en-GB" sz="1200" dirty="0">
                <a:latin typeface="Calibri Light" panose="020F0302020204030204" pitchFamily="34" charset="0"/>
                <a:cs typeface="Calibri Light" panose="020F0302020204030204" pitchFamily="34" charset="0"/>
              </a:rPr>
              <a:t>file2 = open("words.txt", "r+")</a:t>
            </a:r>
          </a:p>
          <a:p>
            <a:r>
              <a:rPr lang="en-GB" sz="1200" dirty="0">
                <a:latin typeface="Calibri Light" panose="020F0302020204030204" pitchFamily="34" charset="0"/>
                <a:cs typeface="Calibri Light" panose="020F0302020204030204" pitchFamily="34" charset="0"/>
              </a:rPr>
              <a:t>file2.truncate()</a:t>
            </a:r>
          </a:p>
          <a:p>
            <a:r>
              <a:rPr lang="en-GB" sz="1200" dirty="0">
                <a:latin typeface="Calibri Light" panose="020F0302020204030204" pitchFamily="34" charset="0"/>
                <a:cs typeface="Calibri Light" panose="020F0302020204030204" pitchFamily="34" charset="0"/>
              </a:rPr>
              <a:t>file2.write(</a:t>
            </a:r>
            <a:r>
              <a:rPr lang="en-GB" sz="1200" dirty="0" err="1">
                <a:latin typeface="Calibri Light" panose="020F0302020204030204" pitchFamily="34" charset="0"/>
                <a:cs typeface="Calibri Light" panose="020F0302020204030204" pitchFamily="34" charset="0"/>
              </a:rPr>
              <a:t>str</a:t>
            </a:r>
            <a:r>
              <a:rPr lang="en-GB" sz="1200" dirty="0">
                <a:latin typeface="Calibri Light" panose="020F0302020204030204" pitchFamily="34" charset="0"/>
                <a:cs typeface="Calibri Light" panose="020F0302020204030204" pitchFamily="34" charset="0"/>
              </a:rPr>
              <a:t>(sentence))</a:t>
            </a:r>
          </a:p>
          <a:p>
            <a:r>
              <a:rPr lang="en-GB" sz="1200" dirty="0">
                <a:latin typeface="Calibri Light" panose="020F0302020204030204" pitchFamily="34" charset="0"/>
                <a:cs typeface="Calibri Light" panose="020F0302020204030204" pitchFamily="34" charset="0"/>
              </a:rPr>
              <a:t>file2.close() #This puts the sentence into a file</a:t>
            </a:r>
          </a:p>
          <a:p>
            <a:endParaRPr lang="en-GB" sz="1200" dirty="0">
              <a:latin typeface="Calibri Light" panose="020F0302020204030204" pitchFamily="34" charset="0"/>
              <a:cs typeface="Calibri Light" panose="020F0302020204030204" pitchFamily="34" charset="0"/>
            </a:endParaRPr>
          </a:p>
        </p:txBody>
      </p:sp>
      <p:sp>
        <p:nvSpPr>
          <p:cNvPr id="5" name="Title 4"/>
          <p:cNvSpPr>
            <a:spLocks noGrp="1"/>
          </p:cNvSpPr>
          <p:nvPr>
            <p:ph type="title"/>
          </p:nvPr>
        </p:nvSpPr>
        <p:spPr>
          <a:xfrm>
            <a:off x="1097280" y="286603"/>
            <a:ext cx="10058400" cy="1450757"/>
          </a:xfrm>
        </p:spPr>
        <p:txBody>
          <a:bodyPr/>
          <a:lstStyle/>
          <a:p>
            <a:r>
              <a:rPr lang="en-GB" dirty="0"/>
              <a:t>Final Code</a:t>
            </a:r>
          </a:p>
        </p:txBody>
      </p:sp>
    </p:spTree>
    <p:extLst>
      <p:ext uri="{BB962C8B-B14F-4D97-AF65-F5344CB8AC3E}">
        <p14:creationId xmlns:p14="http://schemas.microsoft.com/office/powerpoint/2010/main" val="467109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pPr>
            <a:r>
              <a:rPr lang="en-GB" sz="2200" dirty="0">
                <a:latin typeface="Calibri Light" panose="020F0302020204030204" pitchFamily="34" charset="0"/>
              </a:rPr>
              <a:t>Develop a program that builds upon the technique from Task 2 to compress a text file with several sentences, including punctuation. The program should be able to compress a file into an array of words and array of positions to recreate the original file. It should be able to take a compressed file and recreate the full text, including punctuation and capitalisation, of the original file.</a:t>
            </a:r>
          </a:p>
          <a:p>
            <a:pPr marL="0" indent="0">
              <a:buNone/>
            </a:pPr>
            <a:r>
              <a:rPr lang="en-GB" sz="2200" dirty="0">
                <a:latin typeface="Calibri Light" panose="020F0302020204030204" pitchFamily="34" charset="0"/>
              </a:rPr>
              <a:t>Analyse the requirements for this system and design, develop, test and evaluate a program to compress a text file and reproduce the original text from a compressed file. You will need to create a text file with more than one sentence to test your system.</a:t>
            </a:r>
          </a:p>
        </p:txBody>
      </p:sp>
      <p:sp>
        <p:nvSpPr>
          <p:cNvPr id="5" name="Title 4"/>
          <p:cNvSpPr>
            <a:spLocks noGrp="1"/>
          </p:cNvSpPr>
          <p:nvPr>
            <p:ph type="title"/>
          </p:nvPr>
        </p:nvSpPr>
        <p:spPr/>
        <p:txBody>
          <a:bodyPr/>
          <a:lstStyle/>
          <a:p>
            <a:r>
              <a:rPr lang="en-GB" dirty="0"/>
              <a:t>Task 3</a:t>
            </a:r>
          </a:p>
        </p:txBody>
      </p:sp>
    </p:spTree>
    <p:extLst>
      <p:ext uri="{BB962C8B-B14F-4D97-AF65-F5344CB8AC3E}">
        <p14:creationId xmlns:p14="http://schemas.microsoft.com/office/powerpoint/2010/main" val="2543630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7408" y="1916832"/>
            <a:ext cx="6912768" cy="4431983"/>
          </a:xfrm>
          <a:prstGeom prst="rect">
            <a:avLst/>
          </a:prstGeom>
        </p:spPr>
        <p:txBody>
          <a:bodyPr wrap="square">
            <a:spAutoFit/>
          </a:bodyPr>
          <a:lstStyle/>
          <a:p>
            <a:r>
              <a:rPr lang="en-GB" sz="1600" dirty="0">
                <a:latin typeface="+mj-lt"/>
              </a:rPr>
              <a:t>file = open("unique.txt", "r")</a:t>
            </a:r>
          </a:p>
          <a:p>
            <a:r>
              <a:rPr lang="en-GB" sz="1600" dirty="0" err="1">
                <a:latin typeface="+mj-lt"/>
              </a:rPr>
              <a:t>uniquewords</a:t>
            </a:r>
            <a:r>
              <a:rPr lang="en-GB" sz="1600" dirty="0">
                <a:latin typeface="+mj-lt"/>
              </a:rPr>
              <a:t> = </a:t>
            </a:r>
            <a:r>
              <a:rPr lang="en-GB" sz="1600" dirty="0" err="1">
                <a:latin typeface="+mj-lt"/>
              </a:rPr>
              <a:t>file.read</a:t>
            </a:r>
            <a:r>
              <a:rPr lang="en-GB" sz="1600" dirty="0">
                <a:latin typeface="+mj-lt"/>
              </a:rPr>
              <a:t>()</a:t>
            </a:r>
          </a:p>
          <a:p>
            <a:r>
              <a:rPr lang="en-GB" sz="1600" dirty="0" err="1">
                <a:latin typeface="+mj-lt"/>
              </a:rPr>
              <a:t>file.close</a:t>
            </a:r>
            <a:r>
              <a:rPr lang="en-GB" sz="1600" dirty="0">
                <a:latin typeface="+mj-lt"/>
              </a:rPr>
              <a:t>()</a:t>
            </a:r>
          </a:p>
          <a:p>
            <a:r>
              <a:rPr lang="en-GB" sz="1600" dirty="0">
                <a:latin typeface="+mj-lt"/>
              </a:rPr>
              <a:t>file2 = open("words.txt", "r")</a:t>
            </a:r>
          </a:p>
          <a:p>
            <a:r>
              <a:rPr lang="en-GB" sz="1600" dirty="0">
                <a:latin typeface="+mj-lt"/>
              </a:rPr>
              <a:t>sentence =file2.read()</a:t>
            </a:r>
          </a:p>
          <a:p>
            <a:r>
              <a:rPr lang="en-GB" sz="1600" dirty="0">
                <a:latin typeface="+mj-lt"/>
              </a:rPr>
              <a:t>file2.close()</a:t>
            </a:r>
          </a:p>
          <a:p>
            <a:r>
              <a:rPr lang="en-GB" sz="1600" dirty="0">
                <a:latin typeface="+mj-lt"/>
              </a:rPr>
              <a:t>print (</a:t>
            </a:r>
            <a:r>
              <a:rPr lang="en-GB" sz="1600" dirty="0" err="1">
                <a:latin typeface="+mj-lt"/>
              </a:rPr>
              <a:t>uniquewords</a:t>
            </a:r>
            <a:r>
              <a:rPr lang="en-GB" sz="1600" dirty="0">
                <a:latin typeface="+mj-lt"/>
              </a:rPr>
              <a:t>)</a:t>
            </a:r>
          </a:p>
          <a:p>
            <a:r>
              <a:rPr lang="en-GB" sz="1600" dirty="0">
                <a:latin typeface="+mj-lt"/>
              </a:rPr>
              <a:t>print (sentence)</a:t>
            </a:r>
          </a:p>
          <a:p>
            <a:r>
              <a:rPr lang="en-GB" sz="1600" dirty="0">
                <a:latin typeface="+mj-lt"/>
              </a:rPr>
              <a:t>for word in sentence:</a:t>
            </a:r>
          </a:p>
          <a:p>
            <a:r>
              <a:rPr lang="en-GB" sz="1600" dirty="0">
                <a:latin typeface="+mj-lt"/>
              </a:rPr>
              <a:t>    if word not in </a:t>
            </a:r>
            <a:r>
              <a:rPr lang="en-GB" sz="1600" dirty="0" err="1">
                <a:latin typeface="+mj-lt"/>
              </a:rPr>
              <a:t>uniquewords</a:t>
            </a:r>
            <a:r>
              <a:rPr lang="en-GB" sz="1600" dirty="0">
                <a:latin typeface="+mj-lt"/>
              </a:rPr>
              <a:t>:</a:t>
            </a:r>
          </a:p>
          <a:p>
            <a:r>
              <a:rPr lang="en-GB" sz="1600" dirty="0">
                <a:latin typeface="+mj-lt"/>
              </a:rPr>
              <a:t>        </a:t>
            </a:r>
            <a:r>
              <a:rPr lang="en-GB" sz="1600" dirty="0" err="1">
                <a:latin typeface="+mj-lt"/>
              </a:rPr>
              <a:t>uniquewords.append</a:t>
            </a:r>
            <a:r>
              <a:rPr lang="en-GB" sz="1600" dirty="0">
                <a:latin typeface="+mj-lt"/>
              </a:rPr>
              <a:t>(word)</a:t>
            </a:r>
          </a:p>
          <a:p>
            <a:r>
              <a:rPr lang="en-GB" sz="1600" dirty="0">
                <a:latin typeface="+mj-lt"/>
              </a:rPr>
              <a:t>print (word)</a:t>
            </a:r>
          </a:p>
          <a:p>
            <a:r>
              <a:rPr lang="en-GB" sz="1600" dirty="0">
                <a:latin typeface="+mj-lt"/>
              </a:rPr>
              <a:t>positions = [</a:t>
            </a:r>
            <a:r>
              <a:rPr lang="en-GB" sz="1600" dirty="0" err="1">
                <a:latin typeface="+mj-lt"/>
              </a:rPr>
              <a:t>uniquewords.index</a:t>
            </a:r>
            <a:r>
              <a:rPr lang="en-GB" sz="1600" dirty="0">
                <a:latin typeface="+mj-lt"/>
              </a:rPr>
              <a:t>(word) for word in sentence]</a:t>
            </a:r>
          </a:p>
          <a:p>
            <a:endParaRPr lang="en-GB" sz="1600" dirty="0">
              <a:latin typeface="+mj-lt"/>
            </a:endParaRPr>
          </a:p>
          <a:p>
            <a:r>
              <a:rPr lang="en-GB" sz="1600" dirty="0">
                <a:latin typeface="+mj-lt"/>
              </a:rPr>
              <a:t>recreated = ''.join([</a:t>
            </a:r>
            <a:r>
              <a:rPr lang="en-GB" sz="1600" dirty="0" err="1">
                <a:latin typeface="+mj-lt"/>
              </a:rPr>
              <a:t>uniquewords</a:t>
            </a:r>
            <a:r>
              <a:rPr lang="en-GB" sz="1600" dirty="0">
                <a:latin typeface="+mj-lt"/>
              </a:rPr>
              <a:t>[</a:t>
            </a:r>
            <a:r>
              <a:rPr lang="en-GB" sz="1600" dirty="0" err="1">
                <a:latin typeface="+mj-lt"/>
              </a:rPr>
              <a:t>i</a:t>
            </a:r>
            <a:r>
              <a:rPr lang="en-GB" sz="1600" dirty="0">
                <a:latin typeface="+mj-lt"/>
              </a:rPr>
              <a:t>] for </a:t>
            </a:r>
            <a:r>
              <a:rPr lang="en-GB" sz="1600" dirty="0" err="1">
                <a:latin typeface="+mj-lt"/>
              </a:rPr>
              <a:t>i</a:t>
            </a:r>
            <a:r>
              <a:rPr lang="en-GB" sz="1600" dirty="0">
                <a:latin typeface="+mj-lt"/>
              </a:rPr>
              <a:t> in positions])</a:t>
            </a:r>
          </a:p>
          <a:p>
            <a:r>
              <a:rPr lang="en-GB" sz="1600" dirty="0">
                <a:latin typeface="+mj-lt"/>
              </a:rPr>
              <a:t>print ("sentence recreate from positions: " )</a:t>
            </a:r>
          </a:p>
          <a:p>
            <a:r>
              <a:rPr lang="en-GB" sz="1600" dirty="0">
                <a:latin typeface="+mj-lt"/>
              </a:rPr>
              <a:t>print (recreated)</a:t>
            </a:r>
          </a:p>
        </p:txBody>
      </p:sp>
      <p:sp>
        <p:nvSpPr>
          <p:cNvPr id="5" name="Title 4"/>
          <p:cNvSpPr>
            <a:spLocks noGrp="1"/>
          </p:cNvSpPr>
          <p:nvPr>
            <p:ph type="title"/>
          </p:nvPr>
        </p:nvSpPr>
        <p:spPr>
          <a:xfrm>
            <a:off x="1097280" y="286603"/>
            <a:ext cx="10058400" cy="1450757"/>
          </a:xfrm>
        </p:spPr>
        <p:txBody>
          <a:bodyPr/>
          <a:lstStyle/>
          <a:p>
            <a:r>
              <a:rPr lang="en-GB" dirty="0"/>
              <a:t>Final Code (Program 2) </a:t>
            </a:r>
          </a:p>
        </p:txBody>
      </p:sp>
    </p:spTree>
    <p:extLst>
      <p:ext uri="{BB962C8B-B14F-4D97-AF65-F5344CB8AC3E}">
        <p14:creationId xmlns:p14="http://schemas.microsoft.com/office/powerpoint/2010/main" val="3934138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7448" y="1772816"/>
            <a:ext cx="10081120" cy="4524315"/>
          </a:xfrm>
          <a:prstGeom prst="rect">
            <a:avLst/>
          </a:prstGeom>
          <a:noFill/>
        </p:spPr>
        <p:txBody>
          <a:bodyPr wrap="square" rtlCol="0">
            <a:spAutoFit/>
          </a:bodyPr>
          <a:lstStyle/>
          <a:p>
            <a:r>
              <a:rPr lang="en-GB" sz="1600" dirty="0">
                <a:latin typeface="Calibri Light" panose="020F0302020204030204" pitchFamily="34" charset="0"/>
                <a:cs typeface="Calibri Light" panose="020F0302020204030204" pitchFamily="34" charset="0"/>
              </a:rPr>
              <a:t>Task 3 of the controlled assessments I was task on uncompressing the file I have created. This means that after I compress the file and then using these positions I will recreate the sentence into positons.</a:t>
            </a:r>
          </a:p>
          <a:p>
            <a:r>
              <a:rPr lang="en-GB" sz="1600">
                <a:latin typeface="Calibri Light" panose="020F0302020204030204" pitchFamily="34" charset="0"/>
                <a:cs typeface="Calibri Light" panose="020F0302020204030204" pitchFamily="34" charset="0"/>
              </a:rPr>
              <a:t>In </a:t>
            </a:r>
            <a:r>
              <a:rPr lang="en-GB" sz="1600" dirty="0">
                <a:latin typeface="Calibri Light" panose="020F0302020204030204" pitchFamily="34" charset="0"/>
                <a:cs typeface="Calibri Light" panose="020F0302020204030204" pitchFamily="34" charset="0"/>
              </a:rPr>
              <a:t>my success criteria it states that the program should work successfully without no logical or syntax errors. My program works correctly even when a large amount of words have been inputted, the program works correctly. This was quite easy as the </a:t>
            </a:r>
            <a:r>
              <a:rPr lang="en-GB" sz="1600" dirty="0">
                <a:solidFill>
                  <a:srgbClr val="00B050"/>
                </a:solidFill>
                <a:latin typeface="Calibri Light" panose="020F0302020204030204" pitchFamily="34" charset="0"/>
                <a:cs typeface="Calibri Light" panose="020F0302020204030204" pitchFamily="34" charset="0"/>
              </a:rPr>
              <a:t>errors</a:t>
            </a:r>
            <a:r>
              <a:rPr lang="en-GB" sz="1600" dirty="0">
                <a:latin typeface="Calibri Light" panose="020F0302020204030204" pitchFamily="34" charset="0"/>
                <a:cs typeface="Calibri Light" panose="020F0302020204030204" pitchFamily="34" charset="0"/>
              </a:rPr>
              <a:t> I got when developing the program were nothing major and could be fixed by looking through the code.</a:t>
            </a:r>
          </a:p>
          <a:p>
            <a:r>
              <a:rPr lang="en-GB" sz="1600" dirty="0">
                <a:latin typeface="Calibri Light" panose="020F0302020204030204" pitchFamily="34" charset="0"/>
                <a:cs typeface="Calibri Light" panose="020F0302020204030204" pitchFamily="34" charset="0"/>
              </a:rPr>
              <a:t>The program does identify the words separately. This was easy as it only required the “.split” function to be inputted into the system. </a:t>
            </a:r>
          </a:p>
          <a:p>
            <a:r>
              <a:rPr lang="en-GB" sz="1600" dirty="0">
                <a:latin typeface="Calibri Light" panose="020F0302020204030204" pitchFamily="34" charset="0"/>
                <a:cs typeface="Calibri Light" panose="020F0302020204030204" pitchFamily="34" charset="0"/>
              </a:rPr>
              <a:t>The program also stores </a:t>
            </a:r>
            <a:r>
              <a:rPr lang="en-GB" sz="1600" dirty="0">
                <a:solidFill>
                  <a:srgbClr val="00B050"/>
                </a:solidFill>
                <a:latin typeface="Calibri Light" panose="020F0302020204030204" pitchFamily="34" charset="0"/>
                <a:cs typeface="Calibri Light" panose="020F0302020204030204" pitchFamily="34" charset="0"/>
              </a:rPr>
              <a:t>variables</a:t>
            </a:r>
            <a:r>
              <a:rPr lang="en-GB" sz="1600" dirty="0">
                <a:latin typeface="Calibri Light" panose="020F0302020204030204" pitchFamily="34" charset="0"/>
                <a:cs typeface="Calibri Light" panose="020F0302020204030204" pitchFamily="34" charset="0"/>
              </a:rPr>
              <a:t> into a </a:t>
            </a:r>
            <a:r>
              <a:rPr lang="en-GB" sz="1600" dirty="0">
                <a:solidFill>
                  <a:srgbClr val="00B050"/>
                </a:solidFill>
                <a:latin typeface="Calibri Light" panose="020F0302020204030204" pitchFamily="34" charset="0"/>
                <a:cs typeface="Calibri Light" panose="020F0302020204030204" pitchFamily="34" charset="0"/>
              </a:rPr>
              <a:t>array</a:t>
            </a:r>
            <a:r>
              <a:rPr lang="en-GB" sz="1600" dirty="0">
                <a:latin typeface="Calibri Light" panose="020F0302020204030204" pitchFamily="34" charset="0"/>
                <a:cs typeface="Calibri Light" panose="020F0302020204030204" pitchFamily="34" charset="0"/>
              </a:rPr>
              <a:t>, this was simple as I have done this in a previous task. For this task I also needed to open the file in a separate program and then convert it back to a </a:t>
            </a:r>
            <a:r>
              <a:rPr lang="en-GB" sz="1600" dirty="0">
                <a:solidFill>
                  <a:srgbClr val="00B050"/>
                </a:solidFill>
                <a:latin typeface="Calibri Light" panose="020F0302020204030204" pitchFamily="34" charset="0"/>
                <a:cs typeface="Calibri Light" panose="020F0302020204030204" pitchFamily="34" charset="0"/>
              </a:rPr>
              <a:t>variable</a:t>
            </a:r>
            <a:r>
              <a:rPr lang="en-GB" sz="1600" dirty="0">
                <a:latin typeface="Calibri Light" panose="020F0302020204030204" pitchFamily="34" charset="0"/>
                <a:cs typeface="Calibri Light" panose="020F0302020204030204" pitchFamily="34" charset="0"/>
              </a:rPr>
              <a:t>. This used the same technique so all I needed to do was manipulate the code.</a:t>
            </a:r>
          </a:p>
          <a:p>
            <a:r>
              <a:rPr lang="en-GB" sz="1600" dirty="0">
                <a:latin typeface="Calibri Light" panose="020F0302020204030204" pitchFamily="34" charset="0"/>
                <a:cs typeface="Calibri Light" panose="020F0302020204030204" pitchFamily="34" charset="0"/>
              </a:rPr>
              <a:t>The program should give the same positions to the same words and stores that as an </a:t>
            </a:r>
            <a:r>
              <a:rPr lang="en-GB" sz="1600" dirty="0">
                <a:solidFill>
                  <a:srgbClr val="00B050"/>
                </a:solidFill>
                <a:latin typeface="Calibri Light" panose="020F0302020204030204" pitchFamily="34" charset="0"/>
                <a:cs typeface="Calibri Light" panose="020F0302020204030204" pitchFamily="34" charset="0"/>
              </a:rPr>
              <a:t>array</a:t>
            </a:r>
            <a:r>
              <a:rPr lang="en-GB" sz="1600" dirty="0">
                <a:latin typeface="Calibri Light" panose="020F0302020204030204" pitchFamily="34" charset="0"/>
                <a:cs typeface="Calibri Light" panose="020F0302020204030204" pitchFamily="34" charset="0"/>
              </a:rPr>
              <a:t>. This was the main focus of the previous tasks so all I needed to do was use the same technique but this time I also allowed punctuation and capitalisation so it recognises the them as different words as the task asked me to. </a:t>
            </a:r>
          </a:p>
          <a:p>
            <a:r>
              <a:rPr lang="en-GB" sz="1600" dirty="0">
                <a:latin typeface="Calibri Light" panose="020F0302020204030204" pitchFamily="34" charset="0"/>
                <a:cs typeface="Calibri Light" panose="020F0302020204030204" pitchFamily="34" charset="0"/>
              </a:rPr>
              <a:t>The program should save a file with the </a:t>
            </a:r>
            <a:r>
              <a:rPr lang="en-GB" sz="1600" dirty="0">
                <a:solidFill>
                  <a:srgbClr val="00B050"/>
                </a:solidFill>
                <a:latin typeface="Calibri Light" panose="020F0302020204030204" pitchFamily="34" charset="0"/>
                <a:cs typeface="Calibri Light" panose="020F0302020204030204" pitchFamily="34" charset="0"/>
              </a:rPr>
              <a:t>array</a:t>
            </a:r>
            <a:r>
              <a:rPr lang="en-GB" sz="1600" dirty="0">
                <a:latin typeface="Calibri Light" panose="020F0302020204030204" pitchFamily="34" charset="0"/>
                <a:cs typeface="Calibri Light" panose="020F0302020204030204" pitchFamily="34" charset="0"/>
              </a:rPr>
              <a:t> variable inside. I have exceeded success criteria in this area as it save the file with all the content inside while also saving the words inputted in the sentence. This was fairly simple as all I needed to do is create a file and store the variable inside.</a:t>
            </a:r>
          </a:p>
          <a:p>
            <a:endParaRPr lang="en-GB" sz="1600" dirty="0">
              <a:latin typeface="Calibri Light" panose="020F0302020204030204" pitchFamily="34" charset="0"/>
              <a:cs typeface="Calibri Light" panose="020F0302020204030204" pitchFamily="34" charset="0"/>
            </a:endParaRPr>
          </a:p>
          <a:p>
            <a:endParaRPr lang="en-GB" sz="1600" dirty="0">
              <a:latin typeface="Calibri Light" panose="020F0302020204030204" pitchFamily="34" charset="0"/>
              <a:cs typeface="Calibri Light" panose="020F0302020204030204" pitchFamily="34" charset="0"/>
            </a:endParaRPr>
          </a:p>
        </p:txBody>
      </p:sp>
      <p:sp>
        <p:nvSpPr>
          <p:cNvPr id="5" name="Title 4"/>
          <p:cNvSpPr>
            <a:spLocks noGrp="1"/>
          </p:cNvSpPr>
          <p:nvPr>
            <p:ph type="title"/>
          </p:nvPr>
        </p:nvSpPr>
        <p:spPr>
          <a:xfrm>
            <a:off x="1097280" y="286603"/>
            <a:ext cx="10058400" cy="1450757"/>
          </a:xfrm>
        </p:spPr>
        <p:txBody>
          <a:bodyPr/>
          <a:lstStyle/>
          <a:p>
            <a:r>
              <a:rPr lang="en-GB"/>
              <a:t>Evaluation</a:t>
            </a:r>
            <a:endParaRPr lang="en-GB" dirty="0"/>
          </a:p>
        </p:txBody>
      </p:sp>
    </p:spTree>
    <p:extLst>
      <p:ext uri="{BB962C8B-B14F-4D97-AF65-F5344CB8AC3E}">
        <p14:creationId xmlns:p14="http://schemas.microsoft.com/office/powerpoint/2010/main" val="36994114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55440" y="1772816"/>
            <a:ext cx="11233248" cy="4247317"/>
          </a:xfrm>
          <a:prstGeom prst="rect">
            <a:avLst/>
          </a:prstGeom>
          <a:noFill/>
        </p:spPr>
        <p:txBody>
          <a:bodyPr wrap="square" rtlCol="0">
            <a:spAutoFit/>
          </a:bodyPr>
          <a:lstStyle/>
          <a:p>
            <a:r>
              <a:rPr lang="en-GB" dirty="0">
                <a:solidFill>
                  <a:srgbClr val="00B050"/>
                </a:solidFill>
              </a:rPr>
              <a:t>Variable - Something that stores information or data which can be modified</a:t>
            </a:r>
          </a:p>
          <a:p>
            <a:r>
              <a:rPr lang="en-GB" dirty="0">
                <a:solidFill>
                  <a:srgbClr val="00B050"/>
                </a:solidFill>
              </a:rPr>
              <a:t>Operators - Used to change variables in the program</a:t>
            </a:r>
          </a:p>
          <a:p>
            <a:r>
              <a:rPr lang="en-GB" dirty="0">
                <a:solidFill>
                  <a:srgbClr val="00B050"/>
                </a:solidFill>
              </a:rPr>
              <a:t>Inputs – What the user enters into the program</a:t>
            </a:r>
          </a:p>
          <a:p>
            <a:r>
              <a:rPr lang="en-GB" dirty="0">
                <a:solidFill>
                  <a:srgbClr val="00B050"/>
                </a:solidFill>
              </a:rPr>
              <a:t>Outputs – What the computer presents from processing the inputs </a:t>
            </a:r>
          </a:p>
          <a:p>
            <a:r>
              <a:rPr lang="en-GB" dirty="0">
                <a:solidFill>
                  <a:srgbClr val="00B050"/>
                </a:solidFill>
              </a:rPr>
              <a:t>Assignments – Another form of an operator which change variables</a:t>
            </a:r>
          </a:p>
          <a:p>
            <a:r>
              <a:rPr lang="en-GB" dirty="0">
                <a:solidFill>
                  <a:srgbClr val="00B050"/>
                </a:solidFill>
              </a:rPr>
              <a:t>Sequence – A array stored in a variable in the program</a:t>
            </a:r>
          </a:p>
          <a:p>
            <a:r>
              <a:rPr lang="en-GB" dirty="0">
                <a:solidFill>
                  <a:srgbClr val="00B050"/>
                </a:solidFill>
              </a:rPr>
              <a:t>Conditional – An if statement basing the out come from what is given</a:t>
            </a:r>
          </a:p>
          <a:p>
            <a:r>
              <a:rPr lang="en-GB" dirty="0">
                <a:solidFill>
                  <a:srgbClr val="00B050"/>
                </a:solidFill>
              </a:rPr>
              <a:t>Iteration– Allow you to update variables in the program</a:t>
            </a:r>
          </a:p>
          <a:p>
            <a:r>
              <a:rPr lang="en-GB" dirty="0">
                <a:solidFill>
                  <a:srgbClr val="00B050"/>
                </a:solidFill>
              </a:rPr>
              <a:t>Loops – When the program starts again after ending</a:t>
            </a:r>
          </a:p>
          <a:p>
            <a:r>
              <a:rPr lang="en-GB" dirty="0">
                <a:solidFill>
                  <a:srgbClr val="00B050"/>
                </a:solidFill>
              </a:rPr>
              <a:t>Count Loops – When the program loops a certain amount of times</a:t>
            </a:r>
          </a:p>
          <a:p>
            <a:r>
              <a:rPr lang="en-GB" dirty="0">
                <a:solidFill>
                  <a:srgbClr val="00B050"/>
                </a:solidFill>
              </a:rPr>
              <a:t>Boolean – Used in an if statement, these are operators basing things on actions e.g. and, or, not</a:t>
            </a:r>
          </a:p>
          <a:p>
            <a:r>
              <a:rPr lang="en-GB" dirty="0">
                <a:solidFill>
                  <a:srgbClr val="00B050"/>
                </a:solidFill>
              </a:rPr>
              <a:t>String – Something that contains numbers like a variable</a:t>
            </a:r>
          </a:p>
          <a:p>
            <a:r>
              <a:rPr lang="en-GB" dirty="0">
                <a:solidFill>
                  <a:srgbClr val="00B050"/>
                </a:solidFill>
              </a:rPr>
              <a:t>Arrays – A list in a variable</a:t>
            </a:r>
          </a:p>
          <a:p>
            <a:r>
              <a:rPr lang="en-GB" dirty="0">
                <a:solidFill>
                  <a:srgbClr val="00B050"/>
                </a:solidFill>
              </a:rPr>
              <a:t>Logical Error – An error in which the program does not work as it was design but does not crash</a:t>
            </a:r>
          </a:p>
          <a:p>
            <a:r>
              <a:rPr lang="en-GB" dirty="0">
                <a:solidFill>
                  <a:srgbClr val="00B050"/>
                </a:solidFill>
              </a:rPr>
              <a:t>Syntax Error – An error when there is faults in the code not letting the program run</a:t>
            </a:r>
          </a:p>
        </p:txBody>
      </p:sp>
      <p:sp>
        <p:nvSpPr>
          <p:cNvPr id="5" name="Title 4"/>
          <p:cNvSpPr>
            <a:spLocks noGrp="1"/>
          </p:cNvSpPr>
          <p:nvPr>
            <p:ph type="title"/>
          </p:nvPr>
        </p:nvSpPr>
        <p:spPr>
          <a:xfrm>
            <a:off x="1097280" y="286603"/>
            <a:ext cx="10058400" cy="1450757"/>
          </a:xfrm>
        </p:spPr>
        <p:txBody>
          <a:bodyPr/>
          <a:lstStyle/>
          <a:p>
            <a:r>
              <a:rPr lang="en-GB" dirty="0"/>
              <a:t>Glossary</a:t>
            </a:r>
          </a:p>
        </p:txBody>
      </p:sp>
    </p:spTree>
    <p:extLst>
      <p:ext uri="{BB962C8B-B14F-4D97-AF65-F5344CB8AC3E}">
        <p14:creationId xmlns:p14="http://schemas.microsoft.com/office/powerpoint/2010/main" val="2796544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GB" sz="2400" dirty="0">
                <a:latin typeface="Calibri Light" panose="020F0302020204030204" pitchFamily="34" charset="0"/>
                <a:cs typeface="Calibri Light" panose="020F0302020204030204" pitchFamily="34" charset="0"/>
              </a:rPr>
              <a:t>Task 3 asks me to use both element from both task 1 and task 2. In this task the main focus is compression and decompression.  The program should be able to input from the user and compress the list of positions (giving the same words the same positions) like in task 2. The main difference is that I will need to decompress the positions which means recreating the sentence from the positions. In addition to this I will include punctuation and capitalization using the compressed file. For this to be more practical I decided to make two separate programs to create this.</a:t>
            </a:r>
          </a:p>
        </p:txBody>
      </p:sp>
      <p:sp>
        <p:nvSpPr>
          <p:cNvPr id="5" name="Title 4"/>
          <p:cNvSpPr>
            <a:spLocks noGrp="1"/>
          </p:cNvSpPr>
          <p:nvPr>
            <p:ph type="title"/>
          </p:nvPr>
        </p:nvSpPr>
        <p:spPr/>
        <p:txBody>
          <a:bodyPr/>
          <a:lstStyle/>
          <a:p>
            <a:r>
              <a:rPr lang="en-GB" dirty="0"/>
              <a:t>Analysis</a:t>
            </a:r>
          </a:p>
        </p:txBody>
      </p:sp>
    </p:spTree>
    <p:extLst>
      <p:ext uri="{BB962C8B-B14F-4D97-AF65-F5344CB8AC3E}">
        <p14:creationId xmlns:p14="http://schemas.microsoft.com/office/powerpoint/2010/main" val="1281726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524000" y="1988840"/>
            <a:ext cx="9144000" cy="4104456"/>
          </a:xfrm>
        </p:spPr>
        <p:txBody>
          <a:bodyPr>
            <a:noAutofit/>
          </a:bodyPr>
          <a:lstStyle/>
          <a:p>
            <a:pPr marL="0" indent="0">
              <a:lnSpc>
                <a:spcPct val="50000"/>
              </a:lnSpc>
              <a:buNone/>
            </a:pPr>
            <a:r>
              <a:rPr lang="en-GB" sz="2200" dirty="0">
                <a:latin typeface="Calibri Light" panose="020F0302020204030204" pitchFamily="34" charset="0"/>
              </a:rPr>
              <a:t>The code is successful when:</a:t>
            </a:r>
          </a:p>
          <a:p>
            <a:pPr>
              <a:lnSpc>
                <a:spcPct val="50000"/>
              </a:lnSpc>
            </a:pPr>
            <a:r>
              <a:rPr lang="en-GB" sz="2200" dirty="0">
                <a:latin typeface="Calibri Light" panose="020F0302020204030204" pitchFamily="34" charset="0"/>
              </a:rPr>
              <a:t>The program should work efficiently with no logical or syntax errors</a:t>
            </a:r>
          </a:p>
          <a:p>
            <a:pPr>
              <a:lnSpc>
                <a:spcPct val="50000"/>
              </a:lnSpc>
            </a:pPr>
            <a:r>
              <a:rPr lang="en-GB" sz="2200" dirty="0">
                <a:latin typeface="Calibri Light" panose="020F0302020204030204" pitchFamily="34" charset="0"/>
              </a:rPr>
              <a:t>The program should identify individual words in the sentence</a:t>
            </a:r>
          </a:p>
          <a:p>
            <a:pPr>
              <a:lnSpc>
                <a:spcPct val="50000"/>
              </a:lnSpc>
            </a:pPr>
            <a:r>
              <a:rPr lang="en-GB" sz="2200" dirty="0">
                <a:latin typeface="Calibri Light" panose="020F0302020204030204" pitchFamily="34" charset="0"/>
              </a:rPr>
              <a:t>The program should store the positions into an array</a:t>
            </a:r>
          </a:p>
          <a:p>
            <a:pPr>
              <a:lnSpc>
                <a:spcPct val="50000"/>
              </a:lnSpc>
            </a:pPr>
            <a:r>
              <a:rPr lang="en-GB" sz="2200" dirty="0">
                <a:latin typeface="Calibri Light" panose="020F0302020204030204" pitchFamily="34" charset="0"/>
              </a:rPr>
              <a:t>The program should label the same words with the same positions</a:t>
            </a:r>
          </a:p>
          <a:p>
            <a:pPr>
              <a:lnSpc>
                <a:spcPct val="50000"/>
              </a:lnSpc>
            </a:pPr>
            <a:r>
              <a:rPr lang="en-GB" sz="2200" dirty="0">
                <a:latin typeface="Calibri Light" panose="020F0302020204030204" pitchFamily="34" charset="0"/>
              </a:rPr>
              <a:t>The program should store the word inputted as a variable</a:t>
            </a:r>
          </a:p>
          <a:p>
            <a:pPr>
              <a:lnSpc>
                <a:spcPct val="50000"/>
              </a:lnSpc>
            </a:pPr>
            <a:r>
              <a:rPr lang="en-GB" sz="2200" dirty="0">
                <a:latin typeface="Calibri Light" panose="020F0302020204030204" pitchFamily="34" charset="0"/>
              </a:rPr>
              <a:t>The sentence </a:t>
            </a:r>
            <a:r>
              <a:rPr lang="en-GB" sz="2200" dirty="0">
                <a:solidFill>
                  <a:srgbClr val="0066FF"/>
                </a:solidFill>
                <a:latin typeface="Calibri Light" panose="020F0302020204030204" pitchFamily="34" charset="0"/>
              </a:rPr>
              <a:t>should</a:t>
            </a:r>
            <a:r>
              <a:rPr lang="en-GB" sz="2200" dirty="0">
                <a:latin typeface="Calibri Light" panose="020F0302020204030204" pitchFamily="34" charset="0"/>
              </a:rPr>
              <a:t> have punctuation</a:t>
            </a:r>
          </a:p>
          <a:p>
            <a:pPr>
              <a:lnSpc>
                <a:spcPct val="50000"/>
              </a:lnSpc>
            </a:pPr>
            <a:r>
              <a:rPr lang="en-GB" sz="2200" dirty="0">
                <a:latin typeface="Calibri Light" panose="020F0302020204030204" pitchFamily="34" charset="0"/>
              </a:rPr>
              <a:t>The program should  be case sensitive so “ ask, Ask </a:t>
            </a:r>
            <a:r>
              <a:rPr lang="en-GB" sz="2200" dirty="0" err="1">
                <a:latin typeface="Calibri Light" panose="020F0302020204030204" pitchFamily="34" charset="0"/>
              </a:rPr>
              <a:t>ASK</a:t>
            </a:r>
            <a:r>
              <a:rPr lang="en-GB" sz="2200" dirty="0">
                <a:latin typeface="Calibri Light" panose="020F0302020204030204" pitchFamily="34" charset="0"/>
              </a:rPr>
              <a:t>” is </a:t>
            </a:r>
            <a:r>
              <a:rPr lang="en-GB" sz="2200" dirty="0">
                <a:solidFill>
                  <a:srgbClr val="0066FF"/>
                </a:solidFill>
                <a:latin typeface="Calibri Light" panose="020F0302020204030204" pitchFamily="34" charset="0"/>
              </a:rPr>
              <a:t>not</a:t>
            </a:r>
            <a:r>
              <a:rPr lang="en-GB" sz="2200" dirty="0">
                <a:latin typeface="Calibri Light" panose="020F0302020204030204" pitchFamily="34" charset="0"/>
              </a:rPr>
              <a:t> the same word</a:t>
            </a:r>
          </a:p>
          <a:p>
            <a:pPr>
              <a:lnSpc>
                <a:spcPct val="50000"/>
              </a:lnSpc>
            </a:pPr>
            <a:r>
              <a:rPr lang="en-GB" sz="2200" dirty="0">
                <a:latin typeface="Calibri Light" panose="020F0302020204030204" pitchFamily="34" charset="0"/>
              </a:rPr>
              <a:t>The program should save the positions and unique words into a file</a:t>
            </a:r>
          </a:p>
          <a:p>
            <a:pPr>
              <a:lnSpc>
                <a:spcPct val="50000"/>
              </a:lnSpc>
            </a:pPr>
            <a:r>
              <a:rPr lang="en-GB" sz="2200" dirty="0">
                <a:latin typeface="Calibri Light" panose="020F0302020204030204" pitchFamily="34" charset="0"/>
              </a:rPr>
              <a:t>The second program should recreate the sentence from using the variables </a:t>
            </a:r>
          </a:p>
          <a:p>
            <a:pPr>
              <a:lnSpc>
                <a:spcPct val="50000"/>
              </a:lnSpc>
            </a:pPr>
            <a:r>
              <a:rPr lang="en-GB" sz="2200" dirty="0">
                <a:latin typeface="Calibri Light" panose="020F0302020204030204" pitchFamily="34" charset="0"/>
              </a:rPr>
              <a:t>The second program should import variables from text file</a:t>
            </a:r>
          </a:p>
          <a:p>
            <a:pPr>
              <a:lnSpc>
                <a:spcPct val="50000"/>
              </a:lnSpc>
            </a:pPr>
            <a:r>
              <a:rPr lang="en-GB" sz="2200" dirty="0">
                <a:latin typeface="Calibri Light" panose="020F0302020204030204" pitchFamily="34" charset="0"/>
              </a:rPr>
              <a:t> </a:t>
            </a:r>
          </a:p>
          <a:p>
            <a:pPr>
              <a:lnSpc>
                <a:spcPct val="50000"/>
              </a:lnSpc>
            </a:pPr>
            <a:endParaRPr lang="en-GB" sz="2200" dirty="0">
              <a:latin typeface="Calibri Light" panose="020F0302020204030204" pitchFamily="34" charset="0"/>
            </a:endParaRPr>
          </a:p>
          <a:p>
            <a:pPr>
              <a:lnSpc>
                <a:spcPct val="50000"/>
              </a:lnSpc>
            </a:pPr>
            <a:endParaRPr lang="en-GB" sz="2200" dirty="0">
              <a:latin typeface="Calibri Light" panose="020F0302020204030204" pitchFamily="34" charset="0"/>
            </a:endParaRPr>
          </a:p>
          <a:p>
            <a:pPr>
              <a:lnSpc>
                <a:spcPct val="50000"/>
              </a:lnSpc>
            </a:pPr>
            <a:endParaRPr lang="en-GB" sz="2200" dirty="0">
              <a:latin typeface="Calibri Light" panose="020F0302020204030204" pitchFamily="34" charset="0"/>
            </a:endParaRPr>
          </a:p>
        </p:txBody>
      </p:sp>
      <p:sp>
        <p:nvSpPr>
          <p:cNvPr id="7" name="Title 4"/>
          <p:cNvSpPr>
            <a:spLocks noGrp="1"/>
          </p:cNvSpPr>
          <p:nvPr>
            <p:ph type="title"/>
          </p:nvPr>
        </p:nvSpPr>
        <p:spPr>
          <a:xfrm>
            <a:off x="1097280" y="286603"/>
            <a:ext cx="10058400" cy="1450757"/>
          </a:xfrm>
        </p:spPr>
        <p:txBody>
          <a:bodyPr/>
          <a:lstStyle/>
          <a:p>
            <a:r>
              <a:rPr lang="en-GB" dirty="0"/>
              <a:t>Success Criteria</a:t>
            </a:r>
          </a:p>
        </p:txBody>
      </p:sp>
    </p:spTree>
    <p:extLst>
      <p:ext uri="{BB962C8B-B14F-4D97-AF65-F5344CB8AC3E}">
        <p14:creationId xmlns:p14="http://schemas.microsoft.com/office/powerpoint/2010/main" val="1635459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GB" dirty="0">
                <a:latin typeface="Calibri Light" panose="020F0302020204030204" pitchFamily="34" charset="0"/>
              </a:rPr>
              <a:t>A form a validation in task 3 is when adding the unique words into the variable </a:t>
            </a:r>
            <a:r>
              <a:rPr lang="en-GB" dirty="0">
                <a:solidFill>
                  <a:srgbClr val="00B050"/>
                </a:solidFill>
                <a:latin typeface="Calibri Light" panose="020F0302020204030204" pitchFamily="34" charset="0"/>
              </a:rPr>
              <a:t>uniqueword</a:t>
            </a:r>
            <a:r>
              <a:rPr lang="en-GB" dirty="0">
                <a:latin typeface="Calibri Light" panose="020F0302020204030204" pitchFamily="34" charset="0"/>
              </a:rPr>
              <a:t>, using the if statement it makes sure that the same words are not added again. The program allows case sensitivity by giving different positions to capitalisation, this is done as well as being a task, it also allows the sentence to be created with capitalisation. It also does allow punctuation to also completely recreate the sentence.</a:t>
            </a:r>
          </a:p>
          <a:p>
            <a:pPr marL="0" indent="0">
              <a:buNone/>
            </a:pPr>
            <a:r>
              <a:rPr lang="en-GB" dirty="0">
                <a:latin typeface="Calibri Light" panose="020F0302020204030204" pitchFamily="34" charset="0"/>
              </a:rPr>
              <a:t>If I had more time I would validation I could use a form of length check, this will allow the program to only accept conventional sentence lengths and not paragraph. What I also could do is add a presence check to the program, this will make sure the user inputs something into the program and not leave it blank. A further validation type I could use is a spell check, to alert the user of incorrect spelling when the input into the program.</a:t>
            </a:r>
            <a:endParaRPr lang="en-GB" sz="1800" dirty="0">
              <a:latin typeface="Calibri Light" panose="020F0302020204030204" pitchFamily="34" charset="0"/>
            </a:endParaRPr>
          </a:p>
          <a:p>
            <a:pPr marL="0" indent="0">
              <a:buNone/>
            </a:pPr>
            <a:endParaRPr lang="en-GB" dirty="0">
              <a:latin typeface="Calibri Light" panose="020F0302020204030204" pitchFamily="34" charset="0"/>
            </a:endParaRPr>
          </a:p>
        </p:txBody>
      </p:sp>
      <p:sp>
        <p:nvSpPr>
          <p:cNvPr id="5" name="Title 4"/>
          <p:cNvSpPr>
            <a:spLocks noGrp="1"/>
          </p:cNvSpPr>
          <p:nvPr>
            <p:ph type="title"/>
          </p:nvPr>
        </p:nvSpPr>
        <p:spPr>
          <a:xfrm>
            <a:off x="1097280" y="286603"/>
            <a:ext cx="10058400" cy="1450757"/>
          </a:xfrm>
        </p:spPr>
        <p:txBody>
          <a:bodyPr/>
          <a:lstStyle/>
          <a:p>
            <a:r>
              <a:rPr lang="en-GB" dirty="0"/>
              <a:t>Validation</a:t>
            </a:r>
          </a:p>
        </p:txBody>
      </p:sp>
    </p:spTree>
    <p:extLst>
      <p:ext uri="{BB962C8B-B14F-4D97-AF65-F5344CB8AC3E}">
        <p14:creationId xmlns:p14="http://schemas.microsoft.com/office/powerpoint/2010/main" val="747111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GB" dirty="0">
                <a:latin typeface="Calibri Light" panose="020F0302020204030204" pitchFamily="34" charset="0"/>
              </a:rPr>
              <a:t>I will be using the </a:t>
            </a:r>
            <a:r>
              <a:rPr lang="en-GB" dirty="0">
                <a:solidFill>
                  <a:srgbClr val="00B050"/>
                </a:solidFill>
                <a:latin typeface="Calibri Light" panose="020F0302020204030204" pitchFamily="34" charset="0"/>
              </a:rPr>
              <a:t>variable</a:t>
            </a:r>
            <a:r>
              <a:rPr lang="en-GB" dirty="0">
                <a:latin typeface="Calibri Light" panose="020F0302020204030204" pitchFamily="34" charset="0"/>
              </a:rPr>
              <a:t> function allows me to store text or data. This can be used to store the users input which is essential for the program to work. The “</a:t>
            </a:r>
            <a:r>
              <a:rPr lang="en-GB" dirty="0">
                <a:solidFill>
                  <a:srgbClr val="00B050"/>
                </a:solidFill>
                <a:latin typeface="Calibri Light" panose="020F0302020204030204" pitchFamily="34" charset="0"/>
              </a:rPr>
              <a:t>.split</a:t>
            </a:r>
            <a:r>
              <a:rPr lang="en-GB" dirty="0">
                <a:latin typeface="Calibri Light" panose="020F0302020204030204" pitchFamily="34" charset="0"/>
              </a:rPr>
              <a:t>” function separates words in a sentence, the separating of the words allows the program to put the words in an </a:t>
            </a:r>
            <a:r>
              <a:rPr lang="en-GB" dirty="0">
                <a:solidFill>
                  <a:srgbClr val="00B050"/>
                </a:solidFill>
                <a:latin typeface="Calibri Light" panose="020F0302020204030204" pitchFamily="34" charset="0"/>
              </a:rPr>
              <a:t>array</a:t>
            </a:r>
            <a:r>
              <a:rPr lang="en-GB" dirty="0">
                <a:latin typeface="Calibri Light" panose="020F0302020204030204" pitchFamily="34" charset="0"/>
              </a:rPr>
              <a:t>. The </a:t>
            </a:r>
            <a:r>
              <a:rPr lang="en-GB" dirty="0">
                <a:solidFill>
                  <a:srgbClr val="00B050"/>
                </a:solidFill>
                <a:latin typeface="Calibri Light" panose="020F0302020204030204" pitchFamily="34" charset="0"/>
              </a:rPr>
              <a:t>if statement </a:t>
            </a:r>
            <a:r>
              <a:rPr lang="en-GB" dirty="0">
                <a:latin typeface="Calibri Light" panose="020F0302020204030204" pitchFamily="34" charset="0"/>
              </a:rPr>
              <a:t>and asks the program a true or false question. The append function adds text or data into a </a:t>
            </a:r>
            <a:r>
              <a:rPr lang="en-GB" dirty="0">
                <a:solidFill>
                  <a:srgbClr val="00B050"/>
                </a:solidFill>
                <a:latin typeface="Calibri Light" panose="020F0302020204030204" pitchFamily="34" charset="0"/>
              </a:rPr>
              <a:t>variable</a:t>
            </a:r>
            <a:r>
              <a:rPr lang="en-GB" dirty="0">
                <a:latin typeface="Calibri Light" panose="020F0302020204030204" pitchFamily="34" charset="0"/>
              </a:rPr>
              <a:t>, in the program I used this to add the positions into an </a:t>
            </a:r>
            <a:r>
              <a:rPr lang="en-GB" dirty="0">
                <a:solidFill>
                  <a:srgbClr val="00B050"/>
                </a:solidFill>
                <a:latin typeface="Calibri Light" panose="020F0302020204030204" pitchFamily="34" charset="0"/>
              </a:rPr>
              <a:t>array</a:t>
            </a:r>
            <a:r>
              <a:rPr lang="en-GB" dirty="0">
                <a:latin typeface="Calibri Light" panose="020F0302020204030204" pitchFamily="34" charset="0"/>
              </a:rPr>
              <a:t>. The </a:t>
            </a:r>
            <a:r>
              <a:rPr lang="en-GB" dirty="0">
                <a:solidFill>
                  <a:srgbClr val="00B050"/>
                </a:solidFill>
                <a:latin typeface="Calibri Light" panose="020F0302020204030204" pitchFamily="34" charset="0"/>
              </a:rPr>
              <a:t>.index() </a:t>
            </a:r>
            <a:r>
              <a:rPr lang="en-GB" dirty="0">
                <a:latin typeface="Calibri Light" panose="020F0302020204030204" pitchFamily="34" charset="0"/>
              </a:rPr>
              <a:t>searches for data you ask in a </a:t>
            </a:r>
            <a:r>
              <a:rPr lang="en-GB" dirty="0">
                <a:solidFill>
                  <a:srgbClr val="00B050"/>
                </a:solidFill>
                <a:latin typeface="Calibri Light" panose="020F0302020204030204" pitchFamily="34" charset="0"/>
              </a:rPr>
              <a:t>variable</a:t>
            </a:r>
            <a:r>
              <a:rPr lang="en-GB" dirty="0">
                <a:latin typeface="Calibri Light" panose="020F0302020204030204" pitchFamily="34" charset="0"/>
              </a:rPr>
              <a:t>. The .</a:t>
            </a:r>
            <a:r>
              <a:rPr lang="en-GB" dirty="0">
                <a:solidFill>
                  <a:srgbClr val="00B050"/>
                </a:solidFill>
                <a:latin typeface="Calibri Light" panose="020F0302020204030204" pitchFamily="34" charset="0"/>
              </a:rPr>
              <a:t>read() </a:t>
            </a:r>
            <a:r>
              <a:rPr lang="en-GB" dirty="0">
                <a:latin typeface="Calibri Light" panose="020F0302020204030204" pitchFamily="34" charset="0"/>
              </a:rPr>
              <a:t>function reads files opened in the program, combined this with </a:t>
            </a:r>
            <a:r>
              <a:rPr lang="en-GB" dirty="0">
                <a:solidFill>
                  <a:srgbClr val="00B050"/>
                </a:solidFill>
                <a:latin typeface="Calibri Light" panose="020F0302020204030204" pitchFamily="34" charset="0"/>
              </a:rPr>
              <a:t>variables</a:t>
            </a:r>
            <a:r>
              <a:rPr lang="en-GB" dirty="0">
                <a:latin typeface="Calibri Light" panose="020F0302020204030204" pitchFamily="34" charset="0"/>
              </a:rPr>
              <a:t> allow me to store data from files into a variable in the program. The </a:t>
            </a:r>
            <a:r>
              <a:rPr lang="en-GB" dirty="0">
                <a:solidFill>
                  <a:srgbClr val="00B050"/>
                </a:solidFill>
                <a:latin typeface="Calibri Light" panose="020F0302020204030204" pitchFamily="34" charset="0"/>
              </a:rPr>
              <a:t>file.write </a:t>
            </a:r>
            <a:r>
              <a:rPr lang="en-GB" dirty="0">
                <a:latin typeface="Calibri Light" panose="020F0302020204030204" pitchFamily="34" charset="0"/>
              </a:rPr>
              <a:t>function allows my to write into files I have created, this is useful to put in the array of positions into a text file. The print function is used to print out information from the program this is useful when testing if variable work correctly. The .truncate() function clears already existing data in an opened file, this is useful so when the program is used multiple times the program will remove data previously created.</a:t>
            </a:r>
          </a:p>
          <a:p>
            <a:pPr marL="0" indent="0">
              <a:buNone/>
            </a:pPr>
            <a:endParaRPr lang="en-GB" dirty="0">
              <a:latin typeface="Calibri Light" panose="020F0302020204030204" pitchFamily="34" charset="0"/>
            </a:endParaRPr>
          </a:p>
        </p:txBody>
      </p:sp>
      <p:sp>
        <p:nvSpPr>
          <p:cNvPr id="5" name="Title 4"/>
          <p:cNvSpPr>
            <a:spLocks noGrp="1"/>
          </p:cNvSpPr>
          <p:nvPr>
            <p:ph type="title"/>
          </p:nvPr>
        </p:nvSpPr>
        <p:spPr>
          <a:xfrm>
            <a:off x="1097280" y="286603"/>
            <a:ext cx="10058400" cy="1450757"/>
          </a:xfrm>
        </p:spPr>
        <p:txBody>
          <a:bodyPr/>
          <a:lstStyle/>
          <a:p>
            <a:r>
              <a:rPr lang="en-GB" dirty="0"/>
              <a:t>Programming Techniques</a:t>
            </a:r>
          </a:p>
        </p:txBody>
      </p:sp>
    </p:spTree>
    <p:extLst>
      <p:ext uri="{BB962C8B-B14F-4D97-AF65-F5344CB8AC3E}">
        <p14:creationId xmlns:p14="http://schemas.microsoft.com/office/powerpoint/2010/main" val="2354235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9456" y="1772816"/>
            <a:ext cx="11161240" cy="4615070"/>
          </a:xfrm>
        </p:spPr>
        <p:txBody>
          <a:bodyPr>
            <a:noAutofit/>
          </a:bodyPr>
          <a:lstStyle/>
          <a:p>
            <a:pPr marL="0" indent="0">
              <a:buNone/>
            </a:pPr>
            <a:r>
              <a:rPr lang="en-GB" sz="2000" dirty="0"/>
              <a:t>Input (“enter a sentence”)</a:t>
            </a:r>
          </a:p>
          <a:p>
            <a:pPr marL="0" indent="0">
              <a:buNone/>
            </a:pPr>
            <a:r>
              <a:rPr lang="en-GB" dirty="0"/>
              <a:t>Store unique words into a variable</a:t>
            </a:r>
            <a:endParaRPr lang="en-GB" sz="2000" dirty="0"/>
          </a:p>
          <a:p>
            <a:pPr marL="0" indent="0">
              <a:buNone/>
            </a:pPr>
            <a:r>
              <a:rPr lang="en-GB" dirty="0"/>
              <a:t>Locate positions </a:t>
            </a:r>
          </a:p>
          <a:p>
            <a:pPr marL="0" indent="0">
              <a:buNone/>
            </a:pPr>
            <a:r>
              <a:rPr lang="en-GB" sz="2000" dirty="0"/>
              <a:t>Put thes</a:t>
            </a:r>
            <a:r>
              <a:rPr lang="en-GB" dirty="0"/>
              <a:t>e positions into a list</a:t>
            </a:r>
          </a:p>
          <a:p>
            <a:pPr marL="0" indent="0">
              <a:buNone/>
            </a:pPr>
            <a:r>
              <a:rPr lang="en-GB" dirty="0"/>
              <a:t>Export list into a file</a:t>
            </a:r>
          </a:p>
          <a:p>
            <a:pPr marL="0" indent="0">
              <a:buNone/>
            </a:pPr>
            <a:r>
              <a:rPr lang="en-GB" dirty="0"/>
              <a:t>Export Unique words into a file</a:t>
            </a:r>
          </a:p>
          <a:p>
            <a:pPr marL="0" indent="0">
              <a:buNone/>
            </a:pPr>
            <a:r>
              <a:rPr lang="en-GB" sz="2000" dirty="0"/>
              <a:t>SECOND PROGRAM</a:t>
            </a:r>
          </a:p>
          <a:p>
            <a:r>
              <a:rPr lang="en-GB" sz="2000" dirty="0"/>
              <a:t>Import List</a:t>
            </a:r>
          </a:p>
          <a:p>
            <a:r>
              <a:rPr lang="en-GB" dirty="0"/>
              <a:t>Import Unique words</a:t>
            </a:r>
          </a:p>
          <a:p>
            <a:r>
              <a:rPr lang="en-GB" sz="2000" dirty="0"/>
              <a:t>Use li</a:t>
            </a:r>
            <a:r>
              <a:rPr lang="en-GB" dirty="0"/>
              <a:t>sts and unique words to recreate sentence</a:t>
            </a:r>
            <a:endParaRPr lang="en-GB" sz="2000" dirty="0"/>
          </a:p>
          <a:p>
            <a:pPr marL="0" indent="0">
              <a:buNone/>
            </a:pPr>
            <a:endParaRPr lang="en-GB" sz="2000" dirty="0"/>
          </a:p>
          <a:p>
            <a:pPr marL="0" indent="0">
              <a:buNone/>
            </a:pPr>
            <a:endParaRPr lang="en-GB" sz="2000" dirty="0">
              <a:solidFill>
                <a:srgbClr val="FF0000"/>
              </a:solidFill>
            </a:endParaRPr>
          </a:p>
        </p:txBody>
      </p:sp>
      <p:sp>
        <p:nvSpPr>
          <p:cNvPr id="4" name="Title 4"/>
          <p:cNvSpPr>
            <a:spLocks noGrp="1"/>
          </p:cNvSpPr>
          <p:nvPr>
            <p:ph type="title"/>
          </p:nvPr>
        </p:nvSpPr>
        <p:spPr>
          <a:xfrm>
            <a:off x="1097280" y="286603"/>
            <a:ext cx="10058400" cy="1450757"/>
          </a:xfrm>
        </p:spPr>
        <p:txBody>
          <a:bodyPr/>
          <a:lstStyle/>
          <a:p>
            <a:r>
              <a:rPr lang="en-GB" dirty="0"/>
              <a:t>Algorithm</a:t>
            </a:r>
          </a:p>
        </p:txBody>
      </p:sp>
    </p:spTree>
    <p:extLst>
      <p:ext uri="{BB962C8B-B14F-4D97-AF65-F5344CB8AC3E}">
        <p14:creationId xmlns:p14="http://schemas.microsoft.com/office/powerpoint/2010/main" val="3145010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512" y="1988840"/>
            <a:ext cx="9433048" cy="4139235"/>
          </a:xfrm>
          <a:prstGeom prst="rect">
            <a:avLst/>
          </a:prstGeom>
        </p:spPr>
      </p:pic>
      <p:sp>
        <p:nvSpPr>
          <p:cNvPr id="35" name="Title 4"/>
          <p:cNvSpPr>
            <a:spLocks noGrp="1"/>
          </p:cNvSpPr>
          <p:nvPr>
            <p:ph type="title"/>
          </p:nvPr>
        </p:nvSpPr>
        <p:spPr>
          <a:xfrm>
            <a:off x="1097280" y="286603"/>
            <a:ext cx="10058400" cy="1450757"/>
          </a:xfrm>
        </p:spPr>
        <p:txBody>
          <a:bodyPr/>
          <a:lstStyle/>
          <a:p>
            <a:r>
              <a:rPr lang="en-GB" dirty="0"/>
              <a:t>Flow Chart</a:t>
            </a:r>
          </a:p>
        </p:txBody>
      </p:sp>
    </p:spTree>
    <p:extLst>
      <p:ext uri="{BB962C8B-B14F-4D97-AF65-F5344CB8AC3E}">
        <p14:creationId xmlns:p14="http://schemas.microsoft.com/office/powerpoint/2010/main" val="2078392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l="2121" t="6536" r="79497" b="91528"/>
          <a:stretch/>
        </p:blipFill>
        <p:spPr>
          <a:xfrm>
            <a:off x="1775520" y="2996952"/>
            <a:ext cx="8505945" cy="504056"/>
          </a:xfrm>
          <a:prstGeom prst="rect">
            <a:avLst/>
          </a:prstGeom>
        </p:spPr>
      </p:pic>
      <p:cxnSp>
        <p:nvCxnSpPr>
          <p:cNvPr id="8" name="Straight Arrow Connector 7"/>
          <p:cNvCxnSpPr/>
          <p:nvPr/>
        </p:nvCxnSpPr>
        <p:spPr>
          <a:xfrm flipV="1">
            <a:off x="2731988" y="3501008"/>
            <a:ext cx="541105" cy="573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454990" y="3958190"/>
            <a:ext cx="2520280" cy="92333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GB" dirty="0">
                <a:latin typeface="Calibri Light" panose="020F0302020204030204" pitchFamily="34" charset="0"/>
              </a:rPr>
              <a:t>The variable </a:t>
            </a:r>
            <a:r>
              <a:rPr lang="en-GB" dirty="0">
                <a:solidFill>
                  <a:srgbClr val="FF0000"/>
                </a:solidFill>
                <a:latin typeface="Calibri Light" panose="020F0302020204030204" pitchFamily="34" charset="0"/>
              </a:rPr>
              <a:t>sentence</a:t>
            </a:r>
            <a:r>
              <a:rPr lang="en-GB" dirty="0">
                <a:latin typeface="Calibri Light" panose="020F0302020204030204" pitchFamily="34" charset="0"/>
              </a:rPr>
              <a:t> stores whatever the user inputs</a:t>
            </a:r>
          </a:p>
        </p:txBody>
      </p:sp>
      <p:cxnSp>
        <p:nvCxnSpPr>
          <p:cNvPr id="10" name="Straight Arrow Connector 9"/>
          <p:cNvCxnSpPr/>
          <p:nvPr/>
        </p:nvCxnSpPr>
        <p:spPr>
          <a:xfrm flipH="1" flipV="1">
            <a:off x="7179164" y="3544828"/>
            <a:ext cx="558424" cy="413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553583" y="3871236"/>
            <a:ext cx="2736304" cy="1200329"/>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r"/>
            <a:r>
              <a:rPr lang="en-GB" dirty="0">
                <a:latin typeface="Calibri Light" panose="020F0302020204030204" pitchFamily="34" charset="0"/>
              </a:rPr>
              <a:t>The input function allows the user to input anything and will be stored into a variable</a:t>
            </a:r>
          </a:p>
        </p:txBody>
      </p:sp>
      <p:sp>
        <p:nvSpPr>
          <p:cNvPr id="12" name="Title 4"/>
          <p:cNvSpPr>
            <a:spLocks noGrp="1"/>
          </p:cNvSpPr>
          <p:nvPr>
            <p:ph type="title"/>
          </p:nvPr>
        </p:nvSpPr>
        <p:spPr>
          <a:xfrm>
            <a:off x="1097280" y="286603"/>
            <a:ext cx="10058400" cy="1450757"/>
          </a:xfrm>
        </p:spPr>
        <p:txBody>
          <a:bodyPr/>
          <a:lstStyle/>
          <a:p>
            <a:r>
              <a:rPr lang="en-GB" dirty="0"/>
              <a:t>Development (Inputs) </a:t>
            </a:r>
          </a:p>
        </p:txBody>
      </p:sp>
    </p:spTree>
    <p:extLst>
      <p:ext uri="{BB962C8B-B14F-4D97-AF65-F5344CB8AC3E}">
        <p14:creationId xmlns:p14="http://schemas.microsoft.com/office/powerpoint/2010/main" val="358560605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2778</TotalTime>
  <Words>2414</Words>
  <Application>Microsoft Office PowerPoint</Application>
  <PresentationFormat>Widescreen</PresentationFormat>
  <Paragraphs>162</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Calibri</vt:lpstr>
      <vt:lpstr>Calibri Light</vt:lpstr>
      <vt:lpstr>Retrospect</vt:lpstr>
      <vt:lpstr>PowerPoint Presentation</vt:lpstr>
      <vt:lpstr>Task 3</vt:lpstr>
      <vt:lpstr>Analysis</vt:lpstr>
      <vt:lpstr>Success Criteria</vt:lpstr>
      <vt:lpstr>Validation</vt:lpstr>
      <vt:lpstr>Programming Techniques</vt:lpstr>
      <vt:lpstr>Algorithm</vt:lpstr>
      <vt:lpstr>Flow Chart</vt:lpstr>
      <vt:lpstr>Development (Inputs) </vt:lpstr>
      <vt:lpstr>Development  (Operators)</vt:lpstr>
      <vt:lpstr>Development (List Creation) </vt:lpstr>
      <vt:lpstr>Development (List Manipulation) </vt:lpstr>
      <vt:lpstr>Development (File Creation)</vt:lpstr>
      <vt:lpstr>Development (Importing File To Program 2) </vt:lpstr>
      <vt:lpstr>Development (Recreation Of Sentence) </vt:lpstr>
      <vt:lpstr>Development (Case Sensitivity) </vt:lpstr>
      <vt:lpstr>Development  (Punctuation)</vt:lpstr>
      <vt:lpstr>Development (Importing The File) </vt:lpstr>
      <vt:lpstr>Final Code</vt:lpstr>
      <vt:lpstr>Final Code (Program 2) </vt:lpstr>
      <vt:lpstr>Evaluation</vt:lpstr>
      <vt:lpstr>Glossary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6409</dc:creator>
  <cp:lastModifiedBy>Mohammed Imran</cp:lastModifiedBy>
  <cp:revision>257</cp:revision>
  <dcterms:created xsi:type="dcterms:W3CDTF">2016-06-08T13:23:24Z</dcterms:created>
  <dcterms:modified xsi:type="dcterms:W3CDTF">2021-05-06T00:56:50Z</dcterms:modified>
</cp:coreProperties>
</file>