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11"/>
  </p:notesMasterIdLst>
  <p:handoutMasterIdLst>
    <p:handoutMasterId r:id="rId12"/>
  </p:handoutMasterIdLst>
  <p:sldIdLst>
    <p:sldId id="256" r:id="rId2"/>
    <p:sldId id="281" r:id="rId3"/>
    <p:sldId id="298" r:id="rId4"/>
    <p:sldId id="300" r:id="rId5"/>
    <p:sldId id="284" r:id="rId6"/>
    <p:sldId id="274" r:id="rId7"/>
    <p:sldId id="295" r:id="rId8"/>
    <p:sldId id="296"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imranary654@gmail.com" initials="m" lastIdx="1" clrIdx="0">
    <p:extLst>
      <p:ext uri="{19B8F6BF-5375-455C-9EA6-DF929625EA0E}">
        <p15:presenceInfo xmlns:p15="http://schemas.microsoft.com/office/powerpoint/2012/main" userId="05ef7dba953a96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9" autoAdjust="0"/>
    <p:restoredTop sz="94080" autoAdjust="0"/>
  </p:normalViewPr>
  <p:slideViewPr>
    <p:cSldViewPr snapToGrid="0">
      <p:cViewPr varScale="1">
        <p:scale>
          <a:sx n="68" d="100"/>
          <a:sy n="68" d="100"/>
        </p:scale>
        <p:origin x="1080" y="72"/>
      </p:cViewPr>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Company's Approach and Insight</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Company's Approach and Insight</a:t>
          </a:r>
        </a:p>
      </dsp:txBody>
      <dsp:txXfrm>
        <a:off x="1755250" y="3012688"/>
        <a:ext cx="7926555" cy="73356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15-04-2019</a:t>
            </a:fld>
            <a:endParaRPr lang="en-IN"/>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15-04-2019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357C10-7C91-4243-88A4-1B5D43DEB410}" type="datetime1">
              <a:rPr lang="en-US" smtClean="0"/>
              <a:t>4/15/2019</a:t>
            </a:fld>
            <a:endParaRPr lang="en-US" dirty="0"/>
          </a:p>
        </p:txBody>
      </p:sp>
      <p:sp>
        <p:nvSpPr>
          <p:cNvPr id="5" name="Footer Placeholder 4"/>
          <p:cNvSpPr>
            <a:spLocks noGrp="1"/>
          </p:cNvSpPr>
          <p:nvPr>
            <p:ph type="ftr" sz="quarter" idx="11"/>
          </p:nvPr>
        </p:nvSpPr>
        <p:spPr/>
        <p:txBody>
          <a:bodyPr/>
          <a:lstStyle/>
          <a:p>
            <a:r>
              <a:rPr lang="en-US"/>
              <a:t>Made For INSOFE By Abhilash Reddy Yerasi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2A56C-8AC4-4AE6-A388-91EA2DB34290}" type="datetime1">
              <a:rPr lang="en-US" smtClean="0"/>
              <a:t>4/15/2019</a:t>
            </a:fld>
            <a:endParaRPr lang="en-US" dirty="0"/>
          </a:p>
        </p:txBody>
      </p:sp>
      <p:sp>
        <p:nvSpPr>
          <p:cNvPr id="5" name="Footer Placeholder 4"/>
          <p:cNvSpPr>
            <a:spLocks noGrp="1"/>
          </p:cNvSpPr>
          <p:nvPr>
            <p:ph type="ftr" sz="quarter" idx="11"/>
          </p:nvPr>
        </p:nvSpPr>
        <p:spPr/>
        <p:txBody>
          <a:bodyPr/>
          <a:lstStyle/>
          <a:p>
            <a:r>
              <a:rPr lang="en-US"/>
              <a:t>Made For INSOFE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B282-CE76-4E9D-A3D2-80E1656BB86B}" type="datetime1">
              <a:rPr lang="en-US" smtClean="0"/>
              <a:t>4/15/2019</a:t>
            </a:fld>
            <a:endParaRPr lang="en-US" dirty="0"/>
          </a:p>
        </p:txBody>
      </p:sp>
      <p:sp>
        <p:nvSpPr>
          <p:cNvPr id="5" name="Footer Placeholder 4"/>
          <p:cNvSpPr>
            <a:spLocks noGrp="1"/>
          </p:cNvSpPr>
          <p:nvPr>
            <p:ph type="ftr" sz="quarter" idx="11"/>
          </p:nvPr>
        </p:nvSpPr>
        <p:spPr/>
        <p:txBody>
          <a:bodyPr/>
          <a:lstStyle/>
          <a:p>
            <a:r>
              <a:rPr lang="en-US"/>
              <a:t>Made For INSOFE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8F689B75-0FCD-4EC4-B728-A65B68ED5885}" type="datetime1">
              <a:rPr lang="en-US" smtClean="0"/>
              <a:t>4/15/2019</a:t>
            </a:fld>
            <a:endParaRPr lang="en-US" dirty="0"/>
          </a:p>
        </p:txBody>
      </p:sp>
      <p:sp>
        <p:nvSpPr>
          <p:cNvPr id="4" name="Footer Placeholder 4"/>
          <p:cNvSpPr>
            <a:spLocks noGrp="1"/>
          </p:cNvSpPr>
          <p:nvPr>
            <p:ph type="ftr" sz="quarter" idx="11"/>
          </p:nvPr>
        </p:nvSpPr>
        <p:spPr/>
        <p:txBody>
          <a:bodyPr/>
          <a:lstStyle/>
          <a:p>
            <a:r>
              <a:rPr lang="en-US"/>
              <a:t>Made For INSOFE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CF06B-8C50-447E-A219-5E675C3EE549}" type="datetime1">
              <a:rPr lang="en-US" smtClean="0"/>
              <a:t>4/15/2019</a:t>
            </a:fld>
            <a:endParaRPr lang="en-US" dirty="0"/>
          </a:p>
        </p:txBody>
      </p:sp>
      <p:sp>
        <p:nvSpPr>
          <p:cNvPr id="5" name="Footer Placeholder 4"/>
          <p:cNvSpPr>
            <a:spLocks noGrp="1"/>
          </p:cNvSpPr>
          <p:nvPr>
            <p:ph type="ftr" sz="quarter" idx="11"/>
          </p:nvPr>
        </p:nvSpPr>
        <p:spPr/>
        <p:txBody>
          <a:bodyPr/>
          <a:lstStyle/>
          <a:p>
            <a:r>
              <a:rPr lang="en-US"/>
              <a:t>Made For INSOFE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CD66218-65A4-4E65-98FC-BEDACBDDA765}" type="datetime1">
              <a:rPr lang="en-US" smtClean="0"/>
              <a:t>4/15/2019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For INSOFE By Abhilash Reddy Yerasi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FCFB12-D7BE-44C0-A4C6-5FB2A4B5E28B}" type="datetime1">
              <a:rPr lang="en-US" smtClean="0"/>
              <a:t>4/15/2019</a:t>
            </a:fld>
            <a:endParaRPr lang="en-US" dirty="0"/>
          </a:p>
        </p:txBody>
      </p:sp>
      <p:sp>
        <p:nvSpPr>
          <p:cNvPr id="6" name="Footer Placeholder 5"/>
          <p:cNvSpPr>
            <a:spLocks noGrp="1"/>
          </p:cNvSpPr>
          <p:nvPr>
            <p:ph type="ftr" sz="quarter" idx="11"/>
          </p:nvPr>
        </p:nvSpPr>
        <p:spPr/>
        <p:txBody>
          <a:bodyPr/>
          <a:lstStyle/>
          <a:p>
            <a:r>
              <a:rPr lang="en-US"/>
              <a:t>Made For INSOFE By Abhilash Reddy Yerasi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6D601-7977-429B-B545-1D5DAFDE7F74}" type="datetime1">
              <a:rPr lang="en-US" smtClean="0"/>
              <a:t>4/15/2019</a:t>
            </a:fld>
            <a:endParaRPr lang="en-US" dirty="0"/>
          </a:p>
        </p:txBody>
      </p:sp>
      <p:sp>
        <p:nvSpPr>
          <p:cNvPr id="8" name="Footer Placeholder 7"/>
          <p:cNvSpPr>
            <a:spLocks noGrp="1"/>
          </p:cNvSpPr>
          <p:nvPr>
            <p:ph type="ftr" sz="quarter" idx="11"/>
          </p:nvPr>
        </p:nvSpPr>
        <p:spPr/>
        <p:txBody>
          <a:bodyPr/>
          <a:lstStyle/>
          <a:p>
            <a:r>
              <a:rPr lang="en-US"/>
              <a:t>Made For INSOFE By Abhilash Reddy Yerasi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6653A-D29E-4797-818A-38EC5147A86E}" type="datetime1">
              <a:rPr lang="en-US" smtClean="0"/>
              <a:t>4/15/2019</a:t>
            </a:fld>
            <a:endParaRPr lang="en-US" dirty="0"/>
          </a:p>
        </p:txBody>
      </p:sp>
      <p:sp>
        <p:nvSpPr>
          <p:cNvPr id="4" name="Footer Placeholder 3"/>
          <p:cNvSpPr>
            <a:spLocks noGrp="1"/>
          </p:cNvSpPr>
          <p:nvPr>
            <p:ph type="ftr" sz="quarter" idx="11"/>
          </p:nvPr>
        </p:nvSpPr>
        <p:spPr/>
        <p:txBody>
          <a:bodyPr/>
          <a:lstStyle/>
          <a:p>
            <a:r>
              <a:rPr lang="en-US"/>
              <a:t>Made For INSOFE By Abhilash Reddy Yerasi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783C5-E440-480F-9E4E-58D3AB4318D7}" type="datetime1">
              <a:rPr lang="en-US" smtClean="0"/>
              <a:t>4/15/2019</a:t>
            </a:fld>
            <a:endParaRPr lang="en-US" dirty="0"/>
          </a:p>
        </p:txBody>
      </p:sp>
      <p:sp>
        <p:nvSpPr>
          <p:cNvPr id="3" name="Footer Placeholder 2"/>
          <p:cNvSpPr>
            <a:spLocks noGrp="1"/>
          </p:cNvSpPr>
          <p:nvPr>
            <p:ph type="ftr" sz="quarter" idx="11"/>
          </p:nvPr>
        </p:nvSpPr>
        <p:spPr/>
        <p:txBody>
          <a:bodyPr/>
          <a:lstStyle/>
          <a:p>
            <a:r>
              <a:rPr lang="en-US"/>
              <a:t>Made For INSOFE By Abhilash Reddy Yerasi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7C74F3-927E-47AC-8731-EE5A99E01A15}" type="datetime1">
              <a:rPr lang="en-US" smtClean="0"/>
              <a:t>4/15/2019</a:t>
            </a:fld>
            <a:endParaRPr lang="en-US" dirty="0"/>
          </a:p>
        </p:txBody>
      </p:sp>
      <p:sp>
        <p:nvSpPr>
          <p:cNvPr id="6" name="Footer Placeholder 5"/>
          <p:cNvSpPr>
            <a:spLocks noGrp="1"/>
          </p:cNvSpPr>
          <p:nvPr>
            <p:ph type="ftr" sz="quarter" idx="11"/>
          </p:nvPr>
        </p:nvSpPr>
        <p:spPr/>
        <p:txBody>
          <a:bodyPr/>
          <a:lstStyle/>
          <a:p>
            <a:r>
              <a:rPr lang="en-US"/>
              <a:t>Made For INSOFE By Abhilash Reddy Yerasi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47E49-99F9-44AF-A521-872C718DD47C}" type="datetime1">
              <a:rPr lang="en-US" smtClean="0"/>
              <a:t>4/15/2019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843377B-3997-4328-874F-CDD9FE6F929A}" type="datetime1">
              <a:rPr lang="en-US" smtClean="0"/>
              <a:t>4/15/2019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For INSOFE By Abhilash Reddy Yerasi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br>
              <a:rPr lang="en-US" sz="4400" b="1" dirty="0"/>
            </a:br>
            <a:r>
              <a:rPr lang="en-US" sz="4400" b="1" dirty="0"/>
              <a:t>Customer Life Time Value</a:t>
            </a:r>
            <a:r>
              <a:rPr lang="en-US" sz="4400" dirty="0"/>
              <a:t> </a:t>
            </a:r>
            <a:r>
              <a:rPr lang="en-US" sz="4400" b="1" dirty="0"/>
              <a:t>(CLTV) Predictions</a:t>
            </a:r>
            <a:br>
              <a:rPr lang="en-US" sz="4400" b="1" dirty="0"/>
            </a:br>
            <a:endParaRPr lang="en-US" sz="44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193073"/>
            <a:ext cx="8689976" cy="802152"/>
          </a:xfrm>
        </p:spPr>
        <p:txBody>
          <a:bodyPr/>
          <a:lstStyle/>
          <a:p>
            <a:pPr algn="ctr"/>
            <a:r>
              <a:rPr lang="en-US" b="1" dirty="0"/>
              <a:t>Auto Insurance Company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p:txBody>
          <a:bodyPr/>
          <a:lstStyle/>
          <a:p>
            <a:r>
              <a:rPr lang="en-US" dirty="0">
                <a:solidFill>
                  <a:schemeClr val="tx1"/>
                </a:solidFill>
              </a:rPr>
              <a:t>Made BY Md Imran</a:t>
            </a:r>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r>
              <a:rPr lang="en-US" dirty="0">
                <a:solidFill>
                  <a:schemeClr val="tx1"/>
                </a:solidFill>
              </a:rPr>
              <a:t>14/04/2019</a:t>
            </a:r>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a:xfrm>
            <a:off x="9592733" y="4289334"/>
            <a:ext cx="1193868" cy="64008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290551991"/>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6" y="1865144"/>
            <a:ext cx="11017495" cy="923330"/>
          </a:xfrm>
          <a:prstGeom prst="rect">
            <a:avLst/>
          </a:prstGeom>
          <a:noFill/>
        </p:spPr>
        <p:txBody>
          <a:bodyPr wrap="square" rtlCol="0">
            <a:spAutoFit/>
          </a:bodyPr>
          <a:lstStyle/>
          <a:p>
            <a:r>
              <a:rPr lang="en-US" dirty="0"/>
              <a:t>We are expected to create an analytical and modelling framework to predict the lifetime value of each customer based on the quantitative and qualitative features. On the basis of CLV we will predict whether or on what variable we need to acquire a new customer or retain the current customer.</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major non-life insurance company wants to evaluate customer lifetime value based on each customer’s demographics and policy information including claim details. </a:t>
            </a:r>
          </a:p>
          <a:p>
            <a:pPr marL="285750" indent="-285750" algn="just">
              <a:buFont typeface="Arial" panose="020B0604020202020204" pitchFamily="34" charset="0"/>
              <a:buChar char="•"/>
            </a:pPr>
            <a:r>
              <a:rPr lang="en-US" dirty="0"/>
              <a:t>The CLTV is a profitability metric in terms of a value placed by the company on each customer and can help to predict the customer value in terms of profit and also helps to determine the kind of customer needs to be acquire on future comparing with the current valuable/profitable customers variable.</a:t>
            </a:r>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dirty="0">
                <a:solidFill>
                  <a:schemeClr val="tx1"/>
                </a:solidFill>
              </a:rPr>
              <a:t>Made by MD Imran</a:t>
            </a:r>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r>
              <a:rPr lang="en-US" dirty="0">
                <a:solidFill>
                  <a:schemeClr val="tx1"/>
                </a:solidFill>
              </a:rPr>
              <a:t>14/4/2019</a:t>
            </a:r>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a:xfrm>
            <a:off x="11311128" y="6272784"/>
            <a:ext cx="640080" cy="365125"/>
          </a:xfrm>
        </p:spPr>
        <p:txBody>
          <a:bodyPr/>
          <a:lstStyle/>
          <a:p>
            <a:fld id="{6D22F896-40B5-4ADD-8801-0D06FADFA095}" type="slidenum">
              <a:rPr lang="en-US" smtClean="0"/>
              <a:t>2</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r>
              <a:rPr lang="en-US" dirty="0">
                <a:solidFill>
                  <a:schemeClr val="tx1"/>
                </a:solidFill>
              </a:rPr>
              <a:t>14/4/2019</a:t>
            </a:r>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dirty="0">
                <a:solidFill>
                  <a:schemeClr val="tx1"/>
                </a:solidFill>
              </a:rPr>
              <a:t>Made by MD Imran</a:t>
            </a:r>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153338"/>
            <a:ext cx="12192000" cy="486039"/>
          </a:xfrm>
        </p:spPr>
        <p:txBody>
          <a:bodyPr>
            <a:noAutofit/>
          </a:bodyPr>
          <a:lstStyle/>
          <a:p>
            <a:pPr algn="ctr"/>
            <a:r>
              <a:rPr lang="en-US" dirty="0"/>
              <a:t>Business Strategies</a:t>
            </a:r>
            <a:endParaRPr lang="en-IN" dirty="0"/>
          </a:p>
        </p:txBody>
      </p:sp>
      <p:pic>
        <p:nvPicPr>
          <p:cNvPr id="11" name="Picture 10">
            <a:extLst>
              <a:ext uri="{FF2B5EF4-FFF2-40B4-BE49-F238E27FC236}">
                <a16:creationId xmlns:a16="http://schemas.microsoft.com/office/drawing/2014/main" id="{AF06597F-959B-4E8A-BA59-94F0E2ED22CA}"/>
              </a:ext>
            </a:extLst>
          </p:cNvPr>
          <p:cNvPicPr>
            <a:picLocks noChangeAspect="1"/>
          </p:cNvPicPr>
          <p:nvPr/>
        </p:nvPicPr>
        <p:blipFill>
          <a:blip r:embed="rId2">
            <a:biLevel thresh="50000"/>
          </a:blip>
          <a:stretch>
            <a:fillRect/>
          </a:stretch>
        </p:blipFill>
        <p:spPr>
          <a:xfrm>
            <a:off x="530780" y="3891879"/>
            <a:ext cx="4641474" cy="2563467"/>
          </a:xfrm>
          <a:prstGeom prst="rect">
            <a:avLst/>
          </a:prstGeom>
        </p:spPr>
      </p:pic>
      <p:pic>
        <p:nvPicPr>
          <p:cNvPr id="13" name="Picture 12">
            <a:extLst>
              <a:ext uri="{FF2B5EF4-FFF2-40B4-BE49-F238E27FC236}">
                <a16:creationId xmlns:a16="http://schemas.microsoft.com/office/drawing/2014/main" id="{6CA562B9-CE64-40D4-B20C-5D7AE49A93A6}"/>
              </a:ext>
            </a:extLst>
          </p:cNvPr>
          <p:cNvPicPr>
            <a:picLocks noChangeAspect="1"/>
          </p:cNvPicPr>
          <p:nvPr/>
        </p:nvPicPr>
        <p:blipFill>
          <a:blip r:embed="rId3">
            <a:biLevel thresh="50000"/>
          </a:blip>
          <a:stretch>
            <a:fillRect/>
          </a:stretch>
        </p:blipFill>
        <p:spPr>
          <a:xfrm>
            <a:off x="530780" y="752303"/>
            <a:ext cx="4641475" cy="2708779"/>
          </a:xfrm>
          <a:prstGeom prst="rect">
            <a:avLst/>
          </a:prstGeom>
        </p:spPr>
      </p:pic>
      <p:pic>
        <p:nvPicPr>
          <p:cNvPr id="15" name="Picture 14">
            <a:extLst>
              <a:ext uri="{FF2B5EF4-FFF2-40B4-BE49-F238E27FC236}">
                <a16:creationId xmlns:a16="http://schemas.microsoft.com/office/drawing/2014/main" id="{284BE332-D103-4543-A587-1EC0E9CCABDC}"/>
              </a:ext>
            </a:extLst>
          </p:cNvPr>
          <p:cNvPicPr>
            <a:picLocks noChangeAspect="1"/>
          </p:cNvPicPr>
          <p:nvPr/>
        </p:nvPicPr>
        <p:blipFill>
          <a:blip r:embed="rId4">
            <a:biLevel thresh="50000"/>
          </a:blip>
          <a:stretch>
            <a:fillRect/>
          </a:stretch>
        </p:blipFill>
        <p:spPr>
          <a:xfrm>
            <a:off x="7353614" y="2162783"/>
            <a:ext cx="4641475" cy="2753682"/>
          </a:xfrm>
          <a:prstGeom prst="rect">
            <a:avLst/>
          </a:prstGeom>
        </p:spPr>
      </p:pic>
      <p:sp>
        <p:nvSpPr>
          <p:cNvPr id="16" name="Arrow: Right 15">
            <a:extLst>
              <a:ext uri="{FF2B5EF4-FFF2-40B4-BE49-F238E27FC236}">
                <a16:creationId xmlns:a16="http://schemas.microsoft.com/office/drawing/2014/main" id="{5DF56DC5-760D-4A17-A1EF-12C7F20EC811}"/>
              </a:ext>
            </a:extLst>
          </p:cNvPr>
          <p:cNvSpPr/>
          <p:nvPr/>
        </p:nvSpPr>
        <p:spPr>
          <a:xfrm>
            <a:off x="5418887" y="3341210"/>
            <a:ext cx="1688092" cy="54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346CE396-6872-4325-AD77-78545467A1FB}"/>
              </a:ext>
            </a:extLst>
          </p:cNvPr>
          <p:cNvSpPr>
            <a:spLocks noGrp="1"/>
          </p:cNvSpPr>
          <p:nvPr>
            <p:ph type="dt" sz="half" idx="10"/>
          </p:nvPr>
        </p:nvSpPr>
        <p:spPr>
          <a:xfrm>
            <a:off x="7964423" y="6494040"/>
            <a:ext cx="3273552" cy="365125"/>
          </a:xfrm>
        </p:spPr>
        <p:txBody>
          <a:bodyPr/>
          <a:lstStyle/>
          <a:p>
            <a:r>
              <a:rPr lang="en-US" dirty="0">
                <a:solidFill>
                  <a:schemeClr val="tx1"/>
                </a:solidFill>
              </a:rPr>
              <a:t>14/4/2019</a:t>
            </a:r>
          </a:p>
        </p:txBody>
      </p:sp>
      <p:sp>
        <p:nvSpPr>
          <p:cNvPr id="8" name="Footer Placeholder 4">
            <a:extLst>
              <a:ext uri="{FF2B5EF4-FFF2-40B4-BE49-F238E27FC236}">
                <a16:creationId xmlns:a16="http://schemas.microsoft.com/office/drawing/2014/main" id="{CC8AB3EE-3618-49C2-A8DB-C600E263F5B7}"/>
              </a:ext>
            </a:extLst>
          </p:cNvPr>
          <p:cNvSpPr>
            <a:spLocks noGrp="1"/>
          </p:cNvSpPr>
          <p:nvPr>
            <p:ph type="ftr" sz="quarter" idx="11"/>
          </p:nvPr>
        </p:nvSpPr>
        <p:spPr>
          <a:xfrm>
            <a:off x="13583" y="6452165"/>
            <a:ext cx="6327648" cy="365125"/>
          </a:xfrm>
        </p:spPr>
        <p:txBody>
          <a:bodyPr/>
          <a:lstStyle/>
          <a:p>
            <a:r>
              <a:rPr lang="en-US" dirty="0">
                <a:solidFill>
                  <a:schemeClr val="tx1"/>
                </a:solidFill>
              </a:rPr>
              <a:t>Made by MD Imran</a:t>
            </a:r>
          </a:p>
        </p:txBody>
      </p:sp>
      <p:sp>
        <p:nvSpPr>
          <p:cNvPr id="9" name="Slide Number Placeholder 5">
            <a:extLst>
              <a:ext uri="{FF2B5EF4-FFF2-40B4-BE49-F238E27FC236}">
                <a16:creationId xmlns:a16="http://schemas.microsoft.com/office/drawing/2014/main" id="{8569D276-C643-4FBD-A7AD-2C857F6741A5}"/>
              </a:ext>
            </a:extLst>
          </p:cNvPr>
          <p:cNvSpPr>
            <a:spLocks noGrp="1"/>
          </p:cNvSpPr>
          <p:nvPr>
            <p:ph type="sldNum" sz="quarter" idx="12"/>
          </p:nvPr>
        </p:nvSpPr>
        <p:spPr>
          <a:xfrm>
            <a:off x="11329998" y="6285806"/>
            <a:ext cx="640080" cy="365125"/>
          </a:xfrm>
        </p:spPr>
        <p:txBody>
          <a:bodyPr/>
          <a:lstStyle/>
          <a:p>
            <a:fld id="{6D22F896-40B5-4ADD-8801-0D06FADFA095}" type="slidenum">
              <a:rPr lang="en-US" smtClean="0"/>
              <a:t>4</a:t>
            </a:fld>
            <a:endParaRPr lang="en-US" dirty="0"/>
          </a:p>
        </p:txBody>
      </p:sp>
      <p:cxnSp>
        <p:nvCxnSpPr>
          <p:cNvPr id="10" name="Straight Arrow Connector 9">
            <a:extLst>
              <a:ext uri="{FF2B5EF4-FFF2-40B4-BE49-F238E27FC236}">
                <a16:creationId xmlns:a16="http://schemas.microsoft.com/office/drawing/2014/main" id="{C3748EEC-E431-4A39-8FF1-D7EA96343230}"/>
              </a:ext>
            </a:extLst>
          </p:cNvPr>
          <p:cNvCxnSpPr/>
          <p:nvPr/>
        </p:nvCxnSpPr>
        <p:spPr>
          <a:xfrm flipV="1">
            <a:off x="1856930" y="1447891"/>
            <a:ext cx="0" cy="4698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DF09A0B-044A-4934-A460-9BFB5A525EF2}"/>
              </a:ext>
            </a:extLst>
          </p:cNvPr>
          <p:cNvCxnSpPr/>
          <p:nvPr/>
        </p:nvCxnSpPr>
        <p:spPr>
          <a:xfrm>
            <a:off x="1856927" y="4767866"/>
            <a:ext cx="8707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35643444-375E-4750-ABCE-C70F247E18F0}"/>
              </a:ext>
            </a:extLst>
          </p:cNvPr>
          <p:cNvSpPr/>
          <p:nvPr/>
        </p:nvSpPr>
        <p:spPr>
          <a:xfrm>
            <a:off x="1976113" y="1657666"/>
            <a:ext cx="8377703" cy="4534402"/>
          </a:xfrm>
          <a:custGeom>
            <a:avLst/>
            <a:gdLst>
              <a:gd name="connsiteX0" fmla="*/ 0 w 5570806"/>
              <a:gd name="connsiteY0" fmla="*/ 3968330 h 4840207"/>
              <a:gd name="connsiteX1" fmla="*/ 844062 w 5570806"/>
              <a:gd name="connsiteY1" fmla="*/ 4559173 h 4840207"/>
              <a:gd name="connsiteX2" fmla="*/ 2616591 w 5570806"/>
              <a:gd name="connsiteY2" fmla="*/ 15308 h 4840207"/>
              <a:gd name="connsiteX3" fmla="*/ 4909625 w 5570806"/>
              <a:gd name="connsiteY3" fmla="*/ 3082065 h 4840207"/>
              <a:gd name="connsiteX4" fmla="*/ 5570806 w 5570806"/>
              <a:gd name="connsiteY4" fmla="*/ 3110201 h 4840207"/>
              <a:gd name="connsiteX5" fmla="*/ 5570806 w 5570806"/>
              <a:gd name="connsiteY5" fmla="*/ 3110201 h 484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0806" h="4840207">
                <a:moveTo>
                  <a:pt x="0" y="3968330"/>
                </a:moveTo>
                <a:cubicBezTo>
                  <a:pt x="203982" y="4593170"/>
                  <a:pt x="407964" y="5218010"/>
                  <a:pt x="844062" y="4559173"/>
                </a:cubicBezTo>
                <a:cubicBezTo>
                  <a:pt x="1280160" y="3900336"/>
                  <a:pt x="1938997" y="261493"/>
                  <a:pt x="2616591" y="15308"/>
                </a:cubicBezTo>
                <a:cubicBezTo>
                  <a:pt x="3294185" y="-230877"/>
                  <a:pt x="4417256" y="2566249"/>
                  <a:pt x="4909625" y="3082065"/>
                </a:cubicBezTo>
                <a:cubicBezTo>
                  <a:pt x="5401994" y="3597881"/>
                  <a:pt x="5570806" y="3110201"/>
                  <a:pt x="5570806" y="3110201"/>
                </a:cubicBezTo>
                <a:lnTo>
                  <a:pt x="5570806" y="3110201"/>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67654042-0BED-427A-9C5E-9B3F42946895}"/>
              </a:ext>
            </a:extLst>
          </p:cNvPr>
          <p:cNvSpPr/>
          <p:nvPr/>
        </p:nvSpPr>
        <p:spPr>
          <a:xfrm>
            <a:off x="1856926" y="1082766"/>
            <a:ext cx="6891503" cy="4429557"/>
          </a:xfrm>
          <a:custGeom>
            <a:avLst/>
            <a:gdLst>
              <a:gd name="connsiteX0" fmla="*/ 0 w 5974712"/>
              <a:gd name="connsiteY0" fmla="*/ 3929928 h 4762368"/>
              <a:gd name="connsiteX1" fmla="*/ 590843 w 5974712"/>
              <a:gd name="connsiteY1" fmla="*/ 4478568 h 4762368"/>
              <a:gd name="connsiteX2" fmla="*/ 2447778 w 5974712"/>
              <a:gd name="connsiteY2" fmla="*/ 5042 h 4762368"/>
              <a:gd name="connsiteX3" fmla="*/ 5669280 w 5974712"/>
              <a:gd name="connsiteY3" fmla="*/ 3592303 h 4762368"/>
              <a:gd name="connsiteX4" fmla="*/ 5655212 w 5974712"/>
              <a:gd name="connsiteY4" fmla="*/ 3564168 h 476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4712" h="4762368">
                <a:moveTo>
                  <a:pt x="0" y="3929928"/>
                </a:moveTo>
                <a:cubicBezTo>
                  <a:pt x="91440" y="4531322"/>
                  <a:pt x="182880" y="5132716"/>
                  <a:pt x="590843" y="4478568"/>
                </a:cubicBezTo>
                <a:cubicBezTo>
                  <a:pt x="998806" y="3824420"/>
                  <a:pt x="1601372" y="152753"/>
                  <a:pt x="2447778" y="5042"/>
                </a:cubicBezTo>
                <a:cubicBezTo>
                  <a:pt x="3294184" y="-142669"/>
                  <a:pt x="5134708" y="2999115"/>
                  <a:pt x="5669280" y="3592303"/>
                </a:cubicBezTo>
                <a:cubicBezTo>
                  <a:pt x="6203852" y="4185491"/>
                  <a:pt x="5929532" y="3874829"/>
                  <a:pt x="5655212" y="3564168"/>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14" name="Arrow: Striped Right 13">
            <a:extLst>
              <a:ext uri="{FF2B5EF4-FFF2-40B4-BE49-F238E27FC236}">
                <a16:creationId xmlns:a16="http://schemas.microsoft.com/office/drawing/2014/main" id="{A4CCDF33-7114-46AE-B692-61BD0D35A511}"/>
              </a:ext>
            </a:extLst>
          </p:cNvPr>
          <p:cNvSpPr/>
          <p:nvPr/>
        </p:nvSpPr>
        <p:spPr>
          <a:xfrm rot="16200000">
            <a:off x="2297579" y="5533393"/>
            <a:ext cx="561418"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5" name="Arrow: Striped Right 14">
            <a:extLst>
              <a:ext uri="{FF2B5EF4-FFF2-40B4-BE49-F238E27FC236}">
                <a16:creationId xmlns:a16="http://schemas.microsoft.com/office/drawing/2014/main" id="{768C4BFA-CC0B-49D3-9C93-40CD7B8908F0}"/>
              </a:ext>
            </a:extLst>
          </p:cNvPr>
          <p:cNvSpPr/>
          <p:nvPr/>
        </p:nvSpPr>
        <p:spPr>
          <a:xfrm rot="16200000">
            <a:off x="3877642" y="2301307"/>
            <a:ext cx="915597"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6" name="Arrow: Striped Right 15">
            <a:extLst>
              <a:ext uri="{FF2B5EF4-FFF2-40B4-BE49-F238E27FC236}">
                <a16:creationId xmlns:a16="http://schemas.microsoft.com/office/drawing/2014/main" id="{22F30B4C-97D1-4098-B221-B633DD3AE8A5}"/>
              </a:ext>
            </a:extLst>
          </p:cNvPr>
          <p:cNvSpPr/>
          <p:nvPr/>
        </p:nvSpPr>
        <p:spPr>
          <a:xfrm rot="16200000">
            <a:off x="4339280" y="1577308"/>
            <a:ext cx="915596" cy="406896"/>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D236BB2-757C-45BF-80EB-DADFC44F6154}"/>
              </a:ext>
            </a:extLst>
          </p:cNvPr>
          <p:cNvSpPr/>
          <p:nvPr/>
        </p:nvSpPr>
        <p:spPr>
          <a:xfrm>
            <a:off x="4892883" y="598290"/>
            <a:ext cx="5283284" cy="724314"/>
          </a:xfrm>
          <a:custGeom>
            <a:avLst/>
            <a:gdLst>
              <a:gd name="connsiteX0" fmla="*/ 0 w 5283284"/>
              <a:gd name="connsiteY0" fmla="*/ 506978 h 724314"/>
              <a:gd name="connsiteX1" fmla="*/ 1631853 w 5283284"/>
              <a:gd name="connsiteY1" fmla="*/ 703926 h 724314"/>
              <a:gd name="connsiteX2" fmla="*/ 4839287 w 5283284"/>
              <a:gd name="connsiteY2" fmla="*/ 70879 h 724314"/>
              <a:gd name="connsiteX3" fmla="*/ 5176911 w 5283284"/>
              <a:gd name="connsiteY3" fmla="*/ 42744 h 724314"/>
            </a:gdLst>
            <a:ahLst/>
            <a:cxnLst>
              <a:cxn ang="0">
                <a:pos x="connsiteX0" y="connsiteY0"/>
              </a:cxn>
              <a:cxn ang="0">
                <a:pos x="connsiteX1" y="connsiteY1"/>
              </a:cxn>
              <a:cxn ang="0">
                <a:pos x="connsiteX2" y="connsiteY2"/>
              </a:cxn>
              <a:cxn ang="0">
                <a:pos x="connsiteX3" y="connsiteY3"/>
              </a:cxn>
            </a:cxnLst>
            <a:rect l="l" t="t" r="r" b="b"/>
            <a:pathLst>
              <a:path w="5283284" h="724314">
                <a:moveTo>
                  <a:pt x="0" y="506978"/>
                </a:moveTo>
                <a:cubicBezTo>
                  <a:pt x="412652" y="641793"/>
                  <a:pt x="825305" y="776609"/>
                  <a:pt x="1631853" y="703926"/>
                </a:cubicBezTo>
                <a:cubicBezTo>
                  <a:pt x="2438401" y="631243"/>
                  <a:pt x="4248444" y="181076"/>
                  <a:pt x="4839287" y="70879"/>
                </a:cubicBezTo>
                <a:cubicBezTo>
                  <a:pt x="5430130" y="-39318"/>
                  <a:pt x="5303520" y="1713"/>
                  <a:pt x="5176911" y="42744"/>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18" name="Freeform: Shape 17">
            <a:extLst>
              <a:ext uri="{FF2B5EF4-FFF2-40B4-BE49-F238E27FC236}">
                <a16:creationId xmlns:a16="http://schemas.microsoft.com/office/drawing/2014/main" id="{670967A7-C829-4BE3-94C7-86DA674A9447}"/>
              </a:ext>
            </a:extLst>
          </p:cNvPr>
          <p:cNvSpPr/>
          <p:nvPr/>
        </p:nvSpPr>
        <p:spPr>
          <a:xfrm rot="20934432">
            <a:off x="7155105" y="2522963"/>
            <a:ext cx="4276579" cy="970834"/>
          </a:xfrm>
          <a:custGeom>
            <a:avLst/>
            <a:gdLst>
              <a:gd name="connsiteX0" fmla="*/ 0 w 4276579"/>
              <a:gd name="connsiteY0" fmla="*/ 0 h 970834"/>
              <a:gd name="connsiteX1" fmla="*/ 1209822 w 4276579"/>
              <a:gd name="connsiteY1" fmla="*/ 970671 h 970834"/>
              <a:gd name="connsiteX2" fmla="*/ 4276579 w 4276579"/>
              <a:gd name="connsiteY2" fmla="*/ 84406 h 970834"/>
              <a:gd name="connsiteX3" fmla="*/ 4276579 w 4276579"/>
              <a:gd name="connsiteY3" fmla="*/ 84406 h 970834"/>
            </a:gdLst>
            <a:ahLst/>
            <a:cxnLst>
              <a:cxn ang="0">
                <a:pos x="connsiteX0" y="connsiteY0"/>
              </a:cxn>
              <a:cxn ang="0">
                <a:pos x="connsiteX1" y="connsiteY1"/>
              </a:cxn>
              <a:cxn ang="0">
                <a:pos x="connsiteX2" y="connsiteY2"/>
              </a:cxn>
              <a:cxn ang="0">
                <a:pos x="connsiteX3" y="connsiteY3"/>
              </a:cxn>
            </a:cxnLst>
            <a:rect l="l" t="t" r="r" b="b"/>
            <a:pathLst>
              <a:path w="4276579" h="970834">
                <a:moveTo>
                  <a:pt x="0" y="0"/>
                </a:moveTo>
                <a:cubicBezTo>
                  <a:pt x="248529" y="478301"/>
                  <a:pt x="497059" y="956603"/>
                  <a:pt x="1209822" y="970671"/>
                </a:cubicBezTo>
                <a:cubicBezTo>
                  <a:pt x="1922585" y="984739"/>
                  <a:pt x="4276579" y="84406"/>
                  <a:pt x="4276579" y="84406"/>
                </a:cubicBezTo>
                <a:lnTo>
                  <a:pt x="4276579" y="84406"/>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19" name="Arrow: Striped Right 18">
            <a:extLst>
              <a:ext uri="{FF2B5EF4-FFF2-40B4-BE49-F238E27FC236}">
                <a16:creationId xmlns:a16="http://schemas.microsoft.com/office/drawing/2014/main" id="{E5821B73-5494-4F48-8E96-5A6738700CD6}"/>
              </a:ext>
            </a:extLst>
          </p:cNvPr>
          <p:cNvSpPr/>
          <p:nvPr/>
        </p:nvSpPr>
        <p:spPr>
          <a:xfrm rot="16200000">
            <a:off x="7048846" y="1745752"/>
            <a:ext cx="1324707" cy="509697"/>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0" name="Arrow: Striped Right 19">
            <a:extLst>
              <a:ext uri="{FF2B5EF4-FFF2-40B4-BE49-F238E27FC236}">
                <a16:creationId xmlns:a16="http://schemas.microsoft.com/office/drawing/2014/main" id="{04DFC9AA-B1B3-45F3-94C8-F3ABC5075D43}"/>
              </a:ext>
            </a:extLst>
          </p:cNvPr>
          <p:cNvSpPr/>
          <p:nvPr/>
        </p:nvSpPr>
        <p:spPr>
          <a:xfrm rot="16200000">
            <a:off x="7693042" y="1832239"/>
            <a:ext cx="1989171" cy="509697"/>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21" name="Arrow: Striped Right 20">
            <a:extLst>
              <a:ext uri="{FF2B5EF4-FFF2-40B4-BE49-F238E27FC236}">
                <a16:creationId xmlns:a16="http://schemas.microsoft.com/office/drawing/2014/main" id="{71A805C4-AB46-4663-9B7F-75E3216F4E9F}"/>
              </a:ext>
            </a:extLst>
          </p:cNvPr>
          <p:cNvSpPr/>
          <p:nvPr/>
        </p:nvSpPr>
        <p:spPr>
          <a:xfrm rot="16200000">
            <a:off x="8835429" y="1550040"/>
            <a:ext cx="1989171" cy="509697"/>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2" name="Arrow: Striped Right 21">
            <a:extLst>
              <a:ext uri="{FF2B5EF4-FFF2-40B4-BE49-F238E27FC236}">
                <a16:creationId xmlns:a16="http://schemas.microsoft.com/office/drawing/2014/main" id="{F9234A38-0397-4B9C-BF2E-0CF67BEBB185}"/>
              </a:ext>
            </a:extLst>
          </p:cNvPr>
          <p:cNvSpPr/>
          <p:nvPr/>
        </p:nvSpPr>
        <p:spPr>
          <a:xfrm rot="16200000">
            <a:off x="3440829" y="3203962"/>
            <a:ext cx="915599"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23" name="Arrow: Striped Right 22">
            <a:extLst>
              <a:ext uri="{FF2B5EF4-FFF2-40B4-BE49-F238E27FC236}">
                <a16:creationId xmlns:a16="http://schemas.microsoft.com/office/drawing/2014/main" id="{249BE6E1-C03F-460D-9412-3DCDC4CA6E3B}"/>
              </a:ext>
            </a:extLst>
          </p:cNvPr>
          <p:cNvSpPr/>
          <p:nvPr/>
        </p:nvSpPr>
        <p:spPr>
          <a:xfrm rot="16200000">
            <a:off x="3052234" y="4102515"/>
            <a:ext cx="896301"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24" name="Arrow: Striped Right 23">
            <a:extLst>
              <a:ext uri="{FF2B5EF4-FFF2-40B4-BE49-F238E27FC236}">
                <a16:creationId xmlns:a16="http://schemas.microsoft.com/office/drawing/2014/main" id="{2890C386-B031-4530-8491-83A003A6B2BC}"/>
              </a:ext>
            </a:extLst>
          </p:cNvPr>
          <p:cNvSpPr/>
          <p:nvPr/>
        </p:nvSpPr>
        <p:spPr>
          <a:xfrm rot="16200000">
            <a:off x="2728193" y="5111207"/>
            <a:ext cx="831505"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5C2901A5-D2BA-4727-BAD7-05939C7DD402}"/>
              </a:ext>
            </a:extLst>
          </p:cNvPr>
          <p:cNvSpPr txBox="1"/>
          <p:nvPr/>
        </p:nvSpPr>
        <p:spPr>
          <a:xfrm>
            <a:off x="4797077" y="4048528"/>
            <a:ext cx="1901530" cy="369332"/>
          </a:xfrm>
          <a:prstGeom prst="rect">
            <a:avLst/>
          </a:prstGeom>
          <a:noFill/>
        </p:spPr>
        <p:txBody>
          <a:bodyPr wrap="square" rtlCol="0">
            <a:spAutoFit/>
          </a:bodyPr>
          <a:lstStyle/>
          <a:p>
            <a:pPr algn="ctr"/>
            <a:r>
              <a:rPr lang="en-IN" b="1" dirty="0"/>
              <a:t>PROFIT</a:t>
            </a:r>
          </a:p>
        </p:txBody>
      </p:sp>
      <p:sp>
        <p:nvSpPr>
          <p:cNvPr id="26" name="TextBox 25">
            <a:extLst>
              <a:ext uri="{FF2B5EF4-FFF2-40B4-BE49-F238E27FC236}">
                <a16:creationId xmlns:a16="http://schemas.microsoft.com/office/drawing/2014/main" id="{CC759871-A52E-43CA-949B-79B83A627A52}"/>
              </a:ext>
            </a:extLst>
          </p:cNvPr>
          <p:cNvSpPr txBox="1"/>
          <p:nvPr/>
        </p:nvSpPr>
        <p:spPr>
          <a:xfrm>
            <a:off x="275227" y="2203514"/>
            <a:ext cx="1901530" cy="369332"/>
          </a:xfrm>
          <a:prstGeom prst="rect">
            <a:avLst/>
          </a:prstGeom>
          <a:noFill/>
        </p:spPr>
        <p:txBody>
          <a:bodyPr wrap="square" rtlCol="0">
            <a:spAutoFit/>
          </a:bodyPr>
          <a:lstStyle/>
          <a:p>
            <a:pPr algn="ctr"/>
            <a:r>
              <a:rPr lang="en-IN" b="1" dirty="0"/>
              <a:t>PROFIT</a:t>
            </a:r>
          </a:p>
        </p:txBody>
      </p:sp>
      <p:sp>
        <p:nvSpPr>
          <p:cNvPr id="27" name="TextBox 26">
            <a:extLst>
              <a:ext uri="{FF2B5EF4-FFF2-40B4-BE49-F238E27FC236}">
                <a16:creationId xmlns:a16="http://schemas.microsoft.com/office/drawing/2014/main" id="{5ED43432-A63B-46E3-B27E-F1D53E85AE75}"/>
              </a:ext>
            </a:extLst>
          </p:cNvPr>
          <p:cNvSpPr txBox="1"/>
          <p:nvPr/>
        </p:nvSpPr>
        <p:spPr>
          <a:xfrm>
            <a:off x="10086095" y="5142991"/>
            <a:ext cx="1901530" cy="369332"/>
          </a:xfrm>
          <a:prstGeom prst="rect">
            <a:avLst/>
          </a:prstGeom>
          <a:noFill/>
        </p:spPr>
        <p:txBody>
          <a:bodyPr wrap="square" rtlCol="0">
            <a:spAutoFit/>
          </a:bodyPr>
          <a:lstStyle/>
          <a:p>
            <a:pPr algn="ctr"/>
            <a:r>
              <a:rPr lang="en-IN" b="1" dirty="0"/>
              <a:t>TIME</a:t>
            </a:r>
          </a:p>
        </p:txBody>
      </p:sp>
      <p:sp>
        <p:nvSpPr>
          <p:cNvPr id="28" name="Rectangle: Diagonal Corners Rounded 27">
            <a:extLst>
              <a:ext uri="{FF2B5EF4-FFF2-40B4-BE49-F238E27FC236}">
                <a16:creationId xmlns:a16="http://schemas.microsoft.com/office/drawing/2014/main" id="{06C46AF2-3730-445B-90E3-00B0993C48E0}"/>
              </a:ext>
            </a:extLst>
          </p:cNvPr>
          <p:cNvSpPr/>
          <p:nvPr/>
        </p:nvSpPr>
        <p:spPr>
          <a:xfrm>
            <a:off x="2837780" y="4270850"/>
            <a:ext cx="1990704" cy="945057"/>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More Efficient acquisition of new customers</a:t>
            </a:r>
          </a:p>
          <a:p>
            <a:pPr algn="ctr"/>
            <a:endParaRPr lang="en-IN" dirty="0"/>
          </a:p>
        </p:txBody>
      </p:sp>
      <p:sp>
        <p:nvSpPr>
          <p:cNvPr id="30" name="Rectangle: Diagonal Corners Rounded 29">
            <a:extLst>
              <a:ext uri="{FF2B5EF4-FFF2-40B4-BE49-F238E27FC236}">
                <a16:creationId xmlns:a16="http://schemas.microsoft.com/office/drawing/2014/main" id="{86A8AB8A-E3B1-420F-BF4C-75AAF786470A}"/>
              </a:ext>
            </a:extLst>
          </p:cNvPr>
          <p:cNvSpPr/>
          <p:nvPr/>
        </p:nvSpPr>
        <p:spPr>
          <a:xfrm>
            <a:off x="9016823" y="1158305"/>
            <a:ext cx="2086319" cy="904572"/>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More Efficient Customer Retention</a:t>
            </a:r>
          </a:p>
          <a:p>
            <a:pPr algn="ctr"/>
            <a:endParaRPr lang="en-IN" dirty="0"/>
          </a:p>
        </p:txBody>
      </p:sp>
      <p:sp>
        <p:nvSpPr>
          <p:cNvPr id="31" name="Rectangle: Diagonal Corners Rounded 30">
            <a:extLst>
              <a:ext uri="{FF2B5EF4-FFF2-40B4-BE49-F238E27FC236}">
                <a16:creationId xmlns:a16="http://schemas.microsoft.com/office/drawing/2014/main" id="{A77FDCAC-FEF8-4F12-B0D7-2C0DEC6C09B2}"/>
              </a:ext>
            </a:extLst>
          </p:cNvPr>
          <p:cNvSpPr/>
          <p:nvPr/>
        </p:nvSpPr>
        <p:spPr>
          <a:xfrm>
            <a:off x="8864163" y="2751141"/>
            <a:ext cx="2814011" cy="725441"/>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Recovery of Potential Valuable Customers</a:t>
            </a:r>
          </a:p>
          <a:p>
            <a:pPr algn="ctr"/>
            <a:endParaRPr lang="en-IN" dirty="0"/>
          </a:p>
        </p:txBody>
      </p:sp>
      <p:sp>
        <p:nvSpPr>
          <p:cNvPr id="32" name="Rectangle: Diagonal Corners Rounded 31">
            <a:extLst>
              <a:ext uri="{FF2B5EF4-FFF2-40B4-BE49-F238E27FC236}">
                <a16:creationId xmlns:a16="http://schemas.microsoft.com/office/drawing/2014/main" id="{8D0B11D5-BCD4-4CCE-9D79-36EA284CE797}"/>
              </a:ext>
            </a:extLst>
          </p:cNvPr>
          <p:cNvSpPr/>
          <p:nvPr/>
        </p:nvSpPr>
        <p:spPr>
          <a:xfrm>
            <a:off x="8099364" y="4979954"/>
            <a:ext cx="2420597" cy="861511"/>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Faster Termination of Less Valuable Customer</a:t>
            </a:r>
          </a:p>
          <a:p>
            <a:pPr algn="ctr"/>
            <a:endParaRPr lang="en-IN" dirty="0"/>
          </a:p>
        </p:txBody>
      </p:sp>
      <p:sp>
        <p:nvSpPr>
          <p:cNvPr id="33" name="TextBox 32">
            <a:extLst>
              <a:ext uri="{FF2B5EF4-FFF2-40B4-BE49-F238E27FC236}">
                <a16:creationId xmlns:a16="http://schemas.microsoft.com/office/drawing/2014/main" id="{0A7A2F84-7AAB-4CB7-9F03-62550FCD54F2}"/>
              </a:ext>
            </a:extLst>
          </p:cNvPr>
          <p:cNvSpPr txBox="1"/>
          <p:nvPr/>
        </p:nvSpPr>
        <p:spPr>
          <a:xfrm>
            <a:off x="1947003" y="6271726"/>
            <a:ext cx="2940142" cy="369332"/>
          </a:xfrm>
          <a:prstGeom prst="rect">
            <a:avLst/>
          </a:prstGeom>
          <a:noFill/>
        </p:spPr>
        <p:txBody>
          <a:bodyPr wrap="square" rtlCol="0">
            <a:spAutoFit/>
          </a:bodyPr>
          <a:lstStyle/>
          <a:p>
            <a:r>
              <a:rPr lang="en-IN" dirty="0"/>
              <a:t>Acquisition</a:t>
            </a:r>
          </a:p>
        </p:txBody>
      </p:sp>
      <p:sp>
        <p:nvSpPr>
          <p:cNvPr id="34" name="TextBox 33">
            <a:extLst>
              <a:ext uri="{FF2B5EF4-FFF2-40B4-BE49-F238E27FC236}">
                <a16:creationId xmlns:a16="http://schemas.microsoft.com/office/drawing/2014/main" id="{30213E70-3F25-460A-AA57-AA91517B74D7}"/>
              </a:ext>
            </a:extLst>
          </p:cNvPr>
          <p:cNvSpPr txBox="1"/>
          <p:nvPr/>
        </p:nvSpPr>
        <p:spPr>
          <a:xfrm>
            <a:off x="5302677" y="6272559"/>
            <a:ext cx="2940142" cy="369332"/>
          </a:xfrm>
          <a:prstGeom prst="rect">
            <a:avLst/>
          </a:prstGeom>
          <a:noFill/>
        </p:spPr>
        <p:txBody>
          <a:bodyPr wrap="square" rtlCol="0">
            <a:spAutoFit/>
          </a:bodyPr>
          <a:lstStyle/>
          <a:p>
            <a:r>
              <a:rPr lang="en-IN" dirty="0"/>
              <a:t>Retention</a:t>
            </a:r>
          </a:p>
        </p:txBody>
      </p:sp>
      <p:sp>
        <p:nvSpPr>
          <p:cNvPr id="35" name="TextBox 34">
            <a:extLst>
              <a:ext uri="{FF2B5EF4-FFF2-40B4-BE49-F238E27FC236}">
                <a16:creationId xmlns:a16="http://schemas.microsoft.com/office/drawing/2014/main" id="{BE5D9B9D-F673-4D29-9B4E-D0E03965DE65}"/>
              </a:ext>
            </a:extLst>
          </p:cNvPr>
          <p:cNvSpPr txBox="1"/>
          <p:nvPr/>
        </p:nvSpPr>
        <p:spPr>
          <a:xfrm>
            <a:off x="7986475" y="6271726"/>
            <a:ext cx="2940142" cy="369332"/>
          </a:xfrm>
          <a:prstGeom prst="rect">
            <a:avLst/>
          </a:prstGeom>
          <a:noFill/>
        </p:spPr>
        <p:txBody>
          <a:bodyPr wrap="square" rtlCol="0">
            <a:spAutoFit/>
          </a:bodyPr>
          <a:lstStyle/>
          <a:p>
            <a:r>
              <a:rPr lang="en-IN" dirty="0"/>
              <a:t>Termination</a:t>
            </a:r>
          </a:p>
        </p:txBody>
      </p:sp>
      <p:sp>
        <p:nvSpPr>
          <p:cNvPr id="36" name="Title 1">
            <a:extLst>
              <a:ext uri="{FF2B5EF4-FFF2-40B4-BE49-F238E27FC236}">
                <a16:creationId xmlns:a16="http://schemas.microsoft.com/office/drawing/2014/main" id="{0EBB2A34-B326-4365-B9BF-0F6C9E0E79CB}"/>
              </a:ext>
            </a:extLst>
          </p:cNvPr>
          <p:cNvSpPr>
            <a:spLocks noGrp="1"/>
          </p:cNvSpPr>
          <p:nvPr>
            <p:ph type="title"/>
          </p:nvPr>
        </p:nvSpPr>
        <p:spPr>
          <a:xfrm>
            <a:off x="0" y="111647"/>
            <a:ext cx="12192000" cy="486039"/>
          </a:xfrm>
        </p:spPr>
        <p:txBody>
          <a:bodyPr>
            <a:noAutofit/>
          </a:bodyPr>
          <a:lstStyle/>
          <a:p>
            <a:pPr algn="ctr"/>
            <a:r>
              <a:rPr lang="en-US" dirty="0"/>
              <a:t>CLV Helps to answer……</a:t>
            </a:r>
            <a:endParaRPr lang="en-IN" dirty="0"/>
          </a:p>
        </p:txBody>
      </p:sp>
      <p:sp>
        <p:nvSpPr>
          <p:cNvPr id="37" name="Rectangle: Diagonal Corners Rounded 36">
            <a:extLst>
              <a:ext uri="{FF2B5EF4-FFF2-40B4-BE49-F238E27FC236}">
                <a16:creationId xmlns:a16="http://schemas.microsoft.com/office/drawing/2014/main" id="{E395F401-5578-4AAD-B20F-EF6BEE7BA940}"/>
              </a:ext>
            </a:extLst>
          </p:cNvPr>
          <p:cNvSpPr/>
          <p:nvPr/>
        </p:nvSpPr>
        <p:spPr>
          <a:xfrm>
            <a:off x="608755" y="2878030"/>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new customer has same profile as valuable customer?</a:t>
            </a:r>
          </a:p>
        </p:txBody>
      </p:sp>
      <p:sp>
        <p:nvSpPr>
          <p:cNvPr id="39" name="Rectangle: Diagonal Corners Rounded 38">
            <a:extLst>
              <a:ext uri="{FF2B5EF4-FFF2-40B4-BE49-F238E27FC236}">
                <a16:creationId xmlns:a16="http://schemas.microsoft.com/office/drawing/2014/main" id="{990687DC-A657-421A-A02A-6007A378B697}"/>
              </a:ext>
            </a:extLst>
          </p:cNvPr>
          <p:cNvSpPr/>
          <p:nvPr/>
        </p:nvSpPr>
        <p:spPr>
          <a:xfrm>
            <a:off x="5681831" y="1675173"/>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Customer have high potential?</a:t>
            </a:r>
          </a:p>
        </p:txBody>
      </p:sp>
      <p:sp>
        <p:nvSpPr>
          <p:cNvPr id="40" name="Rectangle: Diagonal Corners Rounded 39">
            <a:extLst>
              <a:ext uri="{FF2B5EF4-FFF2-40B4-BE49-F238E27FC236}">
                <a16:creationId xmlns:a16="http://schemas.microsoft.com/office/drawing/2014/main" id="{E4A3991D-2E5E-47D0-9059-2DEE579BB75C}"/>
              </a:ext>
            </a:extLst>
          </p:cNvPr>
          <p:cNvSpPr/>
          <p:nvPr/>
        </p:nvSpPr>
        <p:spPr>
          <a:xfrm>
            <a:off x="6579937" y="3739957"/>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Customer have low potential?</a:t>
            </a:r>
          </a:p>
        </p:txBody>
      </p:sp>
    </p:spTree>
    <p:extLst>
      <p:ext uri="{BB962C8B-B14F-4D97-AF65-F5344CB8AC3E}">
        <p14:creationId xmlns:p14="http://schemas.microsoft.com/office/powerpoint/2010/main" val="190104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r>
              <a:rPr lang="en-US" dirty="0">
                <a:solidFill>
                  <a:schemeClr val="tx1"/>
                </a:solidFill>
              </a:rPr>
              <a:t>14/4/2019</a:t>
            </a:r>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dirty="0">
                <a:solidFill>
                  <a:schemeClr val="tx1"/>
                </a:solidFill>
              </a:rPr>
              <a:t>Made by MD Imran</a:t>
            </a:r>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5</a:t>
            </a:fld>
            <a:endParaRPr lang="en-US" dirty="0"/>
          </a:p>
        </p:txBody>
      </p:sp>
      <p:graphicFrame>
        <p:nvGraphicFramePr>
          <p:cNvPr id="14" name="Table 13">
            <a:extLst>
              <a:ext uri="{FF2B5EF4-FFF2-40B4-BE49-F238E27FC236}">
                <a16:creationId xmlns:a16="http://schemas.microsoft.com/office/drawing/2014/main" id="{5FFBE0CD-E374-40D9-904E-A526F7714D07}"/>
              </a:ext>
            </a:extLst>
          </p:cNvPr>
          <p:cNvGraphicFramePr>
            <a:graphicFrameLocks noGrp="1"/>
          </p:cNvGraphicFramePr>
          <p:nvPr>
            <p:extLst>
              <p:ext uri="{D42A27DB-BD31-4B8C-83A1-F6EECF244321}">
                <p14:modId xmlns:p14="http://schemas.microsoft.com/office/powerpoint/2010/main" val="2535928746"/>
              </p:ext>
            </p:extLst>
          </p:nvPr>
        </p:nvGraphicFramePr>
        <p:xfrm>
          <a:off x="240792" y="2989485"/>
          <a:ext cx="5505396" cy="2947590"/>
        </p:xfrm>
        <a:graphic>
          <a:graphicData uri="http://schemas.openxmlformats.org/drawingml/2006/table">
            <a:tbl>
              <a:tblPr firstRow="1" bandRow="1">
                <a:tableStyleId>{5940675A-B579-460E-94D1-54222C63F5DA}</a:tableStyleId>
              </a:tblPr>
              <a:tblGrid>
                <a:gridCol w="1835132">
                  <a:extLst>
                    <a:ext uri="{9D8B030D-6E8A-4147-A177-3AD203B41FA5}">
                      <a16:colId xmlns:a16="http://schemas.microsoft.com/office/drawing/2014/main" val="9843232"/>
                    </a:ext>
                  </a:extLst>
                </a:gridCol>
                <a:gridCol w="1835132">
                  <a:extLst>
                    <a:ext uri="{9D8B030D-6E8A-4147-A177-3AD203B41FA5}">
                      <a16:colId xmlns:a16="http://schemas.microsoft.com/office/drawing/2014/main" val="2857494847"/>
                    </a:ext>
                  </a:extLst>
                </a:gridCol>
                <a:gridCol w="1835132">
                  <a:extLst>
                    <a:ext uri="{9D8B030D-6E8A-4147-A177-3AD203B41FA5}">
                      <a16:colId xmlns:a16="http://schemas.microsoft.com/office/drawing/2014/main" val="1657930360"/>
                    </a:ext>
                  </a:extLst>
                </a:gridCol>
              </a:tblGrid>
              <a:tr h="555810">
                <a:tc>
                  <a:txBody>
                    <a:bodyPr/>
                    <a:lstStyle/>
                    <a:p>
                      <a:pPr algn="ctr"/>
                      <a:r>
                        <a:rPr lang="en-IN" b="1" dirty="0"/>
                        <a:t>Customer Centric</a:t>
                      </a:r>
                    </a:p>
                  </a:txBody>
                  <a:tcPr/>
                </a:tc>
                <a:tc>
                  <a:txBody>
                    <a:bodyPr/>
                    <a:lstStyle/>
                    <a:p>
                      <a:pPr algn="ctr"/>
                      <a:r>
                        <a:rPr lang="en-IN" b="1" dirty="0"/>
                        <a:t>Business Centric</a:t>
                      </a:r>
                    </a:p>
                  </a:txBody>
                  <a:tcPr/>
                </a:tc>
                <a:tc>
                  <a:txBody>
                    <a:bodyPr/>
                    <a:lstStyle/>
                    <a:p>
                      <a:pPr algn="ctr"/>
                      <a:r>
                        <a:rPr lang="en-IN" b="1" dirty="0"/>
                        <a:t>Customer Demo graphs</a:t>
                      </a:r>
                    </a:p>
                  </a:txBody>
                  <a:tcPr/>
                </a:tc>
                <a:extLst>
                  <a:ext uri="{0D108BD9-81ED-4DB2-BD59-A6C34878D82A}">
                    <a16:rowId xmlns:a16="http://schemas.microsoft.com/office/drawing/2014/main" val="1988215929"/>
                  </a:ext>
                </a:extLst>
              </a:tr>
              <a:tr h="555810">
                <a:tc>
                  <a:txBody>
                    <a:bodyPr/>
                    <a:lstStyle/>
                    <a:p>
                      <a:pPr algn="ctr"/>
                      <a:r>
                        <a:rPr lang="en-IN" dirty="0"/>
                        <a:t>Income</a:t>
                      </a:r>
                    </a:p>
                  </a:txBody>
                  <a:tcPr/>
                </a:tc>
                <a:tc>
                  <a:txBody>
                    <a:bodyPr/>
                    <a:lstStyle/>
                    <a:p>
                      <a:pPr algn="ctr"/>
                      <a:r>
                        <a:rPr lang="en-IN" dirty="0"/>
                        <a:t>Sales Channel</a:t>
                      </a:r>
                    </a:p>
                  </a:txBody>
                  <a:tcPr/>
                </a:tc>
                <a:tc>
                  <a:txBody>
                    <a:bodyPr/>
                    <a:lstStyle/>
                    <a:p>
                      <a:pPr algn="ctr"/>
                      <a:r>
                        <a:rPr lang="en-IN" dirty="0"/>
                        <a:t>Education</a:t>
                      </a:r>
                    </a:p>
                  </a:txBody>
                  <a:tcPr/>
                </a:tc>
                <a:extLst>
                  <a:ext uri="{0D108BD9-81ED-4DB2-BD59-A6C34878D82A}">
                    <a16:rowId xmlns:a16="http://schemas.microsoft.com/office/drawing/2014/main" val="2989844730"/>
                  </a:ext>
                </a:extLst>
              </a:tr>
              <a:tr h="555810">
                <a:tc>
                  <a:txBody>
                    <a:bodyPr/>
                    <a:lstStyle/>
                    <a:p>
                      <a:pPr algn="ctr"/>
                      <a:r>
                        <a:rPr lang="en-IN" dirty="0"/>
                        <a:t>Employment status </a:t>
                      </a:r>
                    </a:p>
                  </a:txBody>
                  <a:tcPr/>
                </a:tc>
                <a:tc>
                  <a:txBody>
                    <a:bodyPr/>
                    <a:lstStyle/>
                    <a:p>
                      <a:pPr algn="ctr"/>
                      <a:r>
                        <a:rPr lang="en-IN" dirty="0"/>
                        <a:t>Monthly Premium Value</a:t>
                      </a:r>
                    </a:p>
                  </a:txBody>
                  <a:tcPr/>
                </a:tc>
                <a:tc>
                  <a:txBody>
                    <a:bodyPr/>
                    <a:lstStyle/>
                    <a:p>
                      <a:pPr algn="ctr"/>
                      <a:r>
                        <a:rPr lang="en-IN" dirty="0"/>
                        <a:t>Marital Status</a:t>
                      </a:r>
                    </a:p>
                  </a:txBody>
                  <a:tcPr/>
                </a:tc>
                <a:extLst>
                  <a:ext uri="{0D108BD9-81ED-4DB2-BD59-A6C34878D82A}">
                    <a16:rowId xmlns:a16="http://schemas.microsoft.com/office/drawing/2014/main" val="1465114329"/>
                  </a:ext>
                </a:extLst>
              </a:tr>
              <a:tr h="555810">
                <a:tc>
                  <a:txBody>
                    <a:bodyPr/>
                    <a:lstStyle/>
                    <a:p>
                      <a:pPr algn="ctr"/>
                      <a:r>
                        <a:rPr lang="en-IN" dirty="0"/>
                        <a:t>No. of Policies</a:t>
                      </a:r>
                    </a:p>
                  </a:txBody>
                  <a:tcPr/>
                </a:tc>
                <a:tc>
                  <a:txBody>
                    <a:bodyPr/>
                    <a:lstStyle/>
                    <a:p>
                      <a:pPr algn="ctr"/>
                      <a:r>
                        <a:rPr lang="en-IN" dirty="0"/>
                        <a:t>Policy &amp; Offers</a:t>
                      </a:r>
                    </a:p>
                  </a:txBody>
                  <a:tcPr/>
                </a:tc>
                <a:tc>
                  <a:txBody>
                    <a:bodyPr/>
                    <a:lstStyle/>
                    <a:p>
                      <a:pPr algn="ctr"/>
                      <a:r>
                        <a:rPr lang="en-IN" dirty="0"/>
                        <a:t>Location</a:t>
                      </a:r>
                    </a:p>
                  </a:txBody>
                  <a:tcPr/>
                </a:tc>
                <a:extLst>
                  <a:ext uri="{0D108BD9-81ED-4DB2-BD59-A6C34878D82A}">
                    <a16:rowId xmlns:a16="http://schemas.microsoft.com/office/drawing/2014/main" val="542274712"/>
                  </a:ext>
                </a:extLst>
              </a:tr>
              <a:tr h="555810">
                <a:tc>
                  <a:txBody>
                    <a:bodyPr/>
                    <a:lstStyle/>
                    <a:p>
                      <a:pPr algn="ctr"/>
                      <a:r>
                        <a:rPr lang="en-IN" dirty="0"/>
                        <a:t>Vehicle Class</a:t>
                      </a:r>
                    </a:p>
                  </a:txBody>
                  <a:tcPr/>
                </a:tc>
                <a:tc>
                  <a:txBody>
                    <a:bodyPr/>
                    <a:lstStyle/>
                    <a:p>
                      <a:pPr algn="ctr"/>
                      <a:r>
                        <a:rPr lang="en-IN" dirty="0"/>
                        <a:t>Coverage</a:t>
                      </a:r>
                    </a:p>
                  </a:txBody>
                  <a:tcPr/>
                </a:tc>
                <a:tc>
                  <a:txBody>
                    <a:bodyPr/>
                    <a:lstStyle/>
                    <a:p>
                      <a:pPr algn="ctr"/>
                      <a:r>
                        <a:rPr lang="en-IN" dirty="0"/>
                        <a:t>Gender</a:t>
                      </a:r>
                    </a:p>
                  </a:txBody>
                  <a:tcPr/>
                </a:tc>
                <a:extLst>
                  <a:ext uri="{0D108BD9-81ED-4DB2-BD59-A6C34878D82A}">
                    <a16:rowId xmlns:a16="http://schemas.microsoft.com/office/drawing/2014/main" val="4056068426"/>
                  </a:ext>
                </a:extLst>
              </a:tr>
            </a:tbl>
          </a:graphicData>
        </a:graphic>
      </p:graphicFrame>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Initial Data Frame with 9134 rows and 24 variables</a:t>
            </a:r>
          </a:p>
        </p:txBody>
      </p:sp>
      <p:sp>
        <p:nvSpPr>
          <p:cNvPr id="16" name="Rectangle 15">
            <a:extLst>
              <a:ext uri="{FF2B5EF4-FFF2-40B4-BE49-F238E27FC236}">
                <a16:creationId xmlns:a16="http://schemas.microsoft.com/office/drawing/2014/main" id="{53E2652C-0CFC-49DA-AAB4-613EE82DA501}"/>
              </a:ext>
            </a:extLst>
          </p:cNvPr>
          <p:cNvSpPr/>
          <p:nvPr/>
        </p:nvSpPr>
        <p:spPr>
          <a:xfrm>
            <a:off x="7044986" y="1504575"/>
            <a:ext cx="5225143" cy="646331"/>
          </a:xfrm>
          <a:prstGeom prst="rect">
            <a:avLst/>
          </a:prstGeom>
        </p:spPr>
        <p:txBody>
          <a:bodyPr wrap="square">
            <a:spAutoFit/>
          </a:bodyPr>
          <a:lstStyle/>
          <a:p>
            <a:pPr algn="ctr"/>
            <a:r>
              <a:rPr lang="en-IN" dirty="0"/>
              <a:t>Feature engineered Data Frame With </a:t>
            </a:r>
          </a:p>
          <a:p>
            <a:pPr algn="ctr"/>
            <a:r>
              <a:rPr lang="en-IN" dirty="0"/>
              <a:t>8378 rows by 10 feature variables</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4851586"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590134"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829994" y="1996257"/>
            <a:ext cx="1420837" cy="761011"/>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59767"/>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C96B46D-2714-4A0C-B262-87373ED2AB15}"/>
              </a:ext>
            </a:extLst>
          </p:cNvPr>
          <p:cNvCxnSpPr/>
          <p:nvPr/>
        </p:nvCxnSpPr>
        <p:spPr>
          <a:xfrm>
            <a:off x="6203852" y="2759766"/>
            <a:ext cx="0" cy="4098234"/>
          </a:xfrm>
          <a:prstGeom prst="line">
            <a:avLst/>
          </a:prstGeom>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682179" y="3368171"/>
            <a:ext cx="5269029" cy="2308324"/>
          </a:xfrm>
          <a:prstGeom prst="rect">
            <a:avLst/>
          </a:prstGeom>
          <a:noFill/>
        </p:spPr>
        <p:txBody>
          <a:bodyPr wrap="square" rtlCol="0">
            <a:spAutoFit/>
          </a:bodyPr>
          <a:lstStyle/>
          <a:p>
            <a:r>
              <a:rPr lang="en-IN" b="1" dirty="0"/>
              <a:t>Hopmonk Dataset Summary:</a:t>
            </a:r>
          </a:p>
          <a:p>
            <a:endParaRPr lang="en-IN" b="1" dirty="0"/>
          </a:p>
          <a:p>
            <a:r>
              <a:rPr lang="en-IN" b="1" dirty="0"/>
              <a:t>Total Observations</a:t>
            </a:r>
            <a:r>
              <a:rPr lang="en-IN" dirty="0"/>
              <a:t>	: 8378</a:t>
            </a:r>
          </a:p>
          <a:p>
            <a:r>
              <a:rPr lang="en-IN" b="1" dirty="0"/>
              <a:t>Total variables</a:t>
            </a:r>
            <a:r>
              <a:rPr lang="en-IN" dirty="0"/>
              <a:t>		: 10</a:t>
            </a:r>
          </a:p>
          <a:p>
            <a:r>
              <a:rPr lang="en-IN" b="1" dirty="0"/>
              <a:t>Target Variable</a:t>
            </a:r>
            <a:r>
              <a:rPr lang="en-IN" dirty="0"/>
              <a:t>		: Customer Life Time Value</a:t>
            </a:r>
          </a:p>
          <a:p>
            <a:r>
              <a:rPr lang="en-IN" b="1" dirty="0"/>
              <a:t>Module	</a:t>
            </a:r>
            <a:r>
              <a:rPr lang="en-IN" dirty="0"/>
              <a:t>			: Linear Regression	</a:t>
            </a:r>
          </a:p>
          <a:p>
            <a:r>
              <a:rPr lang="en-IN" b="1" dirty="0"/>
              <a:t>Evaluation Metric</a:t>
            </a:r>
            <a:r>
              <a:rPr lang="en-IN" dirty="0"/>
              <a:t>	: R2</a:t>
            </a:r>
          </a:p>
          <a:p>
            <a:endParaRPr lang="en-IN" dirty="0"/>
          </a:p>
        </p:txBody>
      </p:sp>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2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dirty="0">
                <a:solidFill>
                  <a:schemeClr val="tx1"/>
                </a:solidFill>
              </a:rPr>
              <a:t>Made by MD Imran</a:t>
            </a:r>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r>
              <a:rPr lang="en-US" dirty="0">
                <a:solidFill>
                  <a:schemeClr val="tx1"/>
                </a:solidFill>
              </a:rPr>
              <a:t>14/4/2019</a:t>
            </a:r>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19" name="Picture 18" descr="A close up of text on a white background&#10;&#10;Description generated with very high confidence">
            <a:extLst>
              <a:ext uri="{FF2B5EF4-FFF2-40B4-BE49-F238E27FC236}">
                <a16:creationId xmlns:a16="http://schemas.microsoft.com/office/drawing/2014/main" id="{EF8DB70F-3ABB-4B6F-902F-318EA593A814}"/>
              </a:ext>
              <a:ext uri="{C183D7F6-B498-43B3-948B-1728B52AA6E4}">
                <adec:decorative xmlns:adec="http://schemas.microsoft.com/office/drawing/2017/decorative" val="0"/>
              </a:ext>
            </a:extLst>
          </p:cNvPr>
          <p:cNvPicPr>
            <a:picLocks noChangeAspect="1"/>
          </p:cNvPicPr>
          <p:nvPr/>
        </p:nvPicPr>
        <p:blipFill rotWithShape="1">
          <a:blip r:embed="rId2"/>
          <a:srcRect t="12488"/>
          <a:stretch/>
        </p:blipFill>
        <p:spPr>
          <a:xfrm>
            <a:off x="788610" y="743084"/>
            <a:ext cx="10709567" cy="5439741"/>
          </a:xfrm>
          <a:prstGeom prst="rect">
            <a:avLst/>
          </a:prstGeom>
        </p:spPr>
      </p:pic>
      <p:sp>
        <p:nvSpPr>
          <p:cNvPr id="5" name="Rectangle 4">
            <a:extLst>
              <a:ext uri="{FF2B5EF4-FFF2-40B4-BE49-F238E27FC236}">
                <a16:creationId xmlns:a16="http://schemas.microsoft.com/office/drawing/2014/main" id="{739F9DE4-528E-4DC8-A9F9-41F3C8AC8BE3}"/>
              </a:ext>
            </a:extLst>
          </p:cNvPr>
          <p:cNvSpPr/>
          <p:nvPr/>
        </p:nvSpPr>
        <p:spPr>
          <a:xfrm>
            <a:off x="2912012" y="5219113"/>
            <a:ext cx="2743200" cy="7737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5">
                    <a:lumMod val="50000"/>
                  </a:schemeClr>
                </a:solidFill>
              </a:rPr>
              <a:t>Clean Data</a:t>
            </a:r>
          </a:p>
        </p:txBody>
      </p:sp>
      <p:sp>
        <p:nvSpPr>
          <p:cNvPr id="14" name="Rectangle 13">
            <a:extLst>
              <a:ext uri="{FF2B5EF4-FFF2-40B4-BE49-F238E27FC236}">
                <a16:creationId xmlns:a16="http://schemas.microsoft.com/office/drawing/2014/main" id="{57A4A234-DEC8-4C2A-88E9-A1DAFF985A10}"/>
              </a:ext>
            </a:extLst>
          </p:cNvPr>
          <p:cNvSpPr/>
          <p:nvPr/>
        </p:nvSpPr>
        <p:spPr>
          <a:xfrm>
            <a:off x="1153553" y="1378635"/>
            <a:ext cx="2658794" cy="647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5">
                    <a:lumMod val="50000"/>
                  </a:schemeClr>
                </a:solidFill>
              </a:rPr>
              <a:t>Get Data</a:t>
            </a:r>
          </a:p>
        </p:txBody>
      </p:sp>
      <p:sp>
        <p:nvSpPr>
          <p:cNvPr id="15" name="Rectangle 14">
            <a:extLst>
              <a:ext uri="{FF2B5EF4-FFF2-40B4-BE49-F238E27FC236}">
                <a16:creationId xmlns:a16="http://schemas.microsoft.com/office/drawing/2014/main" id="{AF65D122-4D56-488A-93EB-CC731A24FAE4}"/>
              </a:ext>
            </a:extLst>
          </p:cNvPr>
          <p:cNvSpPr/>
          <p:nvPr/>
        </p:nvSpPr>
        <p:spPr>
          <a:xfrm>
            <a:off x="4572000" y="1280161"/>
            <a:ext cx="3277772" cy="745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5">
                    <a:lumMod val="50000"/>
                  </a:schemeClr>
                </a:solidFill>
              </a:rPr>
              <a:t>Prepare Module</a:t>
            </a:r>
          </a:p>
        </p:txBody>
      </p:sp>
      <p:sp>
        <p:nvSpPr>
          <p:cNvPr id="16" name="Rectangle 15">
            <a:extLst>
              <a:ext uri="{FF2B5EF4-FFF2-40B4-BE49-F238E27FC236}">
                <a16:creationId xmlns:a16="http://schemas.microsoft.com/office/drawing/2014/main" id="{4547AD30-8D20-4233-8980-BF271BC9D8CF}"/>
              </a:ext>
            </a:extLst>
          </p:cNvPr>
          <p:cNvSpPr/>
          <p:nvPr/>
        </p:nvSpPr>
        <p:spPr>
          <a:xfrm>
            <a:off x="6457072" y="5205046"/>
            <a:ext cx="2982354" cy="745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5">
                    <a:lumMod val="50000"/>
                  </a:schemeClr>
                </a:solidFill>
              </a:rPr>
              <a:t>Manipulate Data</a:t>
            </a:r>
          </a:p>
        </p:txBody>
      </p:sp>
      <p:sp>
        <p:nvSpPr>
          <p:cNvPr id="17" name="Rectangle 16">
            <a:extLst>
              <a:ext uri="{FF2B5EF4-FFF2-40B4-BE49-F238E27FC236}">
                <a16:creationId xmlns:a16="http://schemas.microsoft.com/office/drawing/2014/main" id="{B1AAB997-9BE6-4312-8B5D-B4E479EA9B0E}"/>
              </a:ext>
            </a:extLst>
          </p:cNvPr>
          <p:cNvSpPr/>
          <p:nvPr/>
        </p:nvSpPr>
        <p:spPr>
          <a:xfrm>
            <a:off x="8665698" y="1252025"/>
            <a:ext cx="2743200" cy="745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5">
                    <a:lumMod val="50000"/>
                  </a:schemeClr>
                </a:solidFill>
              </a:rPr>
              <a:t>Improve</a:t>
            </a:r>
          </a:p>
        </p:txBody>
      </p:sp>
    </p:spTree>
    <p:extLst>
      <p:ext uri="{BB962C8B-B14F-4D97-AF65-F5344CB8AC3E}">
        <p14:creationId xmlns:p14="http://schemas.microsoft.com/office/powerpoint/2010/main" val="15514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r>
              <a:rPr lang="en-US" dirty="0">
                <a:solidFill>
                  <a:schemeClr val="tx1"/>
                </a:solidFill>
              </a:rPr>
              <a:t>14/4/2019</a:t>
            </a:r>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dirty="0">
                <a:solidFill>
                  <a:schemeClr val="tx1"/>
                </a:solidFill>
              </a:rPr>
              <a:t>Made by MD Imran</a:t>
            </a:r>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458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763D-CEE8-4E6A-AACC-DFA731FEECEC}"/>
              </a:ext>
            </a:extLst>
          </p:cNvPr>
          <p:cNvSpPr>
            <a:spLocks noGrp="1"/>
          </p:cNvSpPr>
          <p:nvPr>
            <p:ph type="title"/>
          </p:nvPr>
        </p:nvSpPr>
        <p:spPr>
          <a:xfrm>
            <a:off x="1351208" y="220091"/>
            <a:ext cx="10058400" cy="1609344"/>
          </a:xfrm>
        </p:spPr>
        <p:txBody>
          <a:bodyPr/>
          <a:lstStyle/>
          <a:p>
            <a:r>
              <a:rPr lang="en-IN" dirty="0"/>
              <a:t>Conclusion and Recommendations</a:t>
            </a:r>
          </a:p>
        </p:txBody>
      </p:sp>
      <p:sp>
        <p:nvSpPr>
          <p:cNvPr id="3" name="Content Placeholder 2">
            <a:extLst>
              <a:ext uri="{FF2B5EF4-FFF2-40B4-BE49-F238E27FC236}">
                <a16:creationId xmlns:a16="http://schemas.microsoft.com/office/drawing/2014/main" id="{6277650A-AF36-40EB-9420-4AD369C65151}"/>
              </a:ext>
            </a:extLst>
          </p:cNvPr>
          <p:cNvSpPr>
            <a:spLocks noGrp="1"/>
          </p:cNvSpPr>
          <p:nvPr>
            <p:ph idx="1"/>
          </p:nvPr>
        </p:nvSpPr>
        <p:spPr>
          <a:xfrm>
            <a:off x="1069848" y="1237957"/>
            <a:ext cx="10058400" cy="4994031"/>
          </a:xfrm>
        </p:spPr>
        <p:txBody>
          <a:bodyPr>
            <a:normAutofit fontScale="92500" lnSpcReduction="10000"/>
          </a:bodyPr>
          <a:lstStyle/>
          <a:p>
            <a:pPr marL="0" indent="0">
              <a:buNone/>
            </a:pPr>
            <a:endParaRPr lang="en-IN" dirty="0"/>
          </a:p>
          <a:p>
            <a:pPr algn="just"/>
            <a:r>
              <a:rPr lang="en-IN" dirty="0"/>
              <a:t>As the Customer who is using Four Door Car and SUV car are more inclined to coverages and even the Loss(Total claim amount) incurred by them is more.</a:t>
            </a:r>
          </a:p>
          <a:p>
            <a:pPr algn="just"/>
            <a:r>
              <a:rPr lang="en-IN" dirty="0"/>
              <a:t>After Clustering we can easily find that the Employed married customer with Four Door and Tow Door car is maximum in number(almost 70%) and even the income and CLTV is also high so we can easily say that those are the valuable customers and required to be retain and target to acquire those type of customers in future by giving offers, as they will provide more profit as compare to other customer. </a:t>
            </a:r>
          </a:p>
          <a:p>
            <a:pPr algn="just"/>
            <a:r>
              <a:rPr lang="en-IN" dirty="0"/>
              <a:t>Group of Unemployed customer is not a profitable customer for the company as the contribution of CLTV is 24% but the Total claim amount in 35% which is huge in number and we need to terminate those customer and try to avoid unemployed customer is future.</a:t>
            </a:r>
          </a:p>
          <a:p>
            <a:pPr algn="just"/>
            <a:r>
              <a:rPr lang="en-IN" dirty="0"/>
              <a:t>38% of the Suburban customer has taken more than 1 policy which signify that the suburban customer are more likely to take more no. of policies as compare to other location customer, so we should provide offers on taking more no. of policies in rural and urban location in order to improve the percentage of policy taken.</a:t>
            </a:r>
          </a:p>
          <a:p>
            <a:pPr algn="just"/>
            <a:r>
              <a:rPr lang="en-IN" dirty="0"/>
              <a:t>Concluding that Linear Regression Model is stable in order to predict the CLTV.</a:t>
            </a:r>
          </a:p>
          <a:p>
            <a:endParaRPr lang="en-IN" dirty="0"/>
          </a:p>
        </p:txBody>
      </p:sp>
      <p:sp>
        <p:nvSpPr>
          <p:cNvPr id="4" name="Date Placeholder 3">
            <a:extLst>
              <a:ext uri="{FF2B5EF4-FFF2-40B4-BE49-F238E27FC236}">
                <a16:creationId xmlns:a16="http://schemas.microsoft.com/office/drawing/2014/main" id="{04C16DDA-A00D-43ED-874A-C9C34AD96D11}"/>
              </a:ext>
            </a:extLst>
          </p:cNvPr>
          <p:cNvSpPr>
            <a:spLocks noGrp="1"/>
          </p:cNvSpPr>
          <p:nvPr>
            <p:ph type="dt" sz="half" idx="10"/>
          </p:nvPr>
        </p:nvSpPr>
        <p:spPr/>
        <p:txBody>
          <a:bodyPr/>
          <a:lstStyle/>
          <a:p>
            <a:r>
              <a:rPr lang="en-US" dirty="0">
                <a:solidFill>
                  <a:schemeClr val="tx1"/>
                </a:solidFill>
              </a:rPr>
              <a:t>14/4/2019</a:t>
            </a:r>
          </a:p>
        </p:txBody>
      </p:sp>
      <p:sp>
        <p:nvSpPr>
          <p:cNvPr id="5" name="Footer Placeholder 4">
            <a:extLst>
              <a:ext uri="{FF2B5EF4-FFF2-40B4-BE49-F238E27FC236}">
                <a16:creationId xmlns:a16="http://schemas.microsoft.com/office/drawing/2014/main" id="{878EE308-7086-43FD-A7B9-3EC54454CAE4}"/>
              </a:ext>
            </a:extLst>
          </p:cNvPr>
          <p:cNvSpPr>
            <a:spLocks noGrp="1"/>
          </p:cNvSpPr>
          <p:nvPr>
            <p:ph type="ftr" sz="quarter" idx="11"/>
          </p:nvPr>
        </p:nvSpPr>
        <p:spPr/>
        <p:txBody>
          <a:bodyPr/>
          <a:lstStyle/>
          <a:p>
            <a:r>
              <a:rPr lang="en-US" dirty="0">
                <a:solidFill>
                  <a:schemeClr val="tx1"/>
                </a:solidFill>
              </a:rPr>
              <a:t>Made by MD Imran</a:t>
            </a:r>
          </a:p>
        </p:txBody>
      </p:sp>
      <p:sp>
        <p:nvSpPr>
          <p:cNvPr id="6" name="Slide Number Placeholder 5">
            <a:extLst>
              <a:ext uri="{FF2B5EF4-FFF2-40B4-BE49-F238E27FC236}">
                <a16:creationId xmlns:a16="http://schemas.microsoft.com/office/drawing/2014/main" id="{349F7707-21C3-4A72-8184-94767C8DE0E3}"/>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8367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               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dirty="0">
                <a:solidFill>
                  <a:schemeClr val="tx1"/>
                </a:solidFill>
              </a:rPr>
              <a:t>Made by MD Imran</a:t>
            </a:r>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r>
              <a:rPr lang="en-US" dirty="0">
                <a:solidFill>
                  <a:schemeClr val="tx1"/>
                </a:solidFill>
              </a:rPr>
              <a:t>14/4/2019</a:t>
            </a:r>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119825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4450</TotalTime>
  <Words>573</Words>
  <Application>Microsoft Office PowerPoint</Application>
  <PresentationFormat>Widescreen</PresentationFormat>
  <Paragraphs>97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Rockwell Condensed</vt:lpstr>
      <vt:lpstr>Times New Roman</vt:lpstr>
      <vt:lpstr>Wingdings</vt:lpstr>
      <vt:lpstr>Wood Type</vt:lpstr>
      <vt:lpstr> Customer Life Time Value (CLTV) Predictions </vt:lpstr>
      <vt:lpstr>Overview</vt:lpstr>
      <vt:lpstr>Business Strategies</vt:lpstr>
      <vt:lpstr>CLV Helps to answer……</vt:lpstr>
      <vt:lpstr>Demo graphs of the Final Data Frame</vt:lpstr>
      <vt:lpstr>Model Building</vt:lpstr>
      <vt:lpstr>Data Insights</vt:lpstr>
      <vt:lpstr>Conclusion and Recommendations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HOPMONK</dc:title>
  <dc:creator>Abhilash Reddy</dc:creator>
  <cp:lastModifiedBy>mdimranary654@gmail.com</cp:lastModifiedBy>
  <cp:revision>197</cp:revision>
  <dcterms:created xsi:type="dcterms:W3CDTF">2018-02-02T05:43:33Z</dcterms:created>
  <dcterms:modified xsi:type="dcterms:W3CDTF">2019-04-15T08:11:14Z</dcterms:modified>
</cp:coreProperties>
</file>