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66" autoAdjust="0"/>
  </p:normalViewPr>
  <p:slideViewPr>
    <p:cSldViewPr>
      <p:cViewPr varScale="1">
        <p:scale>
          <a:sx n="64" d="100"/>
          <a:sy n="64" d="100"/>
        </p:scale>
        <p:origin x="151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BE48-28DF-4FCE-A22A-3AD200C124E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C4041-852E-41B8-9A0A-7014813A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4041-852E-41B8-9A0A-7014813A9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4041-852E-41B8-9A0A-7014813A9F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BinNode</a:t>
            </a:r>
            <a:r>
              <a:rPr lang="en-US" dirty="0"/>
              <a:t> should be</a:t>
            </a:r>
            <a:r>
              <a:rPr lang="en-US" baseline="0" dirty="0"/>
              <a:t> changed so that its pointer type can be determined – is the pointer type a thread or a branch?</a:t>
            </a:r>
          </a:p>
          <a:p>
            <a:endParaRPr lang="en-US" baseline="0" dirty="0"/>
          </a:p>
          <a:p>
            <a:r>
              <a:rPr lang="en-US" baseline="0" dirty="0" err="1"/>
              <a:t>BSTNode</a:t>
            </a:r>
            <a:r>
              <a:rPr lang="en-US" baseline="0" dirty="0"/>
              <a:t> needs to be changed so that it is thread-aware?  Each </a:t>
            </a:r>
            <a:r>
              <a:rPr lang="en-US" baseline="0" dirty="0" err="1"/>
              <a:t>BSTNode</a:t>
            </a:r>
            <a:r>
              <a:rPr lang="en-US" baseline="0" dirty="0"/>
              <a:t> should be able to determine which of its pointers is either a branch or a thread.  This is where your bit fields go and they are used to determine whether a pointer is a branch or a thread.  You need a bit field for the left pointer and one for the right pointer.  You’ll need to add setter/getter methods to access and interpret these bit fields.  If you can’t get bit fields to work for you, then you can use </a:t>
            </a:r>
            <a:r>
              <a:rPr lang="en-US" baseline="0" dirty="0" err="1"/>
              <a:t>bool</a:t>
            </a:r>
            <a:r>
              <a:rPr lang="en-US" baseline="0" dirty="0"/>
              <a:t> instead, though you will lose some points.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4041-852E-41B8-9A0A-7014813A9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4041-852E-41B8-9A0A-7014813A9F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4041-852E-41B8-9A0A-7014813A9F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9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4041-852E-41B8-9A0A-7014813A9F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9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4041-852E-41B8-9A0A-7014813A9F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9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5A55-C9A0-4E35-BBD0-09E6D92BF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359AC-A2C2-406A-8206-48C2CC48A38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0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78E80-9F29-4296-87BE-6251017F172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1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9E32-2C39-416A-99E8-83160DFC7E1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45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ED0A3-2C88-4C08-B5AD-F3975F9E9BD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66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254A0-9EF9-471A-9F10-D8657DFF310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6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9570C-C457-48DF-858E-4FF800E3B98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06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B8D3B-9944-4F02-B690-563860B1688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2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FA99-A466-48CB-8DC3-71189678F9A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9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91792-B4E9-4B95-9F36-35C446E1D43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2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E557F-E010-43A3-BFB2-A04AA8A424B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2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1C79-AED0-4781-886C-4EA44B7CCF1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23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441EE-D2AC-4057-BFAA-7654CED345D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90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AB88-3D8B-4CBA-906C-6BE3A45184D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FE70BC-ADFC-4CC1-BA8D-C410AE26BABE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791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Assignment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Modify the BST-based dictionary to be a Threaded BST-based dictionary.</a:t>
            </a:r>
          </a:p>
        </p:txBody>
      </p:sp>
    </p:spTree>
    <p:extLst>
      <p:ext uri="{BB962C8B-B14F-4D97-AF65-F5344CB8AC3E}">
        <p14:creationId xmlns:p14="http://schemas.microsoft.com/office/powerpoint/2010/main" val="17712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You’re Given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BinNode.h</a:t>
            </a:r>
            <a:endParaRPr lang="en-US" dirty="0"/>
          </a:p>
          <a:p>
            <a:r>
              <a:rPr lang="en-US" dirty="0" err="1"/>
              <a:t>book.h</a:t>
            </a:r>
            <a:endParaRPr lang="en-US" dirty="0"/>
          </a:p>
          <a:p>
            <a:r>
              <a:rPr lang="en-US" dirty="0" err="1"/>
              <a:t>BSTNode.h</a:t>
            </a:r>
            <a:endParaRPr lang="en-US" dirty="0"/>
          </a:p>
          <a:p>
            <a:r>
              <a:rPr lang="en-US" dirty="0" err="1"/>
              <a:t>BST.h</a:t>
            </a:r>
            <a:endParaRPr lang="en-US" dirty="0"/>
          </a:p>
          <a:p>
            <a:r>
              <a:rPr lang="en-US" dirty="0" err="1"/>
              <a:t>dictionary.h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(1:5)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Make sure that you can compile and run the files you’ve been given.  You’ll have to create a .</a:t>
            </a:r>
            <a:r>
              <a:rPr lang="en-US" dirty="0" err="1"/>
              <a:t>cpp</a:t>
            </a:r>
            <a:r>
              <a:rPr lang="en-US" dirty="0"/>
              <a:t> file with main() and create a BST object.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As part of your “approach” determination, determine what objects must be modified to create a threaded-BST.</a:t>
            </a:r>
          </a:p>
          <a:p>
            <a:pPr lvl="1"/>
            <a:r>
              <a:rPr lang="en-US" dirty="0" err="1"/>
              <a:t>BinNode</a:t>
            </a:r>
            <a:r>
              <a:rPr lang="en-US" dirty="0"/>
              <a:t> – what change do we need to make to </a:t>
            </a:r>
            <a:r>
              <a:rPr lang="en-US" dirty="0" err="1"/>
              <a:t>BinNode</a:t>
            </a:r>
            <a:r>
              <a:rPr lang="en-US" dirty="0"/>
              <a:t> relative to threads?</a:t>
            </a:r>
          </a:p>
          <a:p>
            <a:pPr lvl="1"/>
            <a:r>
              <a:rPr lang="en-US" dirty="0" err="1"/>
              <a:t>BSTNode</a:t>
            </a:r>
            <a:r>
              <a:rPr lang="en-US" dirty="0"/>
              <a:t> implements </a:t>
            </a:r>
            <a:r>
              <a:rPr lang="en-US" dirty="0" err="1"/>
              <a:t>BinNode</a:t>
            </a:r>
            <a:r>
              <a:rPr lang="en-US" dirty="0"/>
              <a:t> – what changes are required?</a:t>
            </a:r>
          </a:p>
        </p:txBody>
      </p:sp>
    </p:spTree>
    <p:extLst>
      <p:ext uri="{BB962C8B-B14F-4D97-AF65-F5344CB8AC3E}">
        <p14:creationId xmlns:p14="http://schemas.microsoft.com/office/powerpoint/2010/main" val="422418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(2:5) – Approach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BST.h</a:t>
            </a:r>
            <a:r>
              <a:rPr lang="en-US" dirty="0"/>
              <a:t> – this is where most of the work is done</a:t>
            </a:r>
          </a:p>
          <a:p>
            <a:r>
              <a:rPr lang="en-US" dirty="0"/>
              <a:t>Focus on </a:t>
            </a:r>
            <a:r>
              <a:rPr lang="en-US" dirty="0" err="1"/>
              <a:t>inserthelp</a:t>
            </a:r>
            <a:r>
              <a:rPr lang="en-US" dirty="0"/>
              <a:t>() first, since it must work or nothing else will</a:t>
            </a:r>
          </a:p>
          <a:p>
            <a:pPr lvl="1"/>
            <a:r>
              <a:rPr lang="en-US" u="sng" dirty="0"/>
              <a:t>You can use recursion here</a:t>
            </a:r>
          </a:p>
          <a:p>
            <a:pPr lvl="1"/>
            <a:r>
              <a:rPr lang="en-US" dirty="0"/>
              <a:t>Question – when I insert a new node, what is the state of the “root” I pass into </a:t>
            </a:r>
            <a:r>
              <a:rPr lang="en-US" dirty="0" err="1"/>
              <a:t>inserthelp</a:t>
            </a:r>
            <a:r>
              <a:rPr lang="en-US" dirty="0"/>
              <a:t> and how does that affect the insert?</a:t>
            </a:r>
          </a:p>
          <a:p>
            <a:pPr lvl="2"/>
            <a:r>
              <a:rPr lang="en-US" dirty="0"/>
              <a:t>Is “root” empty, in which case I merely append my new node to the left or right side as appropriate?</a:t>
            </a:r>
          </a:p>
          <a:p>
            <a:pPr lvl="2"/>
            <a:r>
              <a:rPr lang="en-US" dirty="0"/>
              <a:t>Is one of the “root” pointers a regular pointer or a thread and is it the side I need to insert on?</a:t>
            </a:r>
          </a:p>
          <a:p>
            <a:pPr lvl="1"/>
            <a:r>
              <a:rPr lang="en-US" dirty="0"/>
              <a:t>Figure out the possible states of “root” and then determine what action you need to take to do an insert when root is in that state</a:t>
            </a:r>
          </a:p>
        </p:txBody>
      </p:sp>
    </p:spTree>
    <p:extLst>
      <p:ext uri="{BB962C8B-B14F-4D97-AF65-F5344CB8AC3E}">
        <p14:creationId xmlns:p14="http://schemas.microsoft.com/office/powerpoint/2010/main" val="18547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(3:5)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inserthelp</a:t>
            </a:r>
            <a:r>
              <a:rPr lang="en-US" dirty="0"/>
              <a:t> example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“root” is 79 and “</a:t>
            </a:r>
            <a:r>
              <a:rPr lang="en-US" dirty="0" err="1"/>
              <a:t>newNode</a:t>
            </a:r>
            <a:r>
              <a:rPr lang="en-US" dirty="0"/>
              <a:t>” (78) </a:t>
            </a:r>
            <a:br>
              <a:rPr lang="en-US" dirty="0"/>
            </a:br>
            <a:r>
              <a:rPr lang="en-US" dirty="0"/>
              <a:t>is less than root</a:t>
            </a:r>
          </a:p>
          <a:p>
            <a:pPr marL="1161288" lvl="2" indent="-457200">
              <a:buFont typeface="+mj-lt"/>
              <a:buAutoNum type="alphaLcParenR"/>
            </a:pPr>
            <a:r>
              <a:rPr lang="en-US" dirty="0"/>
              <a:t>root-&gt;</a:t>
            </a:r>
            <a:r>
              <a:rPr lang="en-US" dirty="0" err="1"/>
              <a:t>setleft</a:t>
            </a:r>
            <a:r>
              <a:rPr lang="en-US" dirty="0"/>
              <a:t>(</a:t>
            </a:r>
            <a:r>
              <a:rPr lang="en-US" dirty="0" err="1"/>
              <a:t>newNode</a:t>
            </a:r>
            <a:r>
              <a:rPr lang="en-US" dirty="0"/>
              <a:t>, regular)</a:t>
            </a:r>
          </a:p>
          <a:p>
            <a:pPr marL="1161288" lvl="2" indent="-457200">
              <a:buFont typeface="+mj-lt"/>
              <a:buAutoNum type="alphaLcParenR"/>
            </a:pP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setright</a:t>
            </a:r>
            <a:r>
              <a:rPr lang="en-US" dirty="0"/>
              <a:t>(root, thread)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“root” (69) has a right thread, no </a:t>
            </a:r>
            <a:br>
              <a:rPr lang="en-US" dirty="0"/>
            </a:br>
            <a:r>
              <a:rPr lang="en-US" dirty="0"/>
              <a:t>children, and “</a:t>
            </a:r>
            <a:r>
              <a:rPr lang="en-US" dirty="0" err="1"/>
              <a:t>newNode</a:t>
            </a:r>
            <a:r>
              <a:rPr lang="en-US" dirty="0"/>
              <a:t>” (69.5) </a:t>
            </a:r>
            <a:br>
              <a:rPr lang="en-US" dirty="0"/>
            </a:br>
            <a:r>
              <a:rPr lang="en-US" dirty="0"/>
              <a:t>is greater than root</a:t>
            </a:r>
          </a:p>
          <a:p>
            <a:pPr marL="1161288" lvl="2" indent="-457200">
              <a:buFont typeface="+mj-lt"/>
              <a:buAutoNum type="alphaLcParenR"/>
            </a:pP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setright</a:t>
            </a:r>
            <a:r>
              <a:rPr lang="en-US" dirty="0"/>
              <a:t>(root-&gt;right(), thread)</a:t>
            </a:r>
          </a:p>
          <a:p>
            <a:pPr marL="1161288" lvl="2" indent="-457200">
              <a:buFont typeface="+mj-lt"/>
              <a:buAutoNum type="alphaLcParenR"/>
            </a:pPr>
            <a:r>
              <a:rPr lang="en-US" dirty="0"/>
              <a:t>root-&gt;</a:t>
            </a:r>
            <a:r>
              <a:rPr lang="en-US" dirty="0" err="1"/>
              <a:t>setright</a:t>
            </a:r>
            <a:r>
              <a:rPr lang="en-US" dirty="0"/>
              <a:t>(</a:t>
            </a:r>
            <a:r>
              <a:rPr lang="en-US" dirty="0" err="1"/>
              <a:t>newNode</a:t>
            </a:r>
            <a:r>
              <a:rPr lang="en-US" dirty="0"/>
              <a:t>, regular)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832133"/>
              </p:ext>
            </p:extLst>
          </p:nvPr>
        </p:nvGraphicFramePr>
        <p:xfrm>
          <a:off x="6324600" y="2139950"/>
          <a:ext cx="2447925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4" imgW="4890487" imgH="6376320" progId="Visio.Drawing.11">
                  <p:embed/>
                </p:oleObj>
              </mc:Choice>
              <mc:Fallback>
                <p:oleObj name="Visio" r:id="rId4" imgW="4890487" imgH="637632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39950"/>
                        <a:ext cx="2447925" cy="3194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7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(4:5)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inorderPrint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Do this next, so that you can print </a:t>
            </a:r>
            <a:br>
              <a:rPr lang="en-US" dirty="0"/>
            </a:br>
            <a:r>
              <a:rPr lang="en-US" dirty="0"/>
              <a:t>your tree using threads</a:t>
            </a:r>
          </a:p>
          <a:p>
            <a:pPr lvl="1"/>
            <a:r>
              <a:rPr lang="en-US" dirty="0"/>
              <a:t>Rules</a:t>
            </a:r>
          </a:p>
          <a:p>
            <a:pPr lvl="2"/>
            <a:r>
              <a:rPr lang="en-US" dirty="0"/>
              <a:t>Start at root and use a loop to go as far down the left side of the tree as you can following </a:t>
            </a:r>
            <a:r>
              <a:rPr lang="en-US" b="1" u="sng" dirty="0"/>
              <a:t>regular</a:t>
            </a:r>
            <a:r>
              <a:rPr lang="en-US" dirty="0"/>
              <a:t> pointers.  You are now at the smallest node – print it</a:t>
            </a:r>
          </a:p>
          <a:p>
            <a:pPr lvl="2"/>
            <a:r>
              <a:rPr lang="en-US" dirty="0"/>
              <a:t>Now follow the node’s right pointer until you can go left again using the following rules</a:t>
            </a:r>
          </a:p>
          <a:p>
            <a:pPr lvl="3"/>
            <a:r>
              <a:rPr lang="en-US" dirty="0"/>
              <a:t>If following a </a:t>
            </a:r>
            <a:r>
              <a:rPr lang="en-US" b="1" u="sng" dirty="0"/>
              <a:t>thread</a:t>
            </a:r>
            <a:r>
              <a:rPr lang="en-US" dirty="0"/>
              <a:t> don’t go left even if the left subtree is not empty</a:t>
            </a:r>
          </a:p>
          <a:p>
            <a:pPr lvl="3"/>
            <a:r>
              <a:rPr lang="en-US" dirty="0"/>
              <a:t>If following a </a:t>
            </a:r>
            <a:r>
              <a:rPr lang="en-US" b="1" u="sng" dirty="0"/>
              <a:t>regular</a:t>
            </a:r>
            <a:r>
              <a:rPr lang="en-US" dirty="0"/>
              <a:t> pointer go left if the left subtree is not empty</a:t>
            </a:r>
          </a:p>
          <a:p>
            <a:r>
              <a:rPr lang="en-US" dirty="0" err="1"/>
              <a:t>reverseOrder</a:t>
            </a:r>
            <a:r>
              <a:rPr lang="en-US" dirty="0"/>
              <a:t>() – rules exact opposite of </a:t>
            </a:r>
            <a:r>
              <a:rPr lang="en-US" dirty="0" err="1"/>
              <a:t>inorderPrint</a:t>
            </a:r>
            <a:r>
              <a:rPr lang="en-US" dirty="0"/>
              <a:t>()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923785"/>
              </p:ext>
            </p:extLst>
          </p:nvPr>
        </p:nvGraphicFramePr>
        <p:xfrm>
          <a:off x="6400800" y="304800"/>
          <a:ext cx="2447925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4" imgW="4890487" imgH="6376320" progId="Visio.Drawing.11">
                  <p:embed/>
                </p:oleObj>
              </mc:Choice>
              <mc:Fallback>
                <p:oleObj name="Visio" r:id="rId4" imgW="4890487" imgH="637632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"/>
                        <a:ext cx="2447925" cy="3194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7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(5:5)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printhelp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Uses recursion and threads break its current implementation  </a:t>
            </a:r>
          </a:p>
          <a:p>
            <a:pPr lvl="1"/>
            <a:r>
              <a:rPr lang="en-US" dirty="0"/>
              <a:t>Your last task is to modify it so that it will continue to work as designed and </a:t>
            </a:r>
            <a:r>
              <a:rPr lang="en-US"/>
              <a:t>ignore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Tip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create a text file of your programs output using the “&gt;” redirect operator rather than taking a lot of screen shots to do the same thing.</a:t>
            </a:r>
          </a:p>
          <a:p>
            <a:endParaRPr lang="en-US" dirty="0"/>
          </a:p>
          <a:p>
            <a:r>
              <a:rPr lang="en-US" dirty="0"/>
              <a:t>You still need to turn in a screen shot so that I can see you ran your program but instead of more screen shots you can include your program’s output.</a:t>
            </a:r>
          </a:p>
          <a:p>
            <a:endParaRPr lang="en-US" dirty="0"/>
          </a:p>
          <a:p>
            <a:r>
              <a:rPr lang="en-US" dirty="0"/>
              <a:t>I must be able to run your program myself to verify your program.  If it doesn’t run on my Windows PC you won’t get credit for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Structures and Algorithm Analysis by Cliffor A. Shaffer</a:t>
            </a:r>
          </a:p>
        </p:txBody>
      </p:sp>
    </p:spTree>
    <p:extLst>
      <p:ext uri="{BB962C8B-B14F-4D97-AF65-F5344CB8AC3E}">
        <p14:creationId xmlns:p14="http://schemas.microsoft.com/office/powerpoint/2010/main" val="29775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5 -- Heaps, Priority Queues, and Huffman Trees</Template>
  <TotalTime>1073</TotalTime>
  <Words>568</Words>
  <Application>Microsoft Office PowerPoint</Application>
  <PresentationFormat>On-screen Show (4:3)</PresentationFormat>
  <Paragraphs>60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Georgia</vt:lpstr>
      <vt:lpstr>Times New Roman</vt:lpstr>
      <vt:lpstr>Trebuchet MS</vt:lpstr>
      <vt:lpstr>Wingdings 2</vt:lpstr>
      <vt:lpstr>Urban</vt:lpstr>
      <vt:lpstr>Default Design</vt:lpstr>
      <vt:lpstr>Visio</vt:lpstr>
      <vt:lpstr>Programming Assignment 2</vt:lpstr>
      <vt:lpstr>Files You’re Given</vt:lpstr>
      <vt:lpstr>Steps (1:5)</vt:lpstr>
      <vt:lpstr>Steps (2:5) – Approach (cont.)</vt:lpstr>
      <vt:lpstr>Steps (3:5)</vt:lpstr>
      <vt:lpstr>Steps (4:5)</vt:lpstr>
      <vt:lpstr>Steps (5:5)</vt:lpstr>
      <vt:lpstr>Programming Assignment 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– General Trees</dc:title>
  <dc:creator>Terri Sipantzi</dc:creator>
  <cp:lastModifiedBy>Sipantzi, Terri L (Computational Sciences)</cp:lastModifiedBy>
  <cp:revision>65</cp:revision>
  <dcterms:created xsi:type="dcterms:W3CDTF">2006-08-16T00:00:00Z</dcterms:created>
  <dcterms:modified xsi:type="dcterms:W3CDTF">2019-09-17T19:29:31Z</dcterms:modified>
</cp:coreProperties>
</file>