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Montserrat"/>
      <p:regular r:id="rId25"/>
      <p:bold r:id="rId26"/>
      <p:italic r:id="rId27"/>
      <p:boldItalic r:id="rId28"/>
    </p:embeddedFont>
    <p:embeddedFont>
      <p:font typeface="Droid Serif"/>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roidSerif-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roidSerif-italic.fntdata"/><Relationship Id="rId30" Type="http://schemas.openxmlformats.org/officeDocument/2006/relationships/font" Target="fonts/DroidSerif-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DroidSerif-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har char="●"/>
              <a:defRPr b="0" i="0" sz="1100" u="none" cap="none" strike="noStrike">
                <a:solidFill>
                  <a:schemeClr val="dk1"/>
                </a:solidFill>
                <a:latin typeface="Arial"/>
                <a:ea typeface="Arial"/>
                <a:cs typeface="Arial"/>
                <a:sym typeface="Arial"/>
              </a:defRPr>
            </a:lvl1pPr>
            <a:lvl2pPr indent="0" lvl="1" marL="457200" marR="0" rtl="0" algn="l">
              <a:spcBef>
                <a:spcPts val="0"/>
              </a:spcBef>
              <a:buChar char="○"/>
              <a:defRPr b="0" i="0" sz="1100" u="none" cap="none" strike="noStrike">
                <a:solidFill>
                  <a:schemeClr val="dk1"/>
                </a:solidFill>
                <a:latin typeface="Arial"/>
                <a:ea typeface="Arial"/>
                <a:cs typeface="Arial"/>
                <a:sym typeface="Arial"/>
              </a:defRPr>
            </a:lvl2pPr>
            <a:lvl3pPr indent="0" lvl="2" marL="914400" marR="0" rtl="0" algn="l">
              <a:spcBef>
                <a:spcPts val="0"/>
              </a:spcBef>
              <a:buChar char="■"/>
              <a:defRPr b="0" i="0" sz="1100" u="none" cap="none" strike="noStrike">
                <a:solidFill>
                  <a:schemeClr val="dk1"/>
                </a:solidFill>
                <a:latin typeface="Arial"/>
                <a:ea typeface="Arial"/>
                <a:cs typeface="Arial"/>
                <a:sym typeface="Arial"/>
              </a:defRPr>
            </a:lvl3pPr>
            <a:lvl4pPr indent="0" lvl="3" marL="1371600" marR="0" rtl="0" algn="l">
              <a:spcBef>
                <a:spcPts val="0"/>
              </a:spcBef>
              <a:buChar char="●"/>
              <a:defRPr b="0" i="0" sz="1100" u="none" cap="none" strike="noStrike">
                <a:solidFill>
                  <a:schemeClr val="dk1"/>
                </a:solidFill>
                <a:latin typeface="Arial"/>
                <a:ea typeface="Arial"/>
                <a:cs typeface="Arial"/>
                <a:sym typeface="Arial"/>
              </a:defRPr>
            </a:lvl4pPr>
            <a:lvl5pPr indent="0" lvl="4" marL="1828800" marR="0" rtl="0" algn="l">
              <a:spcBef>
                <a:spcPts val="0"/>
              </a:spcBef>
              <a:buChar char="○"/>
              <a:defRPr b="0" i="0" sz="1100" u="none" cap="none" strike="noStrike">
                <a:solidFill>
                  <a:schemeClr val="dk1"/>
                </a:solidFill>
                <a:latin typeface="Arial"/>
                <a:ea typeface="Arial"/>
                <a:cs typeface="Arial"/>
                <a:sym typeface="Arial"/>
              </a:defRPr>
            </a:lvl5pPr>
            <a:lvl6pPr indent="0" lvl="5" marL="2286000" marR="0" rtl="0" algn="l">
              <a:spcBef>
                <a:spcPts val="0"/>
              </a:spcBef>
              <a:buChar char="■"/>
              <a:defRPr b="0" i="0" sz="1100" u="none" cap="none" strike="noStrike">
                <a:solidFill>
                  <a:schemeClr val="dk1"/>
                </a:solidFill>
                <a:latin typeface="Arial"/>
                <a:ea typeface="Arial"/>
                <a:cs typeface="Arial"/>
                <a:sym typeface="Arial"/>
              </a:defRPr>
            </a:lvl6pPr>
            <a:lvl7pPr indent="0" lvl="6" marL="2743200" marR="0" rtl="0" algn="l">
              <a:spcBef>
                <a:spcPts val="0"/>
              </a:spcBef>
              <a:buChar char="●"/>
              <a:defRPr b="0" i="0" sz="1100" u="none" cap="none" strike="noStrike">
                <a:solidFill>
                  <a:schemeClr val="dk1"/>
                </a:solidFill>
                <a:latin typeface="Arial"/>
                <a:ea typeface="Arial"/>
                <a:cs typeface="Arial"/>
                <a:sym typeface="Arial"/>
              </a:defRPr>
            </a:lvl7pPr>
            <a:lvl8pPr indent="0" lvl="7" marL="3200400" marR="0" rtl="0" algn="l">
              <a:spcBef>
                <a:spcPts val="0"/>
              </a:spcBef>
              <a:buChar char="○"/>
              <a:defRPr b="0" i="0" sz="1100" u="none" cap="none" strike="noStrike">
                <a:solidFill>
                  <a:schemeClr val="dk1"/>
                </a:solidFill>
                <a:latin typeface="Arial"/>
                <a:ea typeface="Arial"/>
                <a:cs typeface="Arial"/>
                <a:sym typeface="Arial"/>
              </a:defRPr>
            </a:lvl8pPr>
            <a:lvl9pPr indent="0" lvl="8" marL="3657600" marR="0" rtl="0" algn="l">
              <a:spcBef>
                <a:spcPts val="0"/>
              </a:spcBef>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FF9E00"/>
        </a:solidFill>
      </p:bgPr>
    </p:bg>
    <p:spTree>
      <p:nvGrpSpPr>
        <p:cNvPr id="8" name="Shape 8"/>
        <p:cNvGrpSpPr/>
        <p:nvPr/>
      </p:nvGrpSpPr>
      <p:grpSpPr>
        <a:xfrm>
          <a:off x="0" y="0"/>
          <a:ext cx="0" cy="0"/>
          <a:chOff x="0" y="0"/>
          <a:chExt cx="0" cy="0"/>
        </a:xfrm>
      </p:grpSpPr>
      <p:sp>
        <p:nvSpPr>
          <p:cNvPr id="9" name="Shape 9"/>
          <p:cNvSpPr/>
          <p:nvPr/>
        </p:nvSpPr>
        <p:spPr>
          <a:xfrm>
            <a:off x="818062" y="805650"/>
            <a:ext cx="7507874" cy="3532199"/>
          </a:xfrm>
          <a:custGeom>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med" w="med" type="none"/>
            <a:tailEnd len="med" w="med" type="none"/>
          </a:ln>
        </p:spPr>
      </p:sp>
      <p:sp>
        <p:nvSpPr>
          <p:cNvPr id="10" name="Shape 10"/>
          <p:cNvSpPr txBox="1"/>
          <p:nvPr>
            <p:ph type="ctrTitle"/>
          </p:nvPr>
        </p:nvSpPr>
        <p:spPr>
          <a:xfrm>
            <a:off x="2296350" y="1991850"/>
            <a:ext cx="4551298" cy="1159798"/>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434343"/>
              </a:buClr>
              <a:buFont typeface="Montserrat"/>
              <a:buNone/>
              <a:defRPr b="1" i="0" sz="3000" u="none" cap="none" strike="noStrike">
                <a:solidFill>
                  <a:srgbClr val="434343"/>
                </a:solidFill>
                <a:latin typeface="Montserrat"/>
                <a:ea typeface="Montserrat"/>
                <a:cs typeface="Montserrat"/>
                <a:sym typeface="Montserrat"/>
              </a:defRPr>
            </a:lvl1pPr>
            <a:lvl2pPr indent="0" lvl="1" algn="ctr">
              <a:spcBef>
                <a:spcPts val="0"/>
              </a:spcBef>
              <a:buClr>
                <a:srgbClr val="434343"/>
              </a:buClr>
              <a:buFont typeface="Montserrat"/>
              <a:buNone/>
              <a:defRPr b="1" sz="3000">
                <a:solidFill>
                  <a:srgbClr val="434343"/>
                </a:solidFill>
                <a:latin typeface="Montserrat"/>
                <a:ea typeface="Montserrat"/>
                <a:cs typeface="Montserrat"/>
                <a:sym typeface="Montserrat"/>
              </a:defRPr>
            </a:lvl2pPr>
            <a:lvl3pPr indent="0" lvl="2" algn="ctr">
              <a:spcBef>
                <a:spcPts val="0"/>
              </a:spcBef>
              <a:buClr>
                <a:srgbClr val="434343"/>
              </a:buClr>
              <a:buFont typeface="Montserrat"/>
              <a:buNone/>
              <a:defRPr b="1" sz="3000">
                <a:solidFill>
                  <a:srgbClr val="434343"/>
                </a:solidFill>
                <a:latin typeface="Montserrat"/>
                <a:ea typeface="Montserrat"/>
                <a:cs typeface="Montserrat"/>
                <a:sym typeface="Montserrat"/>
              </a:defRPr>
            </a:lvl3pPr>
            <a:lvl4pPr indent="0" lvl="3" algn="ctr">
              <a:spcBef>
                <a:spcPts val="0"/>
              </a:spcBef>
              <a:buClr>
                <a:srgbClr val="434343"/>
              </a:buClr>
              <a:buFont typeface="Montserrat"/>
              <a:buNone/>
              <a:defRPr b="1" sz="3000">
                <a:solidFill>
                  <a:srgbClr val="434343"/>
                </a:solidFill>
                <a:latin typeface="Montserrat"/>
                <a:ea typeface="Montserrat"/>
                <a:cs typeface="Montserrat"/>
                <a:sym typeface="Montserrat"/>
              </a:defRPr>
            </a:lvl4pPr>
            <a:lvl5pPr indent="0" lvl="4" algn="ctr">
              <a:spcBef>
                <a:spcPts val="0"/>
              </a:spcBef>
              <a:buClr>
                <a:srgbClr val="434343"/>
              </a:buClr>
              <a:buFont typeface="Montserrat"/>
              <a:buNone/>
              <a:defRPr b="1" sz="3000">
                <a:solidFill>
                  <a:srgbClr val="434343"/>
                </a:solidFill>
                <a:latin typeface="Montserrat"/>
                <a:ea typeface="Montserrat"/>
                <a:cs typeface="Montserrat"/>
                <a:sym typeface="Montserrat"/>
              </a:defRPr>
            </a:lvl5pPr>
            <a:lvl6pPr indent="0" lvl="5" algn="ctr">
              <a:spcBef>
                <a:spcPts val="0"/>
              </a:spcBef>
              <a:buClr>
                <a:srgbClr val="434343"/>
              </a:buClr>
              <a:buFont typeface="Montserrat"/>
              <a:buNone/>
              <a:defRPr b="1" sz="3000">
                <a:solidFill>
                  <a:srgbClr val="434343"/>
                </a:solidFill>
                <a:latin typeface="Montserrat"/>
                <a:ea typeface="Montserrat"/>
                <a:cs typeface="Montserrat"/>
                <a:sym typeface="Montserrat"/>
              </a:defRPr>
            </a:lvl6pPr>
            <a:lvl7pPr indent="0" lvl="6" algn="ctr">
              <a:spcBef>
                <a:spcPts val="0"/>
              </a:spcBef>
              <a:buClr>
                <a:srgbClr val="434343"/>
              </a:buClr>
              <a:buFont typeface="Montserrat"/>
              <a:buNone/>
              <a:defRPr b="1" sz="3000">
                <a:solidFill>
                  <a:srgbClr val="434343"/>
                </a:solidFill>
                <a:latin typeface="Montserrat"/>
                <a:ea typeface="Montserrat"/>
                <a:cs typeface="Montserrat"/>
                <a:sym typeface="Montserrat"/>
              </a:defRPr>
            </a:lvl7pPr>
            <a:lvl8pPr indent="0" lvl="7" algn="ctr">
              <a:spcBef>
                <a:spcPts val="0"/>
              </a:spcBef>
              <a:buClr>
                <a:srgbClr val="434343"/>
              </a:buClr>
              <a:buFont typeface="Montserrat"/>
              <a:buNone/>
              <a:defRPr b="1" sz="3000">
                <a:solidFill>
                  <a:srgbClr val="434343"/>
                </a:solidFill>
                <a:latin typeface="Montserrat"/>
                <a:ea typeface="Montserrat"/>
                <a:cs typeface="Montserrat"/>
                <a:sym typeface="Montserrat"/>
              </a:defRPr>
            </a:lvl8pPr>
            <a:lvl9pPr indent="0" lvl="8" algn="ctr">
              <a:spcBef>
                <a:spcPts val="0"/>
              </a:spcBef>
              <a:buClr>
                <a:srgbClr val="434343"/>
              </a:buClr>
              <a:buFont typeface="Montserrat"/>
              <a:buNone/>
              <a:defRPr b="1" sz="3000">
                <a:solidFill>
                  <a:srgbClr val="434343"/>
                </a:solidFill>
                <a:latin typeface="Montserrat"/>
                <a:ea typeface="Montserrat"/>
                <a:cs typeface="Montserrat"/>
                <a:sym typeface="Montserra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p:nvPr/>
        </p:nvSpPr>
        <p:spPr>
          <a:xfrm flipH="1" rot="10800000">
            <a:off x="259950" y="274275"/>
            <a:ext cx="8624125" cy="4594949"/>
          </a:xfrm>
          <a:custGeom>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med" w="med" type="none"/>
            <a:tailEnd len="med" w="med" type="none"/>
          </a:ln>
        </p:spPr>
      </p:sp>
      <p:sp>
        <p:nvSpPr>
          <p:cNvPr id="43" name="Shape 43"/>
          <p:cNvSpPr txBox="1"/>
          <p:nvPr>
            <p:ph idx="1" type="body"/>
          </p:nvPr>
        </p:nvSpPr>
        <p:spPr>
          <a:xfrm>
            <a:off x="3104100" y="4513082"/>
            <a:ext cx="2935800" cy="519599"/>
          </a:xfrm>
          <a:prstGeom prst="rect">
            <a:avLst/>
          </a:prstGeom>
          <a:noFill/>
          <a:ln>
            <a:noFill/>
          </a:ln>
        </p:spPr>
        <p:txBody>
          <a:bodyPr anchorCtr="0" anchor="b" bIns="91425" lIns="91425" rIns="91425" wrap="square" tIns="91425"/>
          <a:lstStyle>
            <a:lvl1pPr indent="0" lvl="0" marL="0" marR="0" rtl="0" algn="ctr">
              <a:lnSpc>
                <a:spcPct val="100000"/>
              </a:lnSpc>
              <a:spcBef>
                <a:spcPts val="360"/>
              </a:spcBef>
              <a:spcAft>
                <a:spcPts val="0"/>
              </a:spcAft>
              <a:buClr>
                <a:srgbClr val="999999"/>
              </a:buClr>
              <a:buFont typeface="Droid Serif"/>
              <a:buNone/>
              <a:defRPr b="0" i="1" sz="1200" u="none" cap="none" strike="noStrike">
                <a:solidFill>
                  <a:srgbClr val="999999"/>
                </a:solidFill>
                <a:latin typeface="Droid Serif"/>
                <a:ea typeface="Droid Serif"/>
                <a:cs typeface="Droid Serif"/>
                <a:sym typeface="Droid Serif"/>
              </a:defRPr>
            </a:lvl1pPr>
            <a:lvl2pPr indent="114300" lvl="1" marL="457200" marR="0" rtl="0" algn="l">
              <a:lnSpc>
                <a:spcPct val="100000"/>
              </a:lnSpc>
              <a:spcBef>
                <a:spcPts val="480"/>
              </a:spcBef>
              <a:spcAft>
                <a:spcPts val="0"/>
              </a:spcAft>
              <a:buClr>
                <a:srgbClr val="CCCCCC"/>
              </a:buClr>
              <a:buSzPct val="75000"/>
              <a:buFont typeface="Droid Serif"/>
              <a:buChar char="□"/>
              <a:defRPr b="0" i="0" sz="24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480"/>
              </a:spcBef>
              <a:spcAft>
                <a:spcPts val="0"/>
              </a:spcAft>
              <a:buClr>
                <a:srgbClr val="CCCCCC"/>
              </a:buClr>
              <a:buFont typeface="Droid Serif"/>
              <a:buNone/>
              <a:defRPr b="0" i="0" sz="24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36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36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36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36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36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36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 name="Shape 11"/>
        <p:cNvGrpSpPr/>
        <p:nvPr/>
      </p:nvGrpSpPr>
      <p:grpSpPr>
        <a:xfrm>
          <a:off x="0" y="0"/>
          <a:ext cx="0" cy="0"/>
          <a:chOff x="0" y="0"/>
          <a:chExt cx="0" cy="0"/>
        </a:xfrm>
      </p:grpSpPr>
      <p:sp>
        <p:nvSpPr>
          <p:cNvPr id="12" name="Shape 12"/>
          <p:cNvSpPr/>
          <p:nvPr/>
        </p:nvSpPr>
        <p:spPr>
          <a:xfrm>
            <a:off x="558124" y="550425"/>
            <a:ext cx="8028197" cy="4042636"/>
          </a:xfrm>
          <a:custGeom>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FF9E00"/>
        </a:solidFill>
      </p:bgPr>
    </p:bg>
    <p:spTree>
      <p:nvGrpSpPr>
        <p:cNvPr id="13" name="Shape 13"/>
        <p:cNvGrpSpPr/>
        <p:nvPr/>
      </p:nvGrpSpPr>
      <p:grpSpPr>
        <a:xfrm>
          <a:off x="0" y="0"/>
          <a:ext cx="0" cy="0"/>
          <a:chOff x="0" y="0"/>
          <a:chExt cx="0" cy="0"/>
        </a:xfrm>
      </p:grpSpPr>
      <p:sp>
        <p:nvSpPr>
          <p:cNvPr id="14" name="Shape 14"/>
          <p:cNvSpPr/>
          <p:nvPr/>
        </p:nvSpPr>
        <p:spPr>
          <a:xfrm>
            <a:off x="818062" y="805650"/>
            <a:ext cx="7507874" cy="3532199"/>
          </a:xfrm>
          <a:custGeom>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med" w="med" type="none"/>
            <a:tailEnd len="med" w="med" type="none"/>
          </a:ln>
        </p:spPr>
      </p:sp>
      <p:sp>
        <p:nvSpPr>
          <p:cNvPr id="15" name="Shape 15"/>
          <p:cNvSpPr txBox="1"/>
          <p:nvPr>
            <p:ph type="ctrTitle"/>
          </p:nvPr>
        </p:nvSpPr>
        <p:spPr>
          <a:xfrm>
            <a:off x="1933200" y="2189999"/>
            <a:ext cx="5277598" cy="447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434343"/>
              </a:buClr>
              <a:buFont typeface="Montserrat"/>
              <a:buNone/>
              <a:defRPr b="0" i="0" sz="2400" u="none" cap="none" strike="noStrike">
                <a:solidFill>
                  <a:srgbClr val="434343"/>
                </a:solidFill>
                <a:latin typeface="Montserrat"/>
                <a:ea typeface="Montserrat"/>
                <a:cs typeface="Montserrat"/>
                <a:sym typeface="Montserrat"/>
              </a:defRPr>
            </a:lvl1pPr>
            <a:lvl2pPr indent="0" lvl="1" rtl="0" algn="ctr">
              <a:spcBef>
                <a:spcPts val="0"/>
              </a:spcBef>
              <a:buClr>
                <a:srgbClr val="434343"/>
              </a:buClr>
              <a:buFont typeface="Montserrat"/>
              <a:buNone/>
              <a:defRPr b="0" sz="2400">
                <a:solidFill>
                  <a:srgbClr val="434343"/>
                </a:solidFill>
                <a:latin typeface="Montserrat"/>
                <a:ea typeface="Montserrat"/>
                <a:cs typeface="Montserrat"/>
                <a:sym typeface="Montserrat"/>
              </a:defRPr>
            </a:lvl2pPr>
            <a:lvl3pPr indent="0" lvl="2" rtl="0" algn="ctr">
              <a:spcBef>
                <a:spcPts val="0"/>
              </a:spcBef>
              <a:buClr>
                <a:srgbClr val="434343"/>
              </a:buClr>
              <a:buFont typeface="Montserrat"/>
              <a:buNone/>
              <a:defRPr b="0" sz="2400">
                <a:solidFill>
                  <a:srgbClr val="434343"/>
                </a:solidFill>
                <a:latin typeface="Montserrat"/>
                <a:ea typeface="Montserrat"/>
                <a:cs typeface="Montserrat"/>
                <a:sym typeface="Montserrat"/>
              </a:defRPr>
            </a:lvl3pPr>
            <a:lvl4pPr indent="0" lvl="3" rtl="0" algn="ctr">
              <a:spcBef>
                <a:spcPts val="0"/>
              </a:spcBef>
              <a:buClr>
                <a:srgbClr val="434343"/>
              </a:buClr>
              <a:buFont typeface="Montserrat"/>
              <a:buNone/>
              <a:defRPr b="0" sz="2400">
                <a:solidFill>
                  <a:srgbClr val="434343"/>
                </a:solidFill>
                <a:latin typeface="Montserrat"/>
                <a:ea typeface="Montserrat"/>
                <a:cs typeface="Montserrat"/>
                <a:sym typeface="Montserrat"/>
              </a:defRPr>
            </a:lvl4pPr>
            <a:lvl5pPr indent="0" lvl="4" rtl="0" algn="ctr">
              <a:spcBef>
                <a:spcPts val="0"/>
              </a:spcBef>
              <a:buClr>
                <a:srgbClr val="434343"/>
              </a:buClr>
              <a:buFont typeface="Montserrat"/>
              <a:buNone/>
              <a:defRPr b="0" sz="2400">
                <a:solidFill>
                  <a:srgbClr val="434343"/>
                </a:solidFill>
                <a:latin typeface="Montserrat"/>
                <a:ea typeface="Montserrat"/>
                <a:cs typeface="Montserrat"/>
                <a:sym typeface="Montserrat"/>
              </a:defRPr>
            </a:lvl5pPr>
            <a:lvl6pPr indent="0" lvl="5" rtl="0" algn="ctr">
              <a:spcBef>
                <a:spcPts val="0"/>
              </a:spcBef>
              <a:buClr>
                <a:srgbClr val="434343"/>
              </a:buClr>
              <a:buFont typeface="Montserrat"/>
              <a:buNone/>
              <a:defRPr b="0" sz="2400">
                <a:solidFill>
                  <a:srgbClr val="434343"/>
                </a:solidFill>
                <a:latin typeface="Montserrat"/>
                <a:ea typeface="Montserrat"/>
                <a:cs typeface="Montserrat"/>
                <a:sym typeface="Montserrat"/>
              </a:defRPr>
            </a:lvl6pPr>
            <a:lvl7pPr indent="0" lvl="6" rtl="0" algn="ctr">
              <a:spcBef>
                <a:spcPts val="0"/>
              </a:spcBef>
              <a:buClr>
                <a:srgbClr val="434343"/>
              </a:buClr>
              <a:buFont typeface="Montserrat"/>
              <a:buNone/>
              <a:defRPr b="0" sz="2400">
                <a:solidFill>
                  <a:srgbClr val="434343"/>
                </a:solidFill>
                <a:latin typeface="Montserrat"/>
                <a:ea typeface="Montserrat"/>
                <a:cs typeface="Montserrat"/>
                <a:sym typeface="Montserrat"/>
              </a:defRPr>
            </a:lvl7pPr>
            <a:lvl8pPr indent="0" lvl="7" rtl="0" algn="ctr">
              <a:spcBef>
                <a:spcPts val="0"/>
              </a:spcBef>
              <a:buClr>
                <a:srgbClr val="434343"/>
              </a:buClr>
              <a:buFont typeface="Montserrat"/>
              <a:buNone/>
              <a:defRPr b="0" sz="2400">
                <a:solidFill>
                  <a:srgbClr val="434343"/>
                </a:solidFill>
                <a:latin typeface="Montserrat"/>
                <a:ea typeface="Montserrat"/>
                <a:cs typeface="Montserrat"/>
                <a:sym typeface="Montserrat"/>
              </a:defRPr>
            </a:lvl8pPr>
            <a:lvl9pPr indent="0" lvl="8" rtl="0" algn="ctr">
              <a:spcBef>
                <a:spcPts val="0"/>
              </a:spcBef>
              <a:buClr>
                <a:srgbClr val="434343"/>
              </a:buClr>
              <a:buFont typeface="Montserrat"/>
              <a:buNone/>
              <a:defRPr b="0" sz="2400">
                <a:solidFill>
                  <a:srgbClr val="434343"/>
                </a:solidFill>
                <a:latin typeface="Montserrat"/>
                <a:ea typeface="Montserrat"/>
                <a:cs typeface="Montserrat"/>
                <a:sym typeface="Montserrat"/>
              </a:defRPr>
            </a:lvl9pPr>
          </a:lstStyle>
          <a:p/>
        </p:txBody>
      </p:sp>
      <p:sp>
        <p:nvSpPr>
          <p:cNvPr id="16" name="Shape 16"/>
          <p:cNvSpPr txBox="1"/>
          <p:nvPr>
            <p:ph idx="1" type="subTitle"/>
          </p:nvPr>
        </p:nvSpPr>
        <p:spPr>
          <a:xfrm>
            <a:off x="685800" y="2505900"/>
            <a:ext cx="7772400" cy="447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1pPr>
            <a:lvl2pPr indent="0" lvl="1" marL="4572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2pPr>
            <a:lvl3pPr indent="0" lvl="2" marL="9144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3pPr>
            <a:lvl4pPr indent="0" lvl="3" marL="13716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4pPr>
            <a:lvl5pPr indent="0" lvl="4" marL="18288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5pPr>
            <a:lvl6pPr indent="0" lvl="5" marL="22860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6pPr>
            <a:lvl7pPr indent="0" lvl="6" marL="27432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7pPr>
            <a:lvl8pPr indent="0" lvl="7" marL="32004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8pPr>
            <a:lvl9pPr indent="0" lvl="8" marL="3657600" marR="0" rtl="0" algn="ctr">
              <a:lnSpc>
                <a:spcPct val="100000"/>
              </a:lnSpc>
              <a:spcBef>
                <a:spcPts val="0"/>
              </a:spcBef>
              <a:spcAft>
                <a:spcPts val="0"/>
              </a:spcAft>
              <a:buClr>
                <a:srgbClr val="FFFFFF"/>
              </a:buClr>
              <a:buFont typeface="Droid Serif"/>
              <a:buNone/>
              <a:defRPr b="0" i="0" sz="1800" u="none" cap="none" strike="noStrike">
                <a:solidFill>
                  <a:srgbClr val="FFFFFF"/>
                </a:solidFill>
                <a:latin typeface="Droid Serif"/>
                <a:ea typeface="Droid Serif"/>
                <a:cs typeface="Droid Serif"/>
                <a:sym typeface="Droid Seri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3241650" y="91565"/>
            <a:ext cx="2660700" cy="733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99999"/>
              </a:buClr>
              <a:buFont typeface="Montserrat"/>
              <a:buNone/>
              <a:defRPr b="1" i="0" sz="1200" u="none" cap="none" strike="noStrike">
                <a:solidFill>
                  <a:srgbClr val="999999"/>
                </a:solidFill>
                <a:latin typeface="Montserrat"/>
                <a:ea typeface="Montserrat"/>
                <a:cs typeface="Montserrat"/>
                <a:sym typeface="Montserrat"/>
              </a:defRPr>
            </a:lvl1pPr>
            <a:lvl2pPr indent="0" lvl="1" algn="ctr">
              <a:spcBef>
                <a:spcPts val="0"/>
              </a:spcBef>
              <a:buClr>
                <a:srgbClr val="999999"/>
              </a:buClr>
              <a:buFont typeface="Montserrat"/>
              <a:buNone/>
              <a:defRPr b="1" sz="1200">
                <a:solidFill>
                  <a:srgbClr val="999999"/>
                </a:solidFill>
                <a:latin typeface="Montserrat"/>
                <a:ea typeface="Montserrat"/>
                <a:cs typeface="Montserrat"/>
                <a:sym typeface="Montserrat"/>
              </a:defRPr>
            </a:lvl2pPr>
            <a:lvl3pPr indent="0" lvl="2" algn="ctr">
              <a:spcBef>
                <a:spcPts val="0"/>
              </a:spcBef>
              <a:buClr>
                <a:srgbClr val="999999"/>
              </a:buClr>
              <a:buFont typeface="Montserrat"/>
              <a:buNone/>
              <a:defRPr b="1" sz="1200">
                <a:solidFill>
                  <a:srgbClr val="999999"/>
                </a:solidFill>
                <a:latin typeface="Montserrat"/>
                <a:ea typeface="Montserrat"/>
                <a:cs typeface="Montserrat"/>
                <a:sym typeface="Montserrat"/>
              </a:defRPr>
            </a:lvl3pPr>
            <a:lvl4pPr indent="0" lvl="3" algn="ctr">
              <a:spcBef>
                <a:spcPts val="0"/>
              </a:spcBef>
              <a:buClr>
                <a:srgbClr val="999999"/>
              </a:buClr>
              <a:buFont typeface="Montserrat"/>
              <a:buNone/>
              <a:defRPr b="1" sz="1200">
                <a:solidFill>
                  <a:srgbClr val="999999"/>
                </a:solidFill>
                <a:latin typeface="Montserrat"/>
                <a:ea typeface="Montserrat"/>
                <a:cs typeface="Montserrat"/>
                <a:sym typeface="Montserrat"/>
              </a:defRPr>
            </a:lvl4pPr>
            <a:lvl5pPr indent="0" lvl="4" algn="ctr">
              <a:spcBef>
                <a:spcPts val="0"/>
              </a:spcBef>
              <a:buClr>
                <a:srgbClr val="999999"/>
              </a:buClr>
              <a:buFont typeface="Montserrat"/>
              <a:buNone/>
              <a:defRPr b="1" sz="1200">
                <a:solidFill>
                  <a:srgbClr val="999999"/>
                </a:solidFill>
                <a:latin typeface="Montserrat"/>
                <a:ea typeface="Montserrat"/>
                <a:cs typeface="Montserrat"/>
                <a:sym typeface="Montserrat"/>
              </a:defRPr>
            </a:lvl5pPr>
            <a:lvl6pPr indent="0" lvl="5" algn="ctr">
              <a:spcBef>
                <a:spcPts val="0"/>
              </a:spcBef>
              <a:buClr>
                <a:srgbClr val="999999"/>
              </a:buClr>
              <a:buFont typeface="Montserrat"/>
              <a:buNone/>
              <a:defRPr b="1" sz="1200">
                <a:solidFill>
                  <a:srgbClr val="999999"/>
                </a:solidFill>
                <a:latin typeface="Montserrat"/>
                <a:ea typeface="Montserrat"/>
                <a:cs typeface="Montserrat"/>
                <a:sym typeface="Montserrat"/>
              </a:defRPr>
            </a:lvl6pPr>
            <a:lvl7pPr indent="0" lvl="6" algn="ctr">
              <a:spcBef>
                <a:spcPts val="0"/>
              </a:spcBef>
              <a:buClr>
                <a:srgbClr val="999999"/>
              </a:buClr>
              <a:buFont typeface="Montserrat"/>
              <a:buNone/>
              <a:defRPr b="1" sz="1200">
                <a:solidFill>
                  <a:srgbClr val="999999"/>
                </a:solidFill>
                <a:latin typeface="Montserrat"/>
                <a:ea typeface="Montserrat"/>
                <a:cs typeface="Montserrat"/>
                <a:sym typeface="Montserrat"/>
              </a:defRPr>
            </a:lvl7pPr>
            <a:lvl8pPr indent="0" lvl="7" algn="ctr">
              <a:spcBef>
                <a:spcPts val="0"/>
              </a:spcBef>
              <a:buClr>
                <a:srgbClr val="999999"/>
              </a:buClr>
              <a:buFont typeface="Montserrat"/>
              <a:buNone/>
              <a:defRPr b="1" sz="1200">
                <a:solidFill>
                  <a:srgbClr val="999999"/>
                </a:solidFill>
                <a:latin typeface="Montserrat"/>
                <a:ea typeface="Montserrat"/>
                <a:cs typeface="Montserrat"/>
                <a:sym typeface="Montserrat"/>
              </a:defRPr>
            </a:lvl8pPr>
            <a:lvl9pPr indent="0" lvl="8" algn="ctr">
              <a:spcBef>
                <a:spcPts val="0"/>
              </a:spcBef>
              <a:buClr>
                <a:srgbClr val="999999"/>
              </a:buClr>
              <a:buFont typeface="Montserrat"/>
              <a:buNone/>
              <a:defRPr b="1" sz="1200">
                <a:solidFill>
                  <a:srgbClr val="999999"/>
                </a:solidFill>
                <a:latin typeface="Montserrat"/>
                <a:ea typeface="Montserrat"/>
                <a:cs typeface="Montserrat"/>
                <a:sym typeface="Montserrat"/>
              </a:defRPr>
            </a:lvl9pPr>
          </a:lstStyle>
          <a:p/>
        </p:txBody>
      </p:sp>
      <p:sp>
        <p:nvSpPr>
          <p:cNvPr id="19" name="Shape 19"/>
          <p:cNvSpPr/>
          <p:nvPr/>
        </p:nvSpPr>
        <p:spPr>
          <a:xfrm>
            <a:off x="259950" y="274275"/>
            <a:ext cx="8624125" cy="4594949"/>
          </a:xfrm>
          <a:custGeom>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0" name="Shape 20"/>
        <p:cNvGrpSpPr/>
        <p:nvPr/>
      </p:nvGrpSpPr>
      <p:grpSpPr>
        <a:xfrm>
          <a:off x="0" y="0"/>
          <a:ext cx="0" cy="0"/>
          <a:chOff x="0" y="0"/>
          <a:chExt cx="0" cy="0"/>
        </a:xfrm>
      </p:grpSpPr>
      <p:sp>
        <p:nvSpPr>
          <p:cNvPr id="21" name="Shape 21"/>
          <p:cNvSpPr/>
          <p:nvPr/>
        </p:nvSpPr>
        <p:spPr>
          <a:xfrm>
            <a:off x="259950" y="274275"/>
            <a:ext cx="8624125" cy="4594949"/>
          </a:xfrm>
          <a:custGeom>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med" w="med" type="none"/>
            <a:tailEnd len="med" w="med" type="none"/>
          </a:ln>
        </p:spPr>
      </p:sp>
      <p:sp>
        <p:nvSpPr>
          <p:cNvPr id="22" name="Shape 22"/>
          <p:cNvSpPr txBox="1"/>
          <p:nvPr>
            <p:ph type="title"/>
          </p:nvPr>
        </p:nvSpPr>
        <p:spPr>
          <a:xfrm>
            <a:off x="3241650" y="91565"/>
            <a:ext cx="2660700" cy="733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99999"/>
              </a:buClr>
              <a:buFont typeface="Montserrat"/>
              <a:buNone/>
              <a:defRPr b="1" i="0" sz="1200" u="none" cap="none" strike="noStrike">
                <a:solidFill>
                  <a:srgbClr val="999999"/>
                </a:solidFill>
                <a:latin typeface="Montserrat"/>
                <a:ea typeface="Montserrat"/>
                <a:cs typeface="Montserrat"/>
                <a:sym typeface="Montserrat"/>
              </a:defRPr>
            </a:lvl1pPr>
            <a:lvl2pPr indent="0" lvl="1" algn="ctr">
              <a:spcBef>
                <a:spcPts val="0"/>
              </a:spcBef>
              <a:buClr>
                <a:srgbClr val="999999"/>
              </a:buClr>
              <a:buFont typeface="Montserrat"/>
              <a:buNone/>
              <a:defRPr b="1" sz="1200">
                <a:solidFill>
                  <a:srgbClr val="999999"/>
                </a:solidFill>
                <a:latin typeface="Montserrat"/>
                <a:ea typeface="Montserrat"/>
                <a:cs typeface="Montserrat"/>
                <a:sym typeface="Montserrat"/>
              </a:defRPr>
            </a:lvl2pPr>
            <a:lvl3pPr indent="0" lvl="2" algn="ctr">
              <a:spcBef>
                <a:spcPts val="0"/>
              </a:spcBef>
              <a:buClr>
                <a:srgbClr val="999999"/>
              </a:buClr>
              <a:buFont typeface="Montserrat"/>
              <a:buNone/>
              <a:defRPr b="1" sz="1200">
                <a:solidFill>
                  <a:srgbClr val="999999"/>
                </a:solidFill>
                <a:latin typeface="Montserrat"/>
                <a:ea typeface="Montserrat"/>
                <a:cs typeface="Montserrat"/>
                <a:sym typeface="Montserrat"/>
              </a:defRPr>
            </a:lvl3pPr>
            <a:lvl4pPr indent="0" lvl="3" algn="ctr">
              <a:spcBef>
                <a:spcPts val="0"/>
              </a:spcBef>
              <a:buClr>
                <a:srgbClr val="999999"/>
              </a:buClr>
              <a:buFont typeface="Montserrat"/>
              <a:buNone/>
              <a:defRPr b="1" sz="1200">
                <a:solidFill>
                  <a:srgbClr val="999999"/>
                </a:solidFill>
                <a:latin typeface="Montserrat"/>
                <a:ea typeface="Montserrat"/>
                <a:cs typeface="Montserrat"/>
                <a:sym typeface="Montserrat"/>
              </a:defRPr>
            </a:lvl4pPr>
            <a:lvl5pPr indent="0" lvl="4" algn="ctr">
              <a:spcBef>
                <a:spcPts val="0"/>
              </a:spcBef>
              <a:buClr>
                <a:srgbClr val="999999"/>
              </a:buClr>
              <a:buFont typeface="Montserrat"/>
              <a:buNone/>
              <a:defRPr b="1" sz="1200">
                <a:solidFill>
                  <a:srgbClr val="999999"/>
                </a:solidFill>
                <a:latin typeface="Montserrat"/>
                <a:ea typeface="Montserrat"/>
                <a:cs typeface="Montserrat"/>
                <a:sym typeface="Montserrat"/>
              </a:defRPr>
            </a:lvl5pPr>
            <a:lvl6pPr indent="0" lvl="5" algn="ctr">
              <a:spcBef>
                <a:spcPts val="0"/>
              </a:spcBef>
              <a:buClr>
                <a:srgbClr val="999999"/>
              </a:buClr>
              <a:buFont typeface="Montserrat"/>
              <a:buNone/>
              <a:defRPr b="1" sz="1200">
                <a:solidFill>
                  <a:srgbClr val="999999"/>
                </a:solidFill>
                <a:latin typeface="Montserrat"/>
                <a:ea typeface="Montserrat"/>
                <a:cs typeface="Montserrat"/>
                <a:sym typeface="Montserrat"/>
              </a:defRPr>
            </a:lvl6pPr>
            <a:lvl7pPr indent="0" lvl="6" algn="ctr">
              <a:spcBef>
                <a:spcPts val="0"/>
              </a:spcBef>
              <a:buClr>
                <a:srgbClr val="999999"/>
              </a:buClr>
              <a:buFont typeface="Montserrat"/>
              <a:buNone/>
              <a:defRPr b="1" sz="1200">
                <a:solidFill>
                  <a:srgbClr val="999999"/>
                </a:solidFill>
                <a:latin typeface="Montserrat"/>
                <a:ea typeface="Montserrat"/>
                <a:cs typeface="Montserrat"/>
                <a:sym typeface="Montserrat"/>
              </a:defRPr>
            </a:lvl7pPr>
            <a:lvl8pPr indent="0" lvl="7" algn="ctr">
              <a:spcBef>
                <a:spcPts val="0"/>
              </a:spcBef>
              <a:buClr>
                <a:srgbClr val="999999"/>
              </a:buClr>
              <a:buFont typeface="Montserrat"/>
              <a:buNone/>
              <a:defRPr b="1" sz="1200">
                <a:solidFill>
                  <a:srgbClr val="999999"/>
                </a:solidFill>
                <a:latin typeface="Montserrat"/>
                <a:ea typeface="Montserrat"/>
                <a:cs typeface="Montserrat"/>
                <a:sym typeface="Montserrat"/>
              </a:defRPr>
            </a:lvl8pPr>
            <a:lvl9pPr indent="0" lvl="8" algn="ctr">
              <a:spcBef>
                <a:spcPts val="0"/>
              </a:spcBef>
              <a:buClr>
                <a:srgbClr val="999999"/>
              </a:buClr>
              <a:buFont typeface="Montserrat"/>
              <a:buNone/>
              <a:defRPr b="1" sz="1200">
                <a:solidFill>
                  <a:srgbClr val="999999"/>
                </a:solidFill>
                <a:latin typeface="Montserrat"/>
                <a:ea typeface="Montserrat"/>
                <a:cs typeface="Montserrat"/>
                <a:sym typeface="Montserrat"/>
              </a:defRPr>
            </a:lvl9pPr>
          </a:lstStyle>
          <a:p/>
        </p:txBody>
      </p:sp>
      <p:sp>
        <p:nvSpPr>
          <p:cNvPr id="23" name="Shape 23"/>
          <p:cNvSpPr txBox="1"/>
          <p:nvPr>
            <p:ph idx="1" type="body"/>
          </p:nvPr>
        </p:nvSpPr>
        <p:spPr>
          <a:xfrm>
            <a:off x="916650" y="950850"/>
            <a:ext cx="7310698" cy="3241800"/>
          </a:xfrm>
          <a:prstGeom prst="rect">
            <a:avLst/>
          </a:prstGeom>
          <a:noFill/>
          <a:ln>
            <a:noFill/>
          </a:ln>
        </p:spPr>
        <p:txBody>
          <a:bodyPr anchorCtr="0" anchor="t" bIns="91425" lIns="91425" rIns="91425" wrap="square" tIns="91425"/>
          <a:lstStyle>
            <a:lvl1pPr indent="121920" lvl="0" marL="0" marR="0" rtl="0" algn="l">
              <a:lnSpc>
                <a:spcPct val="100000"/>
              </a:lnSpc>
              <a:spcBef>
                <a:spcPts val="0"/>
              </a:spcBef>
              <a:spcAft>
                <a:spcPts val="0"/>
              </a:spcAft>
              <a:buClr>
                <a:srgbClr val="CCCCCC"/>
              </a:buClr>
              <a:buSzPct val="80000"/>
              <a:buFont typeface="Droid Serif"/>
              <a:buChar char="⊡"/>
              <a:defRPr b="0" i="0" sz="2400" u="none" cap="none" strike="noStrike">
                <a:solidFill>
                  <a:srgbClr val="434343"/>
                </a:solidFill>
                <a:latin typeface="Droid Serif"/>
                <a:ea typeface="Droid Serif"/>
                <a:cs typeface="Droid Serif"/>
                <a:sym typeface="Droid Serif"/>
              </a:defRPr>
            </a:lvl1pPr>
            <a:lvl2pPr indent="114300" lvl="1" marL="457200" marR="0" rtl="0" algn="l">
              <a:lnSpc>
                <a:spcPct val="100000"/>
              </a:lnSpc>
              <a:spcBef>
                <a:spcPts val="0"/>
              </a:spcBef>
              <a:spcAft>
                <a:spcPts val="0"/>
              </a:spcAft>
              <a:buClr>
                <a:srgbClr val="CCCCCC"/>
              </a:buClr>
              <a:buSzPct val="75000"/>
              <a:buFont typeface="Droid Serif"/>
              <a:buChar char="□"/>
              <a:defRPr b="0" i="0" sz="24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24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24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24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24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24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24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2400" u="none" cap="none" strike="noStrike">
                <a:solidFill>
                  <a:srgbClr val="434343"/>
                </a:solidFill>
                <a:latin typeface="Droid Serif"/>
                <a:ea typeface="Droid Serif"/>
                <a:cs typeface="Droid Serif"/>
                <a:sym typeface="Droid Seri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solidFill>
          <a:srgbClr val="434343"/>
        </a:solidFill>
      </p:bgPr>
    </p:bg>
    <p:spTree>
      <p:nvGrpSpPr>
        <p:cNvPr id="24" name="Shape 24"/>
        <p:cNvGrpSpPr/>
        <p:nvPr/>
      </p:nvGrpSpPr>
      <p:grpSpPr>
        <a:xfrm>
          <a:off x="0" y="0"/>
          <a:ext cx="0" cy="0"/>
          <a:chOff x="0" y="0"/>
          <a:chExt cx="0" cy="0"/>
        </a:xfrm>
      </p:grpSpPr>
      <p:sp>
        <p:nvSpPr>
          <p:cNvPr id="25" name="Shape 25"/>
          <p:cNvSpPr/>
          <p:nvPr/>
        </p:nvSpPr>
        <p:spPr>
          <a:xfrm>
            <a:off x="818062" y="805650"/>
            <a:ext cx="7507874" cy="3532199"/>
          </a:xfrm>
          <a:custGeom>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med" w="med" type="none"/>
            <a:tailEnd len="med" w="med" type="none"/>
          </a:ln>
        </p:spPr>
      </p:sp>
      <p:sp>
        <p:nvSpPr>
          <p:cNvPr id="26" name="Shape 26"/>
          <p:cNvSpPr txBox="1"/>
          <p:nvPr>
            <p:ph idx="1" type="body"/>
          </p:nvPr>
        </p:nvSpPr>
        <p:spPr>
          <a:xfrm>
            <a:off x="2037600" y="2161800"/>
            <a:ext cx="5068798" cy="819898"/>
          </a:xfrm>
          <a:prstGeom prst="rect">
            <a:avLst/>
          </a:prstGeom>
          <a:noFill/>
          <a:ln>
            <a:noFill/>
          </a:ln>
        </p:spPr>
        <p:txBody>
          <a:bodyPr anchorCtr="0" anchor="ctr" bIns="91425" lIns="91425" rIns="91425" wrap="square" tIns="91425"/>
          <a:lstStyle>
            <a:lvl1pPr indent="114300" lvl="0" marL="0" marR="0" rtl="0" algn="ctr">
              <a:lnSpc>
                <a:spcPct val="100000"/>
              </a:lnSpc>
              <a:spcBef>
                <a:spcPts val="0"/>
              </a:spcBef>
              <a:spcAft>
                <a:spcPts val="0"/>
              </a:spcAft>
              <a:buClr>
                <a:srgbClr val="CCCCCC"/>
              </a:buClr>
              <a:buSzPct val="100000"/>
              <a:buFont typeface="Droid Serif"/>
              <a:buChar char="⊡"/>
              <a:defRPr b="0" i="1" sz="1800" u="none" cap="none" strike="noStrike">
                <a:solidFill>
                  <a:srgbClr val="CCCCCC"/>
                </a:solidFill>
                <a:latin typeface="Droid Serif"/>
                <a:ea typeface="Droid Serif"/>
                <a:cs typeface="Droid Serif"/>
                <a:sym typeface="Droid Serif"/>
              </a:defRPr>
            </a:lvl1pPr>
            <a:lvl2pPr indent="85725" lvl="1" marL="457200" marR="0" rtl="0" algn="ctr">
              <a:lnSpc>
                <a:spcPct val="100000"/>
              </a:lnSpc>
              <a:spcBef>
                <a:spcPts val="0"/>
              </a:spcBef>
              <a:spcAft>
                <a:spcPts val="0"/>
              </a:spcAft>
              <a:buClr>
                <a:srgbClr val="CCCCCC"/>
              </a:buClr>
              <a:buSzPct val="75000"/>
              <a:buFont typeface="Droid Serif"/>
              <a:buChar char="□"/>
              <a:defRPr b="0" i="1" sz="1800" u="none" cap="none" strike="noStrike">
                <a:solidFill>
                  <a:srgbClr val="CCCCCC"/>
                </a:solidFill>
                <a:latin typeface="Droid Serif"/>
                <a:ea typeface="Droid Serif"/>
                <a:cs typeface="Droid Serif"/>
                <a:sym typeface="Droid Serif"/>
              </a:defRPr>
            </a:lvl2pPr>
            <a:lvl3pPr indent="0" lvl="2" marL="9144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3pPr>
            <a:lvl4pPr indent="0" lvl="3" marL="13716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4pPr>
            <a:lvl5pPr indent="0" lvl="4" marL="18288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5pPr>
            <a:lvl6pPr indent="0" lvl="5" marL="22860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6pPr>
            <a:lvl7pPr indent="0" lvl="6" marL="27432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7pPr>
            <a:lvl8pPr indent="0" lvl="7" marL="32004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8pPr>
            <a:lvl9pPr indent="0" lvl="8" marL="3657600" marR="0" rtl="0" algn="ctr">
              <a:lnSpc>
                <a:spcPct val="100000"/>
              </a:lnSpc>
              <a:spcBef>
                <a:spcPts val="0"/>
              </a:spcBef>
              <a:spcAft>
                <a:spcPts val="0"/>
              </a:spcAft>
              <a:buClr>
                <a:srgbClr val="CCCCCC"/>
              </a:buClr>
              <a:buFont typeface="Droid Serif"/>
              <a:buNone/>
              <a:defRPr b="0" i="1" sz="1800" u="none" cap="none" strike="noStrike">
                <a:solidFill>
                  <a:srgbClr val="CCCCCC"/>
                </a:solidFill>
                <a:latin typeface="Droid Serif"/>
                <a:ea typeface="Droid Serif"/>
                <a:cs typeface="Droid Serif"/>
                <a:sym typeface="Droid Serif"/>
              </a:defRPr>
            </a:lvl9pPr>
          </a:lstStyle>
          <a:p/>
        </p:txBody>
      </p:sp>
      <p:sp>
        <p:nvSpPr>
          <p:cNvPr id="27" name="Shape 27"/>
          <p:cNvSpPr txBox="1"/>
          <p:nvPr/>
        </p:nvSpPr>
        <p:spPr>
          <a:xfrm>
            <a:off x="3853200" y="293592"/>
            <a:ext cx="1437600" cy="6536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9E00"/>
              </a:buClr>
              <a:buSzPct val="25000"/>
              <a:buFont typeface="Montserrat"/>
              <a:buNone/>
            </a:pPr>
            <a:r>
              <a:rPr b="0" i="0" lang="en-US" sz="9600" u="none" cap="none" strike="noStrike">
                <a:solidFill>
                  <a:srgbClr val="FF9E00"/>
                </a:solidFill>
                <a:latin typeface="Montserrat"/>
                <a:ea typeface="Montserrat"/>
                <a:cs typeface="Montserrat"/>
                <a:sym typeface="Montserrat"/>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inverse">
    <p:bg>
      <p:bgPr>
        <a:solidFill>
          <a:srgbClr val="434343"/>
        </a:solidFill>
      </p:bgPr>
    </p:bg>
    <p:spTree>
      <p:nvGrpSpPr>
        <p:cNvPr id="28" name="Shape 28"/>
        <p:cNvGrpSpPr/>
        <p:nvPr/>
      </p:nvGrpSpPr>
      <p:grpSpPr>
        <a:xfrm>
          <a:off x="0" y="0"/>
          <a:ext cx="0" cy="0"/>
          <a:chOff x="0" y="0"/>
          <a:chExt cx="0" cy="0"/>
        </a:xfrm>
      </p:grpSpPr>
      <p:sp>
        <p:nvSpPr>
          <p:cNvPr id="29" name="Shape 29"/>
          <p:cNvSpPr/>
          <p:nvPr/>
        </p:nvSpPr>
        <p:spPr>
          <a:xfrm>
            <a:off x="558124" y="550425"/>
            <a:ext cx="8028197" cy="4042636"/>
          </a:xfrm>
          <a:custGeom>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0" name="Shape 30"/>
        <p:cNvGrpSpPr/>
        <p:nvPr/>
      </p:nvGrpSpPr>
      <p:grpSpPr>
        <a:xfrm>
          <a:off x="0" y="0"/>
          <a:ext cx="0" cy="0"/>
          <a:chOff x="0" y="0"/>
          <a:chExt cx="0" cy="0"/>
        </a:xfrm>
      </p:grpSpPr>
      <p:sp>
        <p:nvSpPr>
          <p:cNvPr id="31" name="Shape 31"/>
          <p:cNvSpPr/>
          <p:nvPr/>
        </p:nvSpPr>
        <p:spPr>
          <a:xfrm>
            <a:off x="259950" y="274275"/>
            <a:ext cx="8624125" cy="4594949"/>
          </a:xfrm>
          <a:custGeom>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med" w="med" type="none"/>
            <a:tailEnd len="med" w="med" type="none"/>
          </a:ln>
        </p:spPr>
      </p:sp>
      <p:sp>
        <p:nvSpPr>
          <p:cNvPr id="32" name="Shape 32"/>
          <p:cNvSpPr txBox="1"/>
          <p:nvPr>
            <p:ph type="title"/>
          </p:nvPr>
        </p:nvSpPr>
        <p:spPr>
          <a:xfrm>
            <a:off x="3241650" y="91565"/>
            <a:ext cx="2660700" cy="733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99999"/>
              </a:buClr>
              <a:buFont typeface="Montserrat"/>
              <a:buNone/>
              <a:defRPr b="1" i="0" sz="1200" u="none" cap="none" strike="noStrike">
                <a:solidFill>
                  <a:srgbClr val="999999"/>
                </a:solidFill>
                <a:latin typeface="Montserrat"/>
                <a:ea typeface="Montserrat"/>
                <a:cs typeface="Montserrat"/>
                <a:sym typeface="Montserrat"/>
              </a:defRPr>
            </a:lvl1pPr>
            <a:lvl2pPr indent="0" lvl="1" rtl="0" algn="ctr">
              <a:spcBef>
                <a:spcPts val="0"/>
              </a:spcBef>
              <a:buClr>
                <a:srgbClr val="999999"/>
              </a:buClr>
              <a:buFont typeface="Montserrat"/>
              <a:buNone/>
              <a:defRPr b="1" sz="1200">
                <a:solidFill>
                  <a:srgbClr val="999999"/>
                </a:solidFill>
                <a:latin typeface="Montserrat"/>
                <a:ea typeface="Montserrat"/>
                <a:cs typeface="Montserrat"/>
                <a:sym typeface="Montserrat"/>
              </a:defRPr>
            </a:lvl2pPr>
            <a:lvl3pPr indent="0" lvl="2" rtl="0" algn="ctr">
              <a:spcBef>
                <a:spcPts val="0"/>
              </a:spcBef>
              <a:buClr>
                <a:srgbClr val="999999"/>
              </a:buClr>
              <a:buFont typeface="Montserrat"/>
              <a:buNone/>
              <a:defRPr b="1" sz="1200">
                <a:solidFill>
                  <a:srgbClr val="999999"/>
                </a:solidFill>
                <a:latin typeface="Montserrat"/>
                <a:ea typeface="Montserrat"/>
                <a:cs typeface="Montserrat"/>
                <a:sym typeface="Montserrat"/>
              </a:defRPr>
            </a:lvl3pPr>
            <a:lvl4pPr indent="0" lvl="3" rtl="0" algn="ctr">
              <a:spcBef>
                <a:spcPts val="0"/>
              </a:spcBef>
              <a:buClr>
                <a:srgbClr val="999999"/>
              </a:buClr>
              <a:buFont typeface="Montserrat"/>
              <a:buNone/>
              <a:defRPr b="1" sz="1200">
                <a:solidFill>
                  <a:srgbClr val="999999"/>
                </a:solidFill>
                <a:latin typeface="Montserrat"/>
                <a:ea typeface="Montserrat"/>
                <a:cs typeface="Montserrat"/>
                <a:sym typeface="Montserrat"/>
              </a:defRPr>
            </a:lvl4pPr>
            <a:lvl5pPr indent="0" lvl="4" rtl="0" algn="ctr">
              <a:spcBef>
                <a:spcPts val="0"/>
              </a:spcBef>
              <a:buClr>
                <a:srgbClr val="999999"/>
              </a:buClr>
              <a:buFont typeface="Montserrat"/>
              <a:buNone/>
              <a:defRPr b="1" sz="1200">
                <a:solidFill>
                  <a:srgbClr val="999999"/>
                </a:solidFill>
                <a:latin typeface="Montserrat"/>
                <a:ea typeface="Montserrat"/>
                <a:cs typeface="Montserrat"/>
                <a:sym typeface="Montserrat"/>
              </a:defRPr>
            </a:lvl5pPr>
            <a:lvl6pPr indent="0" lvl="5" rtl="0" algn="ctr">
              <a:spcBef>
                <a:spcPts val="0"/>
              </a:spcBef>
              <a:buClr>
                <a:srgbClr val="999999"/>
              </a:buClr>
              <a:buFont typeface="Montserrat"/>
              <a:buNone/>
              <a:defRPr b="1" sz="1200">
                <a:solidFill>
                  <a:srgbClr val="999999"/>
                </a:solidFill>
                <a:latin typeface="Montserrat"/>
                <a:ea typeface="Montserrat"/>
                <a:cs typeface="Montserrat"/>
                <a:sym typeface="Montserrat"/>
              </a:defRPr>
            </a:lvl6pPr>
            <a:lvl7pPr indent="0" lvl="6" rtl="0" algn="ctr">
              <a:spcBef>
                <a:spcPts val="0"/>
              </a:spcBef>
              <a:buClr>
                <a:srgbClr val="999999"/>
              </a:buClr>
              <a:buFont typeface="Montserrat"/>
              <a:buNone/>
              <a:defRPr b="1" sz="1200">
                <a:solidFill>
                  <a:srgbClr val="999999"/>
                </a:solidFill>
                <a:latin typeface="Montserrat"/>
                <a:ea typeface="Montserrat"/>
                <a:cs typeface="Montserrat"/>
                <a:sym typeface="Montserrat"/>
              </a:defRPr>
            </a:lvl7pPr>
            <a:lvl8pPr indent="0" lvl="7" rtl="0" algn="ctr">
              <a:spcBef>
                <a:spcPts val="0"/>
              </a:spcBef>
              <a:buClr>
                <a:srgbClr val="999999"/>
              </a:buClr>
              <a:buFont typeface="Montserrat"/>
              <a:buNone/>
              <a:defRPr b="1" sz="1200">
                <a:solidFill>
                  <a:srgbClr val="999999"/>
                </a:solidFill>
                <a:latin typeface="Montserrat"/>
                <a:ea typeface="Montserrat"/>
                <a:cs typeface="Montserrat"/>
                <a:sym typeface="Montserrat"/>
              </a:defRPr>
            </a:lvl8pPr>
            <a:lvl9pPr indent="0" lvl="8" rtl="0" algn="ctr">
              <a:spcBef>
                <a:spcPts val="0"/>
              </a:spcBef>
              <a:buClr>
                <a:srgbClr val="999999"/>
              </a:buClr>
              <a:buFont typeface="Montserrat"/>
              <a:buNone/>
              <a:defRPr b="1" sz="1200">
                <a:solidFill>
                  <a:srgbClr val="999999"/>
                </a:solidFill>
                <a:latin typeface="Montserrat"/>
                <a:ea typeface="Montserrat"/>
                <a:cs typeface="Montserrat"/>
                <a:sym typeface="Montserrat"/>
              </a:defRPr>
            </a:lvl9pPr>
          </a:lstStyle>
          <a:p/>
        </p:txBody>
      </p:sp>
      <p:sp>
        <p:nvSpPr>
          <p:cNvPr id="33" name="Shape 33"/>
          <p:cNvSpPr txBox="1"/>
          <p:nvPr>
            <p:ph idx="1" type="body"/>
          </p:nvPr>
        </p:nvSpPr>
        <p:spPr>
          <a:xfrm>
            <a:off x="753900" y="971550"/>
            <a:ext cx="2440499" cy="32415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CCCCCC"/>
              </a:buClr>
              <a:buSzPct val="100000"/>
              <a:buFont typeface="Droid Serif"/>
              <a:buChar char="⊡"/>
              <a:defRPr b="0" i="0" sz="1800" u="none" cap="none" strike="noStrike">
                <a:solidFill>
                  <a:srgbClr val="434343"/>
                </a:solidFill>
                <a:latin typeface="Droid Serif"/>
                <a:ea typeface="Droid Serif"/>
                <a:cs typeface="Droid Serif"/>
                <a:sym typeface="Droid Serif"/>
              </a:defRPr>
            </a:lvl1pPr>
            <a:lvl2pPr indent="85725" lvl="1" marL="457200" marR="0" rtl="0" algn="l">
              <a:lnSpc>
                <a:spcPct val="100000"/>
              </a:lnSpc>
              <a:spcBef>
                <a:spcPts val="0"/>
              </a:spcBef>
              <a:spcAft>
                <a:spcPts val="0"/>
              </a:spcAft>
              <a:buClr>
                <a:srgbClr val="CCCCCC"/>
              </a:buClr>
              <a:buSzPct val="75000"/>
              <a:buFont typeface="Droid Serif"/>
              <a:buChar char="□"/>
              <a:defRPr b="0" i="0" sz="18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9pPr>
          </a:lstStyle>
          <a:p/>
        </p:txBody>
      </p:sp>
      <p:sp>
        <p:nvSpPr>
          <p:cNvPr id="34" name="Shape 34"/>
          <p:cNvSpPr txBox="1"/>
          <p:nvPr>
            <p:ph idx="2" type="body"/>
          </p:nvPr>
        </p:nvSpPr>
        <p:spPr>
          <a:xfrm>
            <a:off x="3319596" y="971550"/>
            <a:ext cx="2440499" cy="32415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CCCCCC"/>
              </a:buClr>
              <a:buSzPct val="100000"/>
              <a:buFont typeface="Droid Serif"/>
              <a:buChar char="⊡"/>
              <a:defRPr b="0" i="0" sz="1800" u="none" cap="none" strike="noStrike">
                <a:solidFill>
                  <a:srgbClr val="434343"/>
                </a:solidFill>
                <a:latin typeface="Droid Serif"/>
                <a:ea typeface="Droid Serif"/>
                <a:cs typeface="Droid Serif"/>
                <a:sym typeface="Droid Serif"/>
              </a:defRPr>
            </a:lvl1pPr>
            <a:lvl2pPr indent="85725" lvl="1" marL="457200" marR="0" rtl="0" algn="l">
              <a:lnSpc>
                <a:spcPct val="100000"/>
              </a:lnSpc>
              <a:spcBef>
                <a:spcPts val="0"/>
              </a:spcBef>
              <a:spcAft>
                <a:spcPts val="0"/>
              </a:spcAft>
              <a:buClr>
                <a:srgbClr val="CCCCCC"/>
              </a:buClr>
              <a:buSzPct val="75000"/>
              <a:buFont typeface="Droid Serif"/>
              <a:buChar char="□"/>
              <a:defRPr b="0" i="0" sz="18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9pPr>
          </a:lstStyle>
          <a:p/>
        </p:txBody>
      </p:sp>
      <p:sp>
        <p:nvSpPr>
          <p:cNvPr id="35" name="Shape 35"/>
          <p:cNvSpPr txBox="1"/>
          <p:nvPr>
            <p:ph idx="3" type="body"/>
          </p:nvPr>
        </p:nvSpPr>
        <p:spPr>
          <a:xfrm>
            <a:off x="5885291" y="971550"/>
            <a:ext cx="2440499" cy="3241500"/>
          </a:xfrm>
          <a:prstGeom prst="rect">
            <a:avLst/>
          </a:prstGeom>
          <a:noFill/>
          <a:ln>
            <a:noFill/>
          </a:ln>
        </p:spPr>
        <p:txBody>
          <a:bodyPr anchorCtr="0" anchor="t" bIns="91425" lIns="91425" rIns="91425" wrap="square" tIns="91425"/>
          <a:lstStyle>
            <a:lvl1pPr indent="114300" lvl="0" marL="0" marR="0" rtl="0" algn="l">
              <a:lnSpc>
                <a:spcPct val="100000"/>
              </a:lnSpc>
              <a:spcBef>
                <a:spcPts val="0"/>
              </a:spcBef>
              <a:spcAft>
                <a:spcPts val="0"/>
              </a:spcAft>
              <a:buClr>
                <a:srgbClr val="CCCCCC"/>
              </a:buClr>
              <a:buSzPct val="100000"/>
              <a:buFont typeface="Droid Serif"/>
              <a:buChar char="⊡"/>
              <a:defRPr b="0" i="0" sz="1800" u="none" cap="none" strike="noStrike">
                <a:solidFill>
                  <a:srgbClr val="434343"/>
                </a:solidFill>
                <a:latin typeface="Droid Serif"/>
                <a:ea typeface="Droid Serif"/>
                <a:cs typeface="Droid Serif"/>
                <a:sym typeface="Droid Serif"/>
              </a:defRPr>
            </a:lvl1pPr>
            <a:lvl2pPr indent="85725" lvl="1" marL="457200" marR="0" rtl="0" algn="l">
              <a:lnSpc>
                <a:spcPct val="100000"/>
              </a:lnSpc>
              <a:spcBef>
                <a:spcPts val="0"/>
              </a:spcBef>
              <a:spcAft>
                <a:spcPts val="0"/>
              </a:spcAft>
              <a:buClr>
                <a:srgbClr val="CCCCCC"/>
              </a:buClr>
              <a:buSzPct val="75000"/>
              <a:buFont typeface="Droid Serif"/>
              <a:buChar char="□"/>
              <a:defRPr b="0" i="0" sz="18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18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1800" u="none" cap="none" strike="noStrike">
                <a:solidFill>
                  <a:srgbClr val="434343"/>
                </a:solidFill>
                <a:latin typeface="Droid Serif"/>
                <a:ea typeface="Droid Serif"/>
                <a:cs typeface="Droid Serif"/>
                <a:sym typeface="Droid Seri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6" name="Shape 36"/>
        <p:cNvGrpSpPr/>
        <p:nvPr/>
      </p:nvGrpSpPr>
      <p:grpSpPr>
        <a:xfrm>
          <a:off x="0" y="0"/>
          <a:ext cx="0" cy="0"/>
          <a:chOff x="0" y="0"/>
          <a:chExt cx="0" cy="0"/>
        </a:xfrm>
      </p:grpSpPr>
      <p:sp>
        <p:nvSpPr>
          <p:cNvPr id="37" name="Shape 37"/>
          <p:cNvSpPr/>
          <p:nvPr/>
        </p:nvSpPr>
        <p:spPr>
          <a:xfrm>
            <a:off x="259950" y="274275"/>
            <a:ext cx="8624125" cy="4594949"/>
          </a:xfrm>
          <a:custGeom>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med" w="med" type="none"/>
            <a:tailEnd len="med" w="med" type="none"/>
          </a:ln>
        </p:spPr>
      </p:sp>
      <p:sp>
        <p:nvSpPr>
          <p:cNvPr id="38" name="Shape 38"/>
          <p:cNvSpPr txBox="1"/>
          <p:nvPr>
            <p:ph type="title"/>
          </p:nvPr>
        </p:nvSpPr>
        <p:spPr>
          <a:xfrm>
            <a:off x="3241650" y="91565"/>
            <a:ext cx="2660700" cy="733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99999"/>
              </a:buClr>
              <a:buFont typeface="Montserrat"/>
              <a:buNone/>
              <a:defRPr b="1" i="0" sz="1200" u="none" cap="none" strike="noStrike">
                <a:solidFill>
                  <a:srgbClr val="999999"/>
                </a:solidFill>
                <a:latin typeface="Montserrat"/>
                <a:ea typeface="Montserrat"/>
                <a:cs typeface="Montserrat"/>
                <a:sym typeface="Montserrat"/>
              </a:defRPr>
            </a:lvl1pPr>
            <a:lvl2pPr indent="0" lvl="1" algn="ctr">
              <a:spcBef>
                <a:spcPts val="0"/>
              </a:spcBef>
              <a:buClr>
                <a:srgbClr val="999999"/>
              </a:buClr>
              <a:buFont typeface="Montserrat"/>
              <a:buNone/>
              <a:defRPr b="1" sz="1200">
                <a:solidFill>
                  <a:srgbClr val="999999"/>
                </a:solidFill>
                <a:latin typeface="Montserrat"/>
                <a:ea typeface="Montserrat"/>
                <a:cs typeface="Montserrat"/>
                <a:sym typeface="Montserrat"/>
              </a:defRPr>
            </a:lvl2pPr>
            <a:lvl3pPr indent="0" lvl="2" algn="ctr">
              <a:spcBef>
                <a:spcPts val="0"/>
              </a:spcBef>
              <a:buClr>
                <a:srgbClr val="999999"/>
              </a:buClr>
              <a:buFont typeface="Montserrat"/>
              <a:buNone/>
              <a:defRPr b="1" sz="1200">
                <a:solidFill>
                  <a:srgbClr val="999999"/>
                </a:solidFill>
                <a:latin typeface="Montserrat"/>
                <a:ea typeface="Montserrat"/>
                <a:cs typeface="Montserrat"/>
                <a:sym typeface="Montserrat"/>
              </a:defRPr>
            </a:lvl3pPr>
            <a:lvl4pPr indent="0" lvl="3" algn="ctr">
              <a:spcBef>
                <a:spcPts val="0"/>
              </a:spcBef>
              <a:buClr>
                <a:srgbClr val="999999"/>
              </a:buClr>
              <a:buFont typeface="Montserrat"/>
              <a:buNone/>
              <a:defRPr b="1" sz="1200">
                <a:solidFill>
                  <a:srgbClr val="999999"/>
                </a:solidFill>
                <a:latin typeface="Montserrat"/>
                <a:ea typeface="Montserrat"/>
                <a:cs typeface="Montserrat"/>
                <a:sym typeface="Montserrat"/>
              </a:defRPr>
            </a:lvl4pPr>
            <a:lvl5pPr indent="0" lvl="4" algn="ctr">
              <a:spcBef>
                <a:spcPts val="0"/>
              </a:spcBef>
              <a:buClr>
                <a:srgbClr val="999999"/>
              </a:buClr>
              <a:buFont typeface="Montserrat"/>
              <a:buNone/>
              <a:defRPr b="1" sz="1200">
                <a:solidFill>
                  <a:srgbClr val="999999"/>
                </a:solidFill>
                <a:latin typeface="Montserrat"/>
                <a:ea typeface="Montserrat"/>
                <a:cs typeface="Montserrat"/>
                <a:sym typeface="Montserrat"/>
              </a:defRPr>
            </a:lvl5pPr>
            <a:lvl6pPr indent="0" lvl="5" algn="ctr">
              <a:spcBef>
                <a:spcPts val="0"/>
              </a:spcBef>
              <a:buClr>
                <a:srgbClr val="999999"/>
              </a:buClr>
              <a:buFont typeface="Montserrat"/>
              <a:buNone/>
              <a:defRPr b="1" sz="1200">
                <a:solidFill>
                  <a:srgbClr val="999999"/>
                </a:solidFill>
                <a:latin typeface="Montserrat"/>
                <a:ea typeface="Montserrat"/>
                <a:cs typeface="Montserrat"/>
                <a:sym typeface="Montserrat"/>
              </a:defRPr>
            </a:lvl6pPr>
            <a:lvl7pPr indent="0" lvl="6" algn="ctr">
              <a:spcBef>
                <a:spcPts val="0"/>
              </a:spcBef>
              <a:buClr>
                <a:srgbClr val="999999"/>
              </a:buClr>
              <a:buFont typeface="Montserrat"/>
              <a:buNone/>
              <a:defRPr b="1" sz="1200">
                <a:solidFill>
                  <a:srgbClr val="999999"/>
                </a:solidFill>
                <a:latin typeface="Montserrat"/>
                <a:ea typeface="Montserrat"/>
                <a:cs typeface="Montserrat"/>
                <a:sym typeface="Montserrat"/>
              </a:defRPr>
            </a:lvl7pPr>
            <a:lvl8pPr indent="0" lvl="7" algn="ctr">
              <a:spcBef>
                <a:spcPts val="0"/>
              </a:spcBef>
              <a:buClr>
                <a:srgbClr val="999999"/>
              </a:buClr>
              <a:buFont typeface="Montserrat"/>
              <a:buNone/>
              <a:defRPr b="1" sz="1200">
                <a:solidFill>
                  <a:srgbClr val="999999"/>
                </a:solidFill>
                <a:latin typeface="Montserrat"/>
                <a:ea typeface="Montserrat"/>
                <a:cs typeface="Montserrat"/>
                <a:sym typeface="Montserrat"/>
              </a:defRPr>
            </a:lvl8pPr>
            <a:lvl9pPr indent="0" lvl="8" algn="ctr">
              <a:spcBef>
                <a:spcPts val="0"/>
              </a:spcBef>
              <a:buClr>
                <a:srgbClr val="999999"/>
              </a:buClr>
              <a:buFont typeface="Montserrat"/>
              <a:buNone/>
              <a:defRPr b="1" sz="1200">
                <a:solidFill>
                  <a:srgbClr val="999999"/>
                </a:solidFill>
                <a:latin typeface="Montserrat"/>
                <a:ea typeface="Montserrat"/>
                <a:cs typeface="Montserrat"/>
                <a:sym typeface="Montserrat"/>
              </a:defRPr>
            </a:lvl9pPr>
          </a:lstStyle>
          <a:p/>
        </p:txBody>
      </p:sp>
      <p:sp>
        <p:nvSpPr>
          <p:cNvPr id="39" name="Shape 39"/>
          <p:cNvSpPr txBox="1"/>
          <p:nvPr>
            <p:ph idx="1" type="body"/>
          </p:nvPr>
        </p:nvSpPr>
        <p:spPr>
          <a:xfrm>
            <a:off x="840975" y="956004"/>
            <a:ext cx="3621899" cy="2965498"/>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CCCCCC"/>
              </a:buClr>
              <a:buSzPct val="100000"/>
              <a:buFont typeface="Droid Serif"/>
              <a:buChar char="⊡"/>
              <a:defRPr b="0" i="0" sz="2000" u="none" cap="none" strike="noStrike">
                <a:solidFill>
                  <a:srgbClr val="434343"/>
                </a:solidFill>
                <a:latin typeface="Droid Serif"/>
                <a:ea typeface="Droid Serif"/>
                <a:cs typeface="Droid Serif"/>
                <a:sym typeface="Droid Serif"/>
              </a:defRPr>
            </a:lvl1pPr>
            <a:lvl2pPr indent="127000" lvl="1" marL="457200" marR="0" rtl="0" algn="l">
              <a:lnSpc>
                <a:spcPct val="100000"/>
              </a:lnSpc>
              <a:spcBef>
                <a:spcPts val="0"/>
              </a:spcBef>
              <a:spcAft>
                <a:spcPts val="0"/>
              </a:spcAft>
              <a:buClr>
                <a:srgbClr val="CCCCCC"/>
              </a:buClr>
              <a:buSzPct val="100000"/>
              <a:buFont typeface="Droid Serif"/>
              <a:buChar char="□"/>
              <a:defRPr b="0" i="0" sz="20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9pPr>
          </a:lstStyle>
          <a:p/>
        </p:txBody>
      </p:sp>
      <p:sp>
        <p:nvSpPr>
          <p:cNvPr id="40" name="Shape 40"/>
          <p:cNvSpPr txBox="1"/>
          <p:nvPr>
            <p:ph idx="2" type="body"/>
          </p:nvPr>
        </p:nvSpPr>
        <p:spPr>
          <a:xfrm>
            <a:off x="4681051" y="956004"/>
            <a:ext cx="3621899" cy="2965498"/>
          </a:xfrm>
          <a:prstGeom prst="rect">
            <a:avLst/>
          </a:prstGeom>
          <a:noFill/>
          <a:ln>
            <a:noFill/>
          </a:ln>
        </p:spPr>
        <p:txBody>
          <a:bodyPr anchorCtr="0" anchor="t" bIns="91425" lIns="91425" rIns="91425" wrap="square" tIns="91425"/>
          <a:lstStyle>
            <a:lvl1pPr indent="127000" lvl="0" marL="0" marR="0" rtl="0" algn="l">
              <a:lnSpc>
                <a:spcPct val="100000"/>
              </a:lnSpc>
              <a:spcBef>
                <a:spcPts val="0"/>
              </a:spcBef>
              <a:spcAft>
                <a:spcPts val="0"/>
              </a:spcAft>
              <a:buClr>
                <a:srgbClr val="CCCCCC"/>
              </a:buClr>
              <a:buSzPct val="100000"/>
              <a:buFont typeface="Droid Serif"/>
              <a:buChar char="⊡"/>
              <a:defRPr b="0" i="0" sz="2000" u="none" cap="none" strike="noStrike">
                <a:solidFill>
                  <a:srgbClr val="434343"/>
                </a:solidFill>
                <a:latin typeface="Droid Serif"/>
                <a:ea typeface="Droid Serif"/>
                <a:cs typeface="Droid Serif"/>
                <a:sym typeface="Droid Serif"/>
              </a:defRPr>
            </a:lvl1pPr>
            <a:lvl2pPr indent="127000" lvl="1" marL="457200" marR="0" rtl="0" algn="l">
              <a:lnSpc>
                <a:spcPct val="100000"/>
              </a:lnSpc>
              <a:spcBef>
                <a:spcPts val="0"/>
              </a:spcBef>
              <a:spcAft>
                <a:spcPts val="0"/>
              </a:spcAft>
              <a:buClr>
                <a:srgbClr val="CCCCCC"/>
              </a:buClr>
              <a:buSzPct val="100000"/>
              <a:buFont typeface="Droid Serif"/>
              <a:buChar char="□"/>
              <a:defRPr b="0" i="0" sz="20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0"/>
              </a:spcBef>
              <a:spcAft>
                <a:spcPts val="0"/>
              </a:spcAft>
              <a:buClr>
                <a:srgbClr val="CCCCCC"/>
              </a:buClr>
              <a:buFont typeface="Droid Serif"/>
              <a:buNone/>
              <a:defRPr b="0" i="0" sz="20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0"/>
              </a:spcBef>
              <a:spcAft>
                <a:spcPts val="0"/>
              </a:spcAft>
              <a:buClr>
                <a:srgbClr val="434343"/>
              </a:buClr>
              <a:buFont typeface="Droid Serif"/>
              <a:buNone/>
              <a:defRPr b="0" i="0" sz="2000" u="none" cap="none" strike="noStrike">
                <a:solidFill>
                  <a:srgbClr val="434343"/>
                </a:solidFill>
                <a:latin typeface="Droid Serif"/>
                <a:ea typeface="Droid Serif"/>
                <a:cs typeface="Droid Serif"/>
                <a:sym typeface="Droid Seri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241650" y="91565"/>
            <a:ext cx="2660700" cy="733799"/>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999999"/>
              </a:buClr>
              <a:buFont typeface="Montserrat"/>
              <a:buNone/>
              <a:defRPr b="1" i="0" sz="1200" u="none" cap="none" strike="noStrike">
                <a:solidFill>
                  <a:srgbClr val="999999"/>
                </a:solidFill>
                <a:latin typeface="Montserrat"/>
                <a:ea typeface="Montserrat"/>
                <a:cs typeface="Montserrat"/>
                <a:sym typeface="Montserrat"/>
              </a:defRPr>
            </a:lvl1pPr>
            <a:lvl2pPr indent="0" lvl="1" algn="ctr">
              <a:spcBef>
                <a:spcPts val="0"/>
              </a:spcBef>
              <a:buClr>
                <a:srgbClr val="999999"/>
              </a:buClr>
              <a:buFont typeface="Montserrat"/>
              <a:buNone/>
              <a:defRPr b="1" sz="1200">
                <a:solidFill>
                  <a:srgbClr val="999999"/>
                </a:solidFill>
                <a:latin typeface="Montserrat"/>
                <a:ea typeface="Montserrat"/>
                <a:cs typeface="Montserrat"/>
                <a:sym typeface="Montserrat"/>
              </a:defRPr>
            </a:lvl2pPr>
            <a:lvl3pPr indent="0" lvl="2" algn="ctr">
              <a:spcBef>
                <a:spcPts val="0"/>
              </a:spcBef>
              <a:buClr>
                <a:srgbClr val="999999"/>
              </a:buClr>
              <a:buFont typeface="Montserrat"/>
              <a:buNone/>
              <a:defRPr b="1" sz="1200">
                <a:solidFill>
                  <a:srgbClr val="999999"/>
                </a:solidFill>
                <a:latin typeface="Montserrat"/>
                <a:ea typeface="Montserrat"/>
                <a:cs typeface="Montserrat"/>
                <a:sym typeface="Montserrat"/>
              </a:defRPr>
            </a:lvl3pPr>
            <a:lvl4pPr indent="0" lvl="3" algn="ctr">
              <a:spcBef>
                <a:spcPts val="0"/>
              </a:spcBef>
              <a:buClr>
                <a:srgbClr val="999999"/>
              </a:buClr>
              <a:buFont typeface="Montserrat"/>
              <a:buNone/>
              <a:defRPr b="1" sz="1200">
                <a:solidFill>
                  <a:srgbClr val="999999"/>
                </a:solidFill>
                <a:latin typeface="Montserrat"/>
                <a:ea typeface="Montserrat"/>
                <a:cs typeface="Montserrat"/>
                <a:sym typeface="Montserrat"/>
              </a:defRPr>
            </a:lvl4pPr>
            <a:lvl5pPr indent="0" lvl="4" algn="ctr">
              <a:spcBef>
                <a:spcPts val="0"/>
              </a:spcBef>
              <a:buClr>
                <a:srgbClr val="999999"/>
              </a:buClr>
              <a:buFont typeface="Montserrat"/>
              <a:buNone/>
              <a:defRPr b="1" sz="1200">
                <a:solidFill>
                  <a:srgbClr val="999999"/>
                </a:solidFill>
                <a:latin typeface="Montserrat"/>
                <a:ea typeface="Montserrat"/>
                <a:cs typeface="Montserrat"/>
                <a:sym typeface="Montserrat"/>
              </a:defRPr>
            </a:lvl5pPr>
            <a:lvl6pPr indent="0" lvl="5" algn="ctr">
              <a:spcBef>
                <a:spcPts val="0"/>
              </a:spcBef>
              <a:buClr>
                <a:srgbClr val="999999"/>
              </a:buClr>
              <a:buFont typeface="Montserrat"/>
              <a:buNone/>
              <a:defRPr b="1" sz="1200">
                <a:solidFill>
                  <a:srgbClr val="999999"/>
                </a:solidFill>
                <a:latin typeface="Montserrat"/>
                <a:ea typeface="Montserrat"/>
                <a:cs typeface="Montserrat"/>
                <a:sym typeface="Montserrat"/>
              </a:defRPr>
            </a:lvl6pPr>
            <a:lvl7pPr indent="0" lvl="6" algn="ctr">
              <a:spcBef>
                <a:spcPts val="0"/>
              </a:spcBef>
              <a:buClr>
                <a:srgbClr val="999999"/>
              </a:buClr>
              <a:buFont typeface="Montserrat"/>
              <a:buNone/>
              <a:defRPr b="1" sz="1200">
                <a:solidFill>
                  <a:srgbClr val="999999"/>
                </a:solidFill>
                <a:latin typeface="Montserrat"/>
                <a:ea typeface="Montserrat"/>
                <a:cs typeface="Montserrat"/>
                <a:sym typeface="Montserrat"/>
              </a:defRPr>
            </a:lvl7pPr>
            <a:lvl8pPr indent="0" lvl="7" algn="ctr">
              <a:spcBef>
                <a:spcPts val="0"/>
              </a:spcBef>
              <a:buClr>
                <a:srgbClr val="999999"/>
              </a:buClr>
              <a:buFont typeface="Montserrat"/>
              <a:buNone/>
              <a:defRPr b="1" sz="1200">
                <a:solidFill>
                  <a:srgbClr val="999999"/>
                </a:solidFill>
                <a:latin typeface="Montserrat"/>
                <a:ea typeface="Montserrat"/>
                <a:cs typeface="Montserrat"/>
                <a:sym typeface="Montserrat"/>
              </a:defRPr>
            </a:lvl8pPr>
            <a:lvl9pPr indent="0" lvl="8" algn="ctr">
              <a:spcBef>
                <a:spcPts val="0"/>
              </a:spcBef>
              <a:buClr>
                <a:srgbClr val="999999"/>
              </a:buClr>
              <a:buFont typeface="Montserrat"/>
              <a:buNone/>
              <a:defRPr b="1" sz="1200">
                <a:solidFill>
                  <a:srgbClr val="999999"/>
                </a:solidFill>
                <a:latin typeface="Montserrat"/>
                <a:ea typeface="Montserrat"/>
                <a:cs typeface="Montserrat"/>
                <a:sym typeface="Montserrat"/>
              </a:defRPr>
            </a:lvl9pPr>
          </a:lstStyle>
          <a:p/>
        </p:txBody>
      </p:sp>
      <p:sp>
        <p:nvSpPr>
          <p:cNvPr id="7" name="Shape 7"/>
          <p:cNvSpPr txBox="1"/>
          <p:nvPr>
            <p:ph idx="1" type="body"/>
          </p:nvPr>
        </p:nvSpPr>
        <p:spPr>
          <a:xfrm>
            <a:off x="916650" y="950850"/>
            <a:ext cx="7310698" cy="3241800"/>
          </a:xfrm>
          <a:prstGeom prst="rect">
            <a:avLst/>
          </a:prstGeom>
          <a:noFill/>
          <a:ln>
            <a:noFill/>
          </a:ln>
        </p:spPr>
        <p:txBody>
          <a:bodyPr anchorCtr="0" anchor="t" bIns="91425" lIns="91425" rIns="91425" wrap="square" tIns="91425"/>
          <a:lstStyle>
            <a:lvl1pPr indent="152400" lvl="0" marL="0" marR="0" rtl="0" algn="l">
              <a:lnSpc>
                <a:spcPct val="100000"/>
              </a:lnSpc>
              <a:spcBef>
                <a:spcPts val="600"/>
              </a:spcBef>
              <a:spcAft>
                <a:spcPts val="0"/>
              </a:spcAft>
              <a:buClr>
                <a:srgbClr val="CCCCCC"/>
              </a:buClr>
              <a:buSzPct val="80000"/>
              <a:buFont typeface="Droid Serif"/>
              <a:buChar char="⊡"/>
              <a:defRPr b="0" i="0" sz="3000" u="none" cap="none" strike="noStrike">
                <a:solidFill>
                  <a:srgbClr val="434343"/>
                </a:solidFill>
                <a:latin typeface="Droid Serif"/>
                <a:ea typeface="Droid Serif"/>
                <a:cs typeface="Droid Serif"/>
                <a:sym typeface="Droid Serif"/>
              </a:defRPr>
            </a:lvl1pPr>
            <a:lvl2pPr indent="114300" lvl="1" marL="457200" marR="0" rtl="0" algn="l">
              <a:lnSpc>
                <a:spcPct val="100000"/>
              </a:lnSpc>
              <a:spcBef>
                <a:spcPts val="480"/>
              </a:spcBef>
              <a:spcAft>
                <a:spcPts val="0"/>
              </a:spcAft>
              <a:buClr>
                <a:srgbClr val="CCCCCC"/>
              </a:buClr>
              <a:buSzPct val="75000"/>
              <a:buFont typeface="Droid Serif"/>
              <a:buChar char="□"/>
              <a:defRPr b="0" i="0" sz="2400" u="none" cap="none" strike="noStrike">
                <a:solidFill>
                  <a:srgbClr val="434343"/>
                </a:solidFill>
                <a:latin typeface="Droid Serif"/>
                <a:ea typeface="Droid Serif"/>
                <a:cs typeface="Droid Serif"/>
                <a:sym typeface="Droid Serif"/>
              </a:defRPr>
            </a:lvl2pPr>
            <a:lvl3pPr indent="0" lvl="2" marL="914400" marR="0" rtl="0" algn="l">
              <a:lnSpc>
                <a:spcPct val="100000"/>
              </a:lnSpc>
              <a:spcBef>
                <a:spcPts val="480"/>
              </a:spcBef>
              <a:spcAft>
                <a:spcPts val="0"/>
              </a:spcAft>
              <a:buClr>
                <a:srgbClr val="CCCCCC"/>
              </a:buClr>
              <a:buFont typeface="Droid Serif"/>
              <a:buChar char="■"/>
              <a:defRPr b="0" i="0" sz="2400" u="none" cap="none" strike="noStrike">
                <a:solidFill>
                  <a:srgbClr val="434343"/>
                </a:solidFill>
                <a:latin typeface="Droid Serif"/>
                <a:ea typeface="Droid Serif"/>
                <a:cs typeface="Droid Serif"/>
                <a:sym typeface="Droid Serif"/>
              </a:defRPr>
            </a:lvl3pPr>
            <a:lvl4pPr indent="0" lvl="3" marL="1371600" marR="0" rtl="0" algn="l">
              <a:lnSpc>
                <a:spcPct val="100000"/>
              </a:lnSpc>
              <a:spcBef>
                <a:spcPts val="360"/>
              </a:spcBef>
              <a:spcAft>
                <a:spcPts val="0"/>
              </a:spcAft>
              <a:buClr>
                <a:srgbClr val="CCCCCC"/>
              </a:buClr>
              <a:buFont typeface="Droid Serif"/>
              <a:buChar char="●"/>
              <a:defRPr b="0" i="0" sz="1800" u="none" cap="none" strike="noStrike">
                <a:solidFill>
                  <a:srgbClr val="434343"/>
                </a:solidFill>
                <a:latin typeface="Droid Serif"/>
                <a:ea typeface="Droid Serif"/>
                <a:cs typeface="Droid Serif"/>
                <a:sym typeface="Droid Serif"/>
              </a:defRPr>
            </a:lvl4pPr>
            <a:lvl5pPr indent="0" lvl="4" marL="1828800" marR="0" rtl="0" algn="l">
              <a:lnSpc>
                <a:spcPct val="100000"/>
              </a:lnSpc>
              <a:spcBef>
                <a:spcPts val="360"/>
              </a:spcBef>
              <a:spcAft>
                <a:spcPts val="0"/>
              </a:spcAft>
              <a:buClr>
                <a:srgbClr val="CCCCCC"/>
              </a:buClr>
              <a:buFont typeface="Droid Serif"/>
              <a:buChar char="○"/>
              <a:defRPr b="0" i="0" sz="1800" u="none" cap="none" strike="noStrike">
                <a:solidFill>
                  <a:srgbClr val="434343"/>
                </a:solidFill>
                <a:latin typeface="Droid Serif"/>
                <a:ea typeface="Droid Serif"/>
                <a:cs typeface="Droid Serif"/>
                <a:sym typeface="Droid Serif"/>
              </a:defRPr>
            </a:lvl5pPr>
            <a:lvl6pPr indent="0" lvl="5" marL="2286000" marR="0" rtl="0" algn="l">
              <a:lnSpc>
                <a:spcPct val="100000"/>
              </a:lnSpc>
              <a:spcBef>
                <a:spcPts val="360"/>
              </a:spcBef>
              <a:spcAft>
                <a:spcPts val="0"/>
              </a:spcAft>
              <a:buClr>
                <a:srgbClr val="434343"/>
              </a:buClr>
              <a:buFont typeface="Droid Serif"/>
              <a:buChar char="■"/>
              <a:defRPr b="0" i="0" sz="1800" u="none" cap="none" strike="noStrike">
                <a:solidFill>
                  <a:srgbClr val="434343"/>
                </a:solidFill>
                <a:latin typeface="Droid Serif"/>
                <a:ea typeface="Droid Serif"/>
                <a:cs typeface="Droid Serif"/>
                <a:sym typeface="Droid Serif"/>
              </a:defRPr>
            </a:lvl6pPr>
            <a:lvl7pPr indent="0" lvl="6" marL="2743200" marR="0" rtl="0" algn="l">
              <a:lnSpc>
                <a:spcPct val="100000"/>
              </a:lnSpc>
              <a:spcBef>
                <a:spcPts val="360"/>
              </a:spcBef>
              <a:spcAft>
                <a:spcPts val="0"/>
              </a:spcAft>
              <a:buClr>
                <a:srgbClr val="434343"/>
              </a:buClr>
              <a:buFont typeface="Droid Serif"/>
              <a:buChar char="●"/>
              <a:defRPr b="0" i="0" sz="1800" u="none" cap="none" strike="noStrike">
                <a:solidFill>
                  <a:srgbClr val="434343"/>
                </a:solidFill>
                <a:latin typeface="Droid Serif"/>
                <a:ea typeface="Droid Serif"/>
                <a:cs typeface="Droid Serif"/>
                <a:sym typeface="Droid Serif"/>
              </a:defRPr>
            </a:lvl7pPr>
            <a:lvl8pPr indent="0" lvl="7" marL="3200400" marR="0" rtl="0" algn="l">
              <a:lnSpc>
                <a:spcPct val="100000"/>
              </a:lnSpc>
              <a:spcBef>
                <a:spcPts val="360"/>
              </a:spcBef>
              <a:spcAft>
                <a:spcPts val="0"/>
              </a:spcAft>
              <a:buClr>
                <a:srgbClr val="434343"/>
              </a:buClr>
              <a:buFont typeface="Droid Serif"/>
              <a:buChar char="○"/>
              <a:defRPr b="0" i="0" sz="1800" u="none" cap="none" strike="noStrike">
                <a:solidFill>
                  <a:srgbClr val="434343"/>
                </a:solidFill>
                <a:latin typeface="Droid Serif"/>
                <a:ea typeface="Droid Serif"/>
                <a:cs typeface="Droid Serif"/>
                <a:sym typeface="Droid Serif"/>
              </a:defRPr>
            </a:lvl8pPr>
            <a:lvl9pPr indent="0" lvl="8" marL="3657600" marR="0" rtl="0" algn="l">
              <a:lnSpc>
                <a:spcPct val="100000"/>
              </a:lnSpc>
              <a:spcBef>
                <a:spcPts val="360"/>
              </a:spcBef>
              <a:spcAft>
                <a:spcPts val="0"/>
              </a:spcAft>
              <a:buClr>
                <a:srgbClr val="434343"/>
              </a:buClr>
              <a:buFont typeface="Droid Serif"/>
              <a:buChar char="■"/>
              <a:defRPr b="0" i="0" sz="1800" u="none" cap="none" strike="noStrike">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KEY RELATIONSHIPS</a:t>
            </a:r>
          </a:p>
        </p:txBody>
      </p:sp>
      <p:sp>
        <p:nvSpPr>
          <p:cNvPr id="49" name="Shape 49"/>
          <p:cNvSpPr txBox="1"/>
          <p:nvPr>
            <p:ph idx="1" type="body"/>
          </p:nvPr>
        </p:nvSpPr>
        <p:spPr>
          <a:xfrm>
            <a:off x="753900" y="1445500"/>
            <a:ext cx="5922900" cy="2252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Scorecard</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Supplier-ID</a:t>
            </a:r>
            <a:r>
              <a:rPr b="0" baseline="30000" i="0" lang="en-US" sz="1800" u="none" cap="none" strike="noStrike">
                <a:solidFill>
                  <a:srgbClr val="434343"/>
                </a:solidFill>
                <a:latin typeface="Droid Serif"/>
                <a:ea typeface="Droid Serif"/>
                <a:cs typeface="Droid Serif"/>
                <a:sym typeface="Droid Serif"/>
              </a:rPr>
              <a:t>8</a:t>
            </a:r>
            <a:r>
              <a:rPr b="0" i="0" lang="en-US" sz="1800" u="sng" cap="none" strike="noStrike">
                <a:solidFill>
                  <a:srgbClr val="434343"/>
                </a:solidFill>
                <a:latin typeface="Droid Serif"/>
                <a:ea typeface="Droid Serif"/>
                <a:cs typeface="Droid Serif"/>
                <a:sym typeface="Droid Serif"/>
              </a:rPr>
              <a:t>,</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FID</a:t>
            </a:r>
            <a:r>
              <a:rPr b="0" baseline="30000" i="0" lang="en-US" sz="1800" u="sng" cap="none" strike="noStrike">
                <a:solidFill>
                  <a:srgbClr val="434343"/>
                </a:solidFill>
                <a:latin typeface="Droid Serif"/>
                <a:ea typeface="Droid Serif"/>
                <a:cs typeface="Droid Serif"/>
                <a:sym typeface="Droid Serif"/>
              </a:rPr>
              <a:t>19</a:t>
            </a:r>
            <a:r>
              <a:rPr b="0" i="0" lang="en-US" sz="1800" u="none" cap="none" strike="noStrike">
                <a:solidFill>
                  <a:srgbClr val="434343"/>
                </a:solidFill>
                <a:latin typeface="Droid Serif"/>
                <a:ea typeface="Droid Serif"/>
                <a:cs typeface="Droid Serif"/>
                <a:sym typeface="Droid Serif"/>
              </a:rPr>
              <a:t>, Supplier-name, Aerospace/ Defense, Avg, 1st-half, 2nd-half, Quality, OTD, Price, CService_Ranking, SNCR-Qty, DPM (defective per million), OTD%, </a:t>
            </a:r>
            <a:r>
              <a:rPr b="0" i="0" lang="en-US" sz="1800" cap="none" strike="noStrike">
                <a:solidFill>
                  <a:srgbClr val="434343"/>
                </a:solidFill>
                <a:latin typeface="Droid Serif"/>
                <a:ea typeface="Droid Serif"/>
                <a:cs typeface="Droid Serif"/>
                <a:sym typeface="Droid Serif"/>
              </a:rPr>
              <a:t>CAction#</a:t>
            </a:r>
            <a:r>
              <a:rPr b="0" baseline="30000" i="0" lang="en-US" sz="1800" cap="none" strike="noStrike">
                <a:solidFill>
                  <a:srgbClr val="434343"/>
                </a:solidFill>
                <a:latin typeface="Droid Serif"/>
                <a:ea typeface="Droid Serif"/>
                <a:cs typeface="Droid Serif"/>
                <a:sym typeface="Droid Serif"/>
              </a:rPr>
              <a:t>17</a:t>
            </a:r>
            <a:r>
              <a:rPr b="0" i="0" lang="en-US" sz="1800" u="none" cap="none" strike="noStrike">
                <a:solidFill>
                  <a:srgbClr val="434343"/>
                </a:solidFill>
                <a:latin typeface="Droid Serif"/>
                <a:ea typeface="Droid Serif"/>
                <a:cs typeface="Droid Serif"/>
                <a:sym typeface="Droid Serif"/>
              </a:rPr>
              <a:t>, </a:t>
            </a:r>
            <a:r>
              <a:rPr b="0" i="0" lang="en-US" sz="1800" cap="none" strike="noStrike">
                <a:solidFill>
                  <a:srgbClr val="434343"/>
                </a:solidFill>
                <a:latin typeface="Droid Serif"/>
                <a:ea typeface="Droid Serif"/>
                <a:cs typeface="Droid Serif"/>
                <a:sym typeface="Droid Serif"/>
              </a:rPr>
              <a:t>PAction#</a:t>
            </a:r>
            <a:r>
              <a:rPr b="0" baseline="30000" i="0" lang="en-US" sz="1800" cap="none" strike="noStrike">
                <a:solidFill>
                  <a:srgbClr val="434343"/>
                </a:solidFill>
                <a:latin typeface="Droid Serif"/>
                <a:ea typeface="Droid Serif"/>
                <a:cs typeface="Droid Serif"/>
                <a:sym typeface="Droid Serif"/>
              </a:rPr>
              <a:t>16</a:t>
            </a:r>
            <a:r>
              <a:rPr b="0" i="0" lang="en-US" sz="1800" u="none" cap="none" strike="noStrike">
                <a:solidFill>
                  <a:srgbClr val="434343"/>
                </a:solidFill>
                <a:latin typeface="Droid Serif"/>
                <a:ea typeface="Droid Serif"/>
                <a:cs typeface="Droid Serif"/>
                <a:sym typeface="Droid Serif"/>
              </a:rPr>
              <a:t>)</a:t>
            </a:r>
          </a:p>
          <a:p>
            <a:pPr indent="0" lvl="0" marL="0" marR="0" rtl="0" algn="l">
              <a:lnSpc>
                <a:spcPct val="100000"/>
              </a:lnSpc>
              <a:spcBef>
                <a:spcPts val="0"/>
              </a:spcBef>
              <a:spcAft>
                <a:spcPts val="0"/>
              </a:spcAft>
              <a:buClr>
                <a:srgbClr val="CCCCCC"/>
              </a:buClr>
              <a:buSzPct val="25000"/>
              <a:buFont typeface="Droid Serif"/>
              <a:buNone/>
            </a:pPr>
            <a:r>
              <a:t/>
            </a:r>
            <a:endParaRPr b="0"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Supplier_Order :</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Supplier OID, </a:t>
            </a:r>
            <a:r>
              <a:rPr b="0" i="0" lang="en-US" sz="1800" u="none" cap="none" strike="noStrike">
                <a:solidFill>
                  <a:srgbClr val="434343"/>
                </a:solidFill>
                <a:latin typeface="Droid Serif"/>
                <a:ea typeface="Droid Serif"/>
                <a:cs typeface="Droid Serif"/>
                <a:sym typeface="Droid Serif"/>
              </a:rPr>
              <a:t>Supplier-ID</a:t>
            </a:r>
            <a:r>
              <a:rPr b="0" baseline="30000" i="0" lang="en-US" sz="1800" u="none" cap="none" strike="noStrike">
                <a:solidFill>
                  <a:srgbClr val="434343"/>
                </a:solidFill>
                <a:latin typeface="Droid Serif"/>
                <a:ea typeface="Droid Serif"/>
                <a:cs typeface="Droid Serif"/>
                <a:sym typeface="Droid Serif"/>
              </a:rPr>
              <a:t>8</a:t>
            </a:r>
            <a:r>
              <a:rPr b="0" i="0" lang="en-US" sz="1800" u="none" cap="none" strike="noStrike">
                <a:solidFill>
                  <a:srgbClr val="434343"/>
                </a:solidFill>
                <a:latin typeface="Droid Serif"/>
                <a:ea typeface="Droid Serif"/>
                <a:cs typeface="Droid Serif"/>
                <a:sym typeface="Droid Serif"/>
              </a:rPr>
              <a:t>,  SID</a:t>
            </a:r>
            <a:r>
              <a:rPr b="0" baseline="30000" i="0" lang="en-US" sz="1800" u="none" cap="none" strike="noStrike">
                <a:solidFill>
                  <a:srgbClr val="434343"/>
                </a:solidFill>
                <a:latin typeface="Droid Serif"/>
                <a:ea typeface="Droid Serif"/>
                <a:cs typeface="Droid Serif"/>
                <a:sym typeface="Droid Serif"/>
              </a:rPr>
              <a:t>4</a:t>
            </a:r>
            <a:r>
              <a:rPr b="0" i="0" lang="en-US" sz="1800" u="none" cap="none" strike="noStrike">
                <a:solidFill>
                  <a:srgbClr val="434343"/>
                </a:solidFill>
                <a:latin typeface="Droid Serif"/>
                <a:ea typeface="Droid Serif"/>
                <a:cs typeface="Droid Serif"/>
                <a:sym typeface="Droid Serif"/>
              </a:rPr>
              <a:t>, PartID</a:t>
            </a:r>
            <a:r>
              <a:rPr b="0" baseline="30000" i="0" lang="en-US" sz="1800" u="none" cap="none" strike="noStrike">
                <a:solidFill>
                  <a:srgbClr val="434343"/>
                </a:solidFill>
                <a:latin typeface="Droid Serif"/>
                <a:ea typeface="Droid Serif"/>
                <a:cs typeface="Droid Serif"/>
                <a:sym typeface="Droid Serif"/>
              </a:rPr>
              <a:t>28</a:t>
            </a:r>
            <a:r>
              <a:rPr b="0" i="0" lang="en-US" sz="1800" u="none" cap="none" strike="noStrike">
                <a:solidFill>
                  <a:srgbClr val="434343"/>
                </a:solidFill>
                <a:latin typeface="Droid Serif"/>
                <a:ea typeface="Droid Serif"/>
                <a:cs typeface="Droid Serif"/>
                <a:sym typeface="Droid Serif"/>
              </a:rPr>
              <a:t>, MatID</a:t>
            </a:r>
            <a:r>
              <a:rPr b="0" baseline="30000" i="0" lang="en-US" sz="1800" u="none" cap="none" strike="noStrike">
                <a:solidFill>
                  <a:srgbClr val="434343"/>
                </a:solidFill>
                <a:latin typeface="Droid Serif"/>
                <a:ea typeface="Droid Serif"/>
                <a:cs typeface="Droid Serif"/>
                <a:sym typeface="Droid Serif"/>
              </a:rPr>
              <a:t>9</a:t>
            </a:r>
            <a:r>
              <a:rPr b="0" i="0" lang="en-US" sz="1800" u="sng" cap="none" strike="noStrike">
                <a:solidFill>
                  <a:srgbClr val="434343"/>
                </a:solidFill>
                <a:latin typeface="Droid Serif"/>
                <a:ea typeface="Droid Serif"/>
                <a:cs typeface="Droid Serif"/>
                <a:sym typeface="Droid Serif"/>
              </a:rPr>
              <a:t>, </a:t>
            </a:r>
            <a:r>
              <a:rPr b="0" i="0" lang="en-US" sz="1800" u="none" cap="none" strike="noStrike">
                <a:solidFill>
                  <a:srgbClr val="434343"/>
                </a:solidFill>
                <a:latin typeface="Droid Serif"/>
                <a:ea typeface="Droid Serif"/>
                <a:cs typeface="Droid Serif"/>
                <a:sym typeface="Droid Serif"/>
              </a:rPr>
              <a:t>Quantity, Notes, Purchased_Date,  Due_Date, Price_Per_Unit, Total)</a:t>
            </a:r>
          </a:p>
          <a:p>
            <a:pPr indent="0" lvl="0" marL="0" marR="0" rtl="0" algn="l">
              <a:lnSpc>
                <a:spcPct val="100000"/>
              </a:lnSpc>
              <a:spcBef>
                <a:spcPts val="0"/>
              </a:spcBef>
              <a:spcAft>
                <a:spcPts val="0"/>
              </a:spcAft>
              <a:buClr>
                <a:srgbClr val="CCCCCC"/>
              </a:buClr>
              <a:buSzPct val="25000"/>
              <a:buFont typeface="Droid Serif"/>
              <a:buNone/>
            </a:pPr>
            <a:r>
              <a:t/>
            </a:r>
            <a:endParaRPr b="0" i="0" sz="1800" u="none" cap="none" strike="noStrike">
              <a:solidFill>
                <a:srgbClr val="434343"/>
              </a:solidFill>
              <a:latin typeface="Droid Serif"/>
              <a:ea typeface="Droid Serif"/>
              <a:cs typeface="Droid Serif"/>
              <a:sym typeface="Droid Serif"/>
            </a:endParaRPr>
          </a:p>
        </p:txBody>
      </p:sp>
      <p:sp>
        <p:nvSpPr>
          <p:cNvPr id="50" name="Shape 50"/>
          <p:cNvSpPr txBox="1"/>
          <p:nvPr/>
        </p:nvSpPr>
        <p:spPr>
          <a:xfrm>
            <a:off x="6908625" y="1539025"/>
            <a:ext cx="2050200" cy="3139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CCCCCC"/>
              </a:buClr>
              <a:buSzPct val="25000"/>
              <a:buFont typeface="Montserrat"/>
              <a:buNone/>
            </a:pPr>
            <a:r>
              <a:rPr lang="en-US" sz="1200">
                <a:solidFill>
                  <a:srgbClr val="434343"/>
                </a:solidFill>
                <a:latin typeface="Montserrat"/>
                <a:ea typeface="Montserrat"/>
                <a:cs typeface="Montserrat"/>
                <a:sym typeface="Montserrat"/>
              </a:rPr>
              <a:t>Scorecard table records all the attributes that show on the scorecard. Future implementation will be recorded on CAction# and PAction# </a:t>
            </a:r>
          </a:p>
        </p:txBody>
      </p:sp>
      <p:sp>
        <p:nvSpPr>
          <p:cNvPr id="51" name="Shape 51"/>
          <p:cNvSpPr/>
          <p:nvPr/>
        </p:nvSpPr>
        <p:spPr>
          <a:xfrm>
            <a:off x="6036975" y="2161225"/>
            <a:ext cx="639900" cy="2655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006400" y="91575"/>
            <a:ext cx="2895900" cy="733800"/>
          </a:xfrm>
          <a:prstGeom prst="rect">
            <a:avLst/>
          </a:prstGeom>
        </p:spPr>
        <p:txBody>
          <a:bodyPr anchorCtr="0" anchor="t" bIns="91425" lIns="91425" rIns="91425" wrap="square" tIns="91425">
            <a:noAutofit/>
          </a:bodyPr>
          <a:lstStyle/>
          <a:p>
            <a:pPr lvl="0">
              <a:spcBef>
                <a:spcPts val="0"/>
              </a:spcBef>
              <a:buClr>
                <a:srgbClr val="999999"/>
              </a:buClr>
              <a:buSzPct val="25000"/>
              <a:buFont typeface="Montserrat"/>
              <a:buNone/>
            </a:pPr>
            <a:r>
              <a:rPr lang="en-US" sz="1900"/>
              <a:t>TECHNICAL DETAILS</a:t>
            </a:r>
          </a:p>
          <a:p>
            <a:pPr lvl="0">
              <a:spcBef>
                <a:spcPts val="0"/>
              </a:spcBef>
              <a:buNone/>
            </a:pPr>
            <a:r>
              <a:t/>
            </a:r>
            <a:endParaRPr/>
          </a:p>
        </p:txBody>
      </p:sp>
      <p:sp>
        <p:nvSpPr>
          <p:cNvPr id="122" name="Shape 122"/>
          <p:cNvSpPr txBox="1"/>
          <p:nvPr>
            <p:ph idx="1" type="body"/>
          </p:nvPr>
        </p:nvSpPr>
        <p:spPr>
          <a:xfrm>
            <a:off x="753900" y="971550"/>
            <a:ext cx="1745400" cy="549900"/>
          </a:xfrm>
          <a:prstGeom prst="rect">
            <a:avLst/>
          </a:prstGeom>
        </p:spPr>
        <p:txBody>
          <a:bodyPr anchorCtr="0" anchor="t" bIns="91425" lIns="91425" rIns="91425" wrap="square" tIns="91425">
            <a:noAutofit/>
          </a:bodyPr>
          <a:lstStyle/>
          <a:p>
            <a:pPr lvl="0">
              <a:spcBef>
                <a:spcPts val="0"/>
              </a:spcBef>
              <a:buNone/>
            </a:pPr>
            <a:r>
              <a:rPr b="1" lang="en-US"/>
              <a:t>SQL</a:t>
            </a:r>
          </a:p>
        </p:txBody>
      </p:sp>
      <p:sp>
        <p:nvSpPr>
          <p:cNvPr id="123" name="Shape 123"/>
          <p:cNvSpPr txBox="1"/>
          <p:nvPr>
            <p:ph idx="2" type="body"/>
          </p:nvPr>
        </p:nvSpPr>
        <p:spPr>
          <a:xfrm>
            <a:off x="1605101" y="1321675"/>
            <a:ext cx="3405600" cy="3241500"/>
          </a:xfrm>
          <a:prstGeom prst="rect">
            <a:avLst/>
          </a:prstGeom>
        </p:spPr>
        <p:txBody>
          <a:bodyPr anchorCtr="0" anchor="t" bIns="91425" lIns="91425" rIns="91425" wrap="square" tIns="91425">
            <a:noAutofit/>
          </a:bodyPr>
          <a:lstStyle/>
          <a:p>
            <a:pPr indent="0" lvl="0" marR="0" rtl="0">
              <a:lnSpc>
                <a:spcPct val="115000"/>
              </a:lnSpc>
              <a:spcBef>
                <a:spcPts val="0"/>
              </a:spcBef>
              <a:buNone/>
            </a:pPr>
            <a:r>
              <a:rPr lang="en-US">
                <a:solidFill>
                  <a:schemeClr val="dk1"/>
                </a:solidFill>
                <a:latin typeface="Cambria"/>
                <a:ea typeface="Cambria"/>
                <a:cs typeface="Cambria"/>
                <a:sym typeface="Cambria"/>
              </a:rPr>
              <a:t>Create table </a:t>
            </a:r>
          </a:p>
          <a:p>
            <a:pPr indent="-69850" lvl="0" marR="0">
              <a:lnSpc>
                <a:spcPct val="115000"/>
              </a:lnSpc>
              <a:spcBef>
                <a:spcPts val="0"/>
              </a:spcBef>
              <a:buClr>
                <a:schemeClr val="dk1"/>
              </a:buClr>
              <a:buSzPct val="61111"/>
              <a:buFont typeface="Arial"/>
              <a:buNone/>
            </a:pPr>
            <a:r>
              <a:rPr lang="en-US">
                <a:solidFill>
                  <a:schemeClr val="dk1"/>
                </a:solidFill>
                <a:latin typeface="Cambria"/>
                <a:ea typeface="Cambria"/>
                <a:cs typeface="Cambria"/>
                <a:sym typeface="Cambria"/>
              </a:rPr>
              <a:t>Select MID, Efficiency </a:t>
            </a:r>
          </a:p>
          <a:p>
            <a:pPr indent="-69850" lvl="0" marR="0">
              <a:lnSpc>
                <a:spcPct val="115000"/>
              </a:lnSpc>
              <a:spcBef>
                <a:spcPts val="0"/>
              </a:spcBef>
              <a:buClr>
                <a:schemeClr val="dk1"/>
              </a:buClr>
              <a:buSzPct val="61111"/>
              <a:buFont typeface="Arial"/>
              <a:buNone/>
            </a:pPr>
            <a:r>
              <a:rPr lang="en-US">
                <a:solidFill>
                  <a:schemeClr val="dk1"/>
                </a:solidFill>
                <a:latin typeface="Cambria"/>
                <a:ea typeface="Cambria"/>
                <a:cs typeface="Cambria"/>
                <a:sym typeface="Cambria"/>
              </a:rPr>
              <a:t>From </a:t>
            </a:r>
            <a:r>
              <a:rPr lang="en-US">
                <a:solidFill>
                  <a:schemeClr val="dk1"/>
                </a:solidFill>
                <a:latin typeface="Georgia"/>
                <a:ea typeface="Georgia"/>
                <a:cs typeface="Georgia"/>
                <a:sym typeface="Georgia"/>
              </a:rPr>
              <a:t> Machine_Makes_Part</a:t>
            </a:r>
          </a:p>
          <a:p>
            <a:pPr indent="-69850" lvl="0" marR="0">
              <a:lnSpc>
                <a:spcPct val="115000"/>
              </a:lnSpc>
              <a:spcBef>
                <a:spcPts val="0"/>
              </a:spcBef>
              <a:buClr>
                <a:schemeClr val="dk1"/>
              </a:buClr>
              <a:buSzPct val="61111"/>
              <a:buFont typeface="Arial"/>
              <a:buNone/>
            </a:pPr>
            <a:r>
              <a:rPr lang="en-US">
                <a:solidFill>
                  <a:schemeClr val="dk1"/>
                </a:solidFill>
                <a:latin typeface="Georgia"/>
                <a:ea typeface="Georgia"/>
                <a:cs typeface="Georgia"/>
                <a:sym typeface="Georgia"/>
              </a:rPr>
              <a:t>Where PartID=12 and FID=4;</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2933975" y="91575"/>
            <a:ext cx="2968500" cy="733800"/>
          </a:xfrm>
          <a:prstGeom prst="rect">
            <a:avLst/>
          </a:prstGeom>
        </p:spPr>
        <p:txBody>
          <a:bodyPr anchorCtr="0" anchor="t" bIns="91425" lIns="91425" rIns="91425" wrap="square" tIns="91425">
            <a:noAutofit/>
          </a:bodyPr>
          <a:lstStyle/>
          <a:p>
            <a:pPr lvl="0">
              <a:spcBef>
                <a:spcPts val="0"/>
              </a:spcBef>
              <a:buClr>
                <a:schemeClr val="dk1"/>
              </a:buClr>
              <a:buSzPct val="57894"/>
              <a:buFont typeface="Arial"/>
              <a:buNone/>
            </a:pPr>
            <a:r>
              <a:rPr lang="en-US" sz="1900"/>
              <a:t>TECHNICAL DETAILS</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t/>
            </a:r>
            <a:endParaRPr/>
          </a:p>
          <a:p>
            <a:pPr lvl="0">
              <a:spcBef>
                <a:spcPts val="0"/>
              </a:spcBef>
              <a:buNone/>
            </a:pPr>
            <a:r>
              <a:t/>
            </a:r>
            <a:endParaRPr/>
          </a:p>
        </p:txBody>
      </p:sp>
      <p:sp>
        <p:nvSpPr>
          <p:cNvPr id="129" name="Shape 129"/>
          <p:cNvSpPr txBox="1"/>
          <p:nvPr>
            <p:ph idx="1" type="body"/>
          </p:nvPr>
        </p:nvSpPr>
        <p:spPr>
          <a:xfrm>
            <a:off x="753900" y="971550"/>
            <a:ext cx="2968500" cy="3241500"/>
          </a:xfrm>
          <a:prstGeom prst="rect">
            <a:avLst/>
          </a:prstGeom>
        </p:spPr>
        <p:txBody>
          <a:bodyPr anchorCtr="0" anchor="t" bIns="91425" lIns="91425" rIns="91425" wrap="square" tIns="91425">
            <a:noAutofit/>
          </a:bodyPr>
          <a:lstStyle/>
          <a:p>
            <a:pPr lvl="0">
              <a:spcBef>
                <a:spcPts val="0"/>
              </a:spcBef>
              <a:buNone/>
            </a:pPr>
            <a:r>
              <a:rPr lang="en-US"/>
              <a:t>AMPL :</a:t>
            </a:r>
          </a:p>
          <a:p>
            <a:pPr indent="-228600" lvl="0" marL="457200" rtl="0">
              <a:spcBef>
                <a:spcPts val="0"/>
              </a:spcBef>
            </a:pPr>
            <a:r>
              <a:rPr lang="en-US"/>
              <a:t>Based on the given available hours, the efficiency, the cost for each machine</a:t>
            </a:r>
          </a:p>
          <a:p>
            <a:pPr indent="-228600" lvl="0" marL="457200">
              <a:spcBef>
                <a:spcPts val="0"/>
              </a:spcBef>
            </a:pPr>
            <a:r>
              <a:rPr lang="en-US"/>
              <a:t>To generate a schedule for each machine to minimize the production cost</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3814425" y="825375"/>
            <a:ext cx="4854130" cy="401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2837375" y="91575"/>
            <a:ext cx="3065100" cy="733800"/>
          </a:xfrm>
          <a:prstGeom prst="rect">
            <a:avLst/>
          </a:prstGeom>
        </p:spPr>
        <p:txBody>
          <a:bodyPr anchorCtr="0" anchor="t" bIns="91425" lIns="91425" rIns="91425" wrap="square" tIns="91425">
            <a:noAutofit/>
          </a:bodyPr>
          <a:lstStyle/>
          <a:p>
            <a:pPr lvl="0">
              <a:spcBef>
                <a:spcPts val="0"/>
              </a:spcBef>
              <a:buClr>
                <a:schemeClr val="dk1"/>
              </a:buClr>
              <a:buSzPct val="57894"/>
              <a:buFont typeface="Arial"/>
              <a:buNone/>
            </a:pPr>
            <a:r>
              <a:rPr lang="en-US" sz="1900"/>
              <a:t>TECHNICAL DETAILS</a:t>
            </a: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t/>
            </a:r>
            <a:endParaRPr/>
          </a:p>
          <a:p>
            <a:pPr lvl="0">
              <a:spcBef>
                <a:spcPts val="0"/>
              </a:spcBef>
              <a:buClr>
                <a:schemeClr val="dk1"/>
              </a:buClr>
              <a:buSzPct val="91666"/>
              <a:buFont typeface="Arial"/>
              <a:buNone/>
            </a:pPr>
            <a:r>
              <a:t/>
            </a:r>
            <a:endParaRPr/>
          </a:p>
          <a:p>
            <a:pPr lvl="0">
              <a:spcBef>
                <a:spcPts val="0"/>
              </a:spcBef>
              <a:buNone/>
            </a:pPr>
            <a:r>
              <a:t/>
            </a:r>
            <a:endParaRPr/>
          </a:p>
        </p:txBody>
      </p:sp>
      <p:sp>
        <p:nvSpPr>
          <p:cNvPr id="136" name="Shape 136"/>
          <p:cNvSpPr txBox="1"/>
          <p:nvPr>
            <p:ph idx="1" type="body"/>
          </p:nvPr>
        </p:nvSpPr>
        <p:spPr>
          <a:xfrm>
            <a:off x="1031600" y="971550"/>
            <a:ext cx="2440500" cy="3241500"/>
          </a:xfrm>
          <a:prstGeom prst="rect">
            <a:avLst/>
          </a:prstGeom>
        </p:spPr>
        <p:txBody>
          <a:bodyPr anchorCtr="0" anchor="t" bIns="91425" lIns="91425" rIns="91425" wrap="square" tIns="91425">
            <a:noAutofit/>
          </a:bodyPr>
          <a:lstStyle/>
          <a:p>
            <a:pPr lvl="0">
              <a:spcBef>
                <a:spcPts val="0"/>
              </a:spcBef>
              <a:buNone/>
            </a:pPr>
            <a:r>
              <a:rPr b="1" lang="en-US"/>
              <a:t>CODE</a:t>
            </a:r>
          </a:p>
          <a:p>
            <a:pPr lvl="0">
              <a:spcBef>
                <a:spcPts val="0"/>
              </a:spcBef>
              <a:buNone/>
            </a:pPr>
            <a:r>
              <a:t/>
            </a:r>
            <a:endParaRPr/>
          </a:p>
        </p:txBody>
      </p:sp>
      <p:sp>
        <p:nvSpPr>
          <p:cNvPr id="137" name="Shape 137"/>
          <p:cNvSpPr txBox="1"/>
          <p:nvPr>
            <p:ph idx="2" type="body"/>
          </p:nvPr>
        </p:nvSpPr>
        <p:spPr>
          <a:xfrm>
            <a:off x="3319596" y="971550"/>
            <a:ext cx="2440500" cy="3241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8" name="Shape 138"/>
          <p:cNvSpPr txBox="1"/>
          <p:nvPr>
            <p:ph idx="3" type="body"/>
          </p:nvPr>
        </p:nvSpPr>
        <p:spPr>
          <a:xfrm>
            <a:off x="5885291" y="971550"/>
            <a:ext cx="2440500" cy="32415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39" name="Shape 139"/>
          <p:cNvPicPr preferRelativeResize="0"/>
          <p:nvPr/>
        </p:nvPicPr>
        <p:blipFill>
          <a:blip r:embed="rId3">
            <a:alphaModFix/>
          </a:blip>
          <a:stretch>
            <a:fillRect/>
          </a:stretch>
        </p:blipFill>
        <p:spPr>
          <a:xfrm>
            <a:off x="2626675" y="825374"/>
            <a:ext cx="5418825" cy="376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idx="4294967295" type="ctrTitle"/>
          </p:nvPr>
        </p:nvSpPr>
        <p:spPr>
          <a:xfrm>
            <a:off x="1603800" y="1223549"/>
            <a:ext cx="5936400" cy="11598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4800" u="none" cap="none" strike="noStrike">
                <a:solidFill>
                  <a:srgbClr val="FF9E00"/>
                </a:solidFill>
                <a:latin typeface="Montserrat"/>
                <a:ea typeface="Montserrat"/>
                <a:cs typeface="Montserrat"/>
                <a:sym typeface="Montserrat"/>
              </a:rPr>
              <a:t>QUERY II</a:t>
            </a:r>
          </a:p>
        </p:txBody>
      </p:sp>
      <p:sp>
        <p:nvSpPr>
          <p:cNvPr id="145" name="Shape 145"/>
          <p:cNvSpPr txBox="1"/>
          <p:nvPr>
            <p:ph idx="4294967295" type="subTitle"/>
          </p:nvPr>
        </p:nvSpPr>
        <p:spPr>
          <a:xfrm>
            <a:off x="1603875" y="2077199"/>
            <a:ext cx="5936400" cy="1284599"/>
          </a:xfrm>
          <a:prstGeom prst="rect">
            <a:avLst/>
          </a:prstGeom>
          <a:noFill/>
          <a:ln>
            <a:noFill/>
          </a:ln>
        </p:spPr>
        <p:txBody>
          <a:bodyPr anchorCtr="0" anchor="t" bIns="91425" lIns="91425" rIns="91425" wrap="square" tIns="91425">
            <a:noAutofit/>
          </a:bodyPr>
          <a:lstStyle/>
          <a:p>
            <a:pPr indent="0" lvl="0" rtl="0" algn="ctr">
              <a:spcBef>
                <a:spcPts val="0"/>
              </a:spcBef>
              <a:buClr>
                <a:schemeClr val="lt2"/>
              </a:buClr>
              <a:buSzPct val="25000"/>
              <a:buFont typeface="Droid Serif"/>
              <a:buNone/>
            </a:pPr>
            <a:r>
              <a:rPr lang="en-US" sz="1800">
                <a:solidFill>
                  <a:schemeClr val="lt2"/>
                </a:solidFill>
              </a:rPr>
              <a:t>Calculated the right amount of material to buy from a specific supplier to produce a part by calculating the 95% Confidence Interval for the defective rate of that supplier</a:t>
            </a:r>
            <a:br>
              <a:rPr lang="en-US" sz="1800">
                <a:solidFill>
                  <a:schemeClr val="lt2"/>
                </a:solidFill>
              </a:rPr>
            </a:br>
          </a:p>
          <a:p>
            <a:pPr indent="0" lvl="0" marL="0" marR="0" rtl="0" algn="ctr">
              <a:lnSpc>
                <a:spcPct val="100000"/>
              </a:lnSpc>
              <a:spcBef>
                <a:spcPts val="0"/>
              </a:spcBef>
              <a:spcAft>
                <a:spcPts val="0"/>
              </a:spcAft>
              <a:buClr>
                <a:srgbClr val="CCCCCC"/>
              </a:buClr>
              <a:buSzPct val="25000"/>
              <a:buFont typeface="Droid Serif"/>
              <a:buNone/>
            </a:pPr>
            <a:r>
              <a:t/>
            </a:r>
            <a:endParaRPr sz="1800">
              <a:solidFill>
                <a:srgbClr val="CCCCCC"/>
              </a:solidFill>
            </a:endParaRPr>
          </a:p>
        </p:txBody>
      </p:sp>
      <p:sp>
        <p:nvSpPr>
          <p:cNvPr id="146" name="Shape 146"/>
          <p:cNvSpPr/>
          <p:nvPr/>
        </p:nvSpPr>
        <p:spPr>
          <a:xfrm>
            <a:off x="4229100" y="432297"/>
            <a:ext cx="685800" cy="685800"/>
          </a:xfrm>
          <a:prstGeom prst="flowChartMerge">
            <a:avLst/>
          </a:prstGeom>
          <a:solidFill>
            <a:schemeClr val="accent2"/>
          </a:solidFill>
          <a:ln cap="flat" cmpd="sng" w="25400">
            <a:solidFill>
              <a:srgbClr val="2A5E87"/>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1" i="0" sz="1400" u="none" cap="none" strike="noStrike">
              <a:solidFill>
                <a:srgbClr val="EFD7AE"/>
              </a:solidFill>
              <a:latin typeface="Arial"/>
              <a:ea typeface="Arial"/>
              <a:cs typeface="Arial"/>
              <a:sym typeface="Arial"/>
            </a:endParaRPr>
          </a:p>
        </p:txBody>
      </p:sp>
      <p:sp>
        <p:nvSpPr>
          <p:cNvPr id="147" name="Shape 147"/>
          <p:cNvSpPr txBox="1"/>
          <p:nvPr/>
        </p:nvSpPr>
        <p:spPr>
          <a:xfrm>
            <a:off x="4005071" y="3821092"/>
            <a:ext cx="1134000" cy="523200"/>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Predict the defective rate</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
        <p:nvSpPr>
          <p:cNvPr id="148" name="Shape 148"/>
          <p:cNvSpPr txBox="1"/>
          <p:nvPr/>
        </p:nvSpPr>
        <p:spPr>
          <a:xfrm>
            <a:off x="1603800" y="3801700"/>
            <a:ext cx="1315200" cy="523200"/>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Analyze Supplier’s </a:t>
            </a:r>
            <a:r>
              <a:rPr lang="en-US">
                <a:solidFill>
                  <a:schemeClr val="lt1"/>
                </a:solidFill>
                <a:latin typeface="Droid Serif"/>
                <a:ea typeface="Droid Serif"/>
                <a:cs typeface="Droid Serif"/>
                <a:sym typeface="Droid Serif"/>
              </a:rPr>
              <a:t>performance</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
        <p:nvSpPr>
          <p:cNvPr id="149" name="Shape 149"/>
          <p:cNvSpPr txBox="1"/>
          <p:nvPr/>
        </p:nvSpPr>
        <p:spPr>
          <a:xfrm>
            <a:off x="6406351" y="3821100"/>
            <a:ext cx="1465800" cy="523200"/>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Optimize the production cost</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TECHNICAL DETAILS</a:t>
            </a:r>
          </a:p>
        </p:txBody>
      </p:sp>
      <p:sp>
        <p:nvSpPr>
          <p:cNvPr id="155" name="Shape 155"/>
          <p:cNvSpPr txBox="1"/>
          <p:nvPr>
            <p:ph idx="1" type="body"/>
          </p:nvPr>
        </p:nvSpPr>
        <p:spPr>
          <a:xfrm>
            <a:off x="753900" y="971550"/>
            <a:ext cx="2440499"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Montserrat"/>
                <a:ea typeface="Montserrat"/>
                <a:cs typeface="Montserrat"/>
                <a:sym typeface="Montserrat"/>
              </a:rPr>
              <a:t>SQL</a:t>
            </a:r>
          </a:p>
          <a:p>
            <a:pPr indent="0" lvl="0" marL="0" marR="0" rtl="0" algn="l">
              <a:lnSpc>
                <a:spcPct val="100000"/>
              </a:lnSpc>
              <a:spcBef>
                <a:spcPts val="0"/>
              </a:spcBef>
              <a:spcAft>
                <a:spcPts val="0"/>
              </a:spcAft>
              <a:buClr>
                <a:srgbClr val="CCCCCC"/>
              </a:buClr>
              <a:buSzPct val="25000"/>
              <a:buFont typeface="Droid Serif"/>
              <a:buNone/>
            </a:pPr>
            <a:r>
              <a:rPr lang="en-US"/>
              <a:t>Generate a table for the material needed for the production and its supplier</a:t>
            </a:r>
          </a:p>
          <a:p>
            <a:pPr indent="0" lvl="0" marL="0" marR="0" rtl="0" algn="l">
              <a:lnSpc>
                <a:spcPct val="100000"/>
              </a:lnSpc>
              <a:spcBef>
                <a:spcPts val="0"/>
              </a:spcBef>
              <a:spcAft>
                <a:spcPts val="0"/>
              </a:spcAft>
              <a:buClr>
                <a:srgbClr val="CCCCCC"/>
              </a:buClr>
              <a:buSzPct val="25000"/>
              <a:buFont typeface="Droid Serif"/>
              <a:buNone/>
            </a:pPr>
            <a:r>
              <a:rPr lang="en-US"/>
              <a:t>Generate a table to find percentages of defective products from all historical supply orders for that supplier</a:t>
            </a:r>
          </a:p>
        </p:txBody>
      </p:sp>
      <p:sp>
        <p:nvSpPr>
          <p:cNvPr id="156" name="Shape 156"/>
          <p:cNvSpPr txBox="1"/>
          <p:nvPr>
            <p:ph idx="2" type="body"/>
          </p:nvPr>
        </p:nvSpPr>
        <p:spPr>
          <a:xfrm>
            <a:off x="3319596" y="971550"/>
            <a:ext cx="2440499"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Montserrat"/>
                <a:ea typeface="Montserrat"/>
                <a:cs typeface="Montserrat"/>
                <a:sym typeface="Montserrat"/>
              </a:rPr>
              <a:t>ANALYSIS</a:t>
            </a:r>
          </a:p>
          <a:p>
            <a:pPr indent="0" lvl="0" marR="0" rtl="0" algn="l">
              <a:lnSpc>
                <a:spcPct val="100000"/>
              </a:lnSpc>
              <a:spcBef>
                <a:spcPts val="0"/>
              </a:spcBef>
              <a:spcAft>
                <a:spcPts val="0"/>
              </a:spcAft>
              <a:buNone/>
            </a:pPr>
            <a:r>
              <a:rPr lang="en-US"/>
              <a:t>Load all the info generated from SQL to Rstudio. Using bootstrap to calculate the standard error and predict the 95% CI Determine how much materials we should purchase from the supplier</a:t>
            </a:r>
          </a:p>
        </p:txBody>
      </p:sp>
      <p:sp>
        <p:nvSpPr>
          <p:cNvPr id="157" name="Shape 157"/>
          <p:cNvSpPr txBox="1"/>
          <p:nvPr>
            <p:ph idx="3" type="body"/>
          </p:nvPr>
        </p:nvSpPr>
        <p:spPr>
          <a:xfrm>
            <a:off x="5885300" y="971550"/>
            <a:ext cx="2440500" cy="407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Montserrat"/>
                <a:ea typeface="Montserrat"/>
                <a:cs typeface="Montserrat"/>
                <a:sym typeface="Montserrat"/>
              </a:rPr>
              <a:t>OUTPUT </a:t>
            </a:r>
            <a:r>
              <a:rPr b="1" lang="en-US">
                <a:latin typeface="Montserrat"/>
                <a:ea typeface="Montserrat"/>
                <a:cs typeface="Montserrat"/>
                <a:sym typeface="Montserrat"/>
              </a:rPr>
              <a:t>&amp; CODE</a:t>
            </a:r>
          </a:p>
          <a:p>
            <a:pPr indent="0" lvl="0" marL="0" marR="0" rtl="0" algn="l">
              <a:lnSpc>
                <a:spcPct val="100000"/>
              </a:lnSpc>
              <a:spcBef>
                <a:spcPts val="0"/>
              </a:spcBef>
              <a:spcAft>
                <a:spcPts val="0"/>
              </a:spcAft>
              <a:buClr>
                <a:srgbClr val="CCCCCC"/>
              </a:buClr>
              <a:buSzPct val="25000"/>
              <a:buFont typeface="Droid Serif"/>
              <a:buNone/>
            </a:pPr>
            <a:r>
              <a:t/>
            </a:r>
            <a:endParaRPr b="0"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t/>
            </a:r>
            <a:endParaRPr b="0" i="0" sz="1800" u="none" cap="none" strike="noStrike">
              <a:solidFill>
                <a:srgbClr val="434343"/>
              </a:solidFill>
              <a:latin typeface="Droid Serif"/>
              <a:ea typeface="Droid Serif"/>
              <a:cs typeface="Droid Serif"/>
              <a:sym typeface="Droid Serif"/>
            </a:endParaRPr>
          </a:p>
        </p:txBody>
      </p:sp>
      <p:pic>
        <p:nvPicPr>
          <p:cNvPr id="158" name="Shape 158"/>
          <p:cNvPicPr preferRelativeResize="0"/>
          <p:nvPr/>
        </p:nvPicPr>
        <p:blipFill>
          <a:blip r:embed="rId3">
            <a:alphaModFix/>
          </a:blip>
          <a:stretch>
            <a:fillRect/>
          </a:stretch>
        </p:blipFill>
        <p:spPr>
          <a:xfrm>
            <a:off x="5988700" y="1328649"/>
            <a:ext cx="2446850" cy="33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57016" y="91565"/>
            <a:ext cx="2829899" cy="7338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TECHNICAL DETAILS</a:t>
            </a:r>
          </a:p>
        </p:txBody>
      </p:sp>
      <p:sp>
        <p:nvSpPr>
          <p:cNvPr id="164" name="Shape 164"/>
          <p:cNvSpPr txBox="1"/>
          <p:nvPr>
            <p:ph idx="1" type="body"/>
          </p:nvPr>
        </p:nvSpPr>
        <p:spPr>
          <a:xfrm>
            <a:off x="753900" y="971550"/>
            <a:ext cx="8003100"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u="none" cap="none" strike="noStrike">
                <a:solidFill>
                  <a:srgbClr val="434343"/>
                </a:solidFill>
                <a:latin typeface="Georgia"/>
                <a:ea typeface="Georgia"/>
                <a:cs typeface="Georgia"/>
                <a:sym typeface="Georgia"/>
              </a:rPr>
              <a:t>SQL</a:t>
            </a:r>
            <a:r>
              <a:rPr b="1" lang="en-US">
                <a:latin typeface="Georgia"/>
                <a:ea typeface="Georgia"/>
                <a:cs typeface="Georgia"/>
                <a:sym typeface="Georgia"/>
              </a:rPr>
              <a:t> 1 </a:t>
            </a:r>
          </a:p>
          <a:p>
            <a:pPr indent="0" lvl="0" marL="0" marR="0" rtl="0" algn="l">
              <a:lnSpc>
                <a:spcPct val="100000"/>
              </a:lnSpc>
              <a:spcBef>
                <a:spcPts val="0"/>
              </a:spcBef>
              <a:spcAft>
                <a:spcPts val="0"/>
              </a:spcAft>
              <a:buClr>
                <a:srgbClr val="CCCCCC"/>
              </a:buClr>
              <a:buSzPct val="25000"/>
              <a:buFont typeface="Droid Serif"/>
              <a:buNone/>
            </a:pPr>
            <a:r>
              <a:rPr lang="en-US">
                <a:latin typeface="Georgia"/>
                <a:ea typeface="Georgia"/>
                <a:cs typeface="Georgia"/>
                <a:sym typeface="Georgia"/>
              </a:rPr>
              <a:t>Create table Parts as</a:t>
            </a:r>
            <a:br>
              <a:rPr lang="en-US">
                <a:latin typeface="Georgia"/>
                <a:ea typeface="Georgia"/>
                <a:cs typeface="Georgia"/>
                <a:sym typeface="Georgia"/>
              </a:rPr>
            </a:br>
            <a:r>
              <a:rPr lang="en-US">
                <a:latin typeface="Georgia"/>
                <a:ea typeface="Georgia"/>
                <a:cs typeface="Georgia"/>
                <a:sym typeface="Georgia"/>
              </a:rPr>
              <a:t>Select m.MatID, po.Quantity * pm.Quantity, m.Supplier-ID</a:t>
            </a:r>
            <a:br>
              <a:rPr lang="en-US">
                <a:latin typeface="Georgia"/>
                <a:ea typeface="Georgia"/>
                <a:cs typeface="Georgia"/>
                <a:sym typeface="Georgia"/>
              </a:rPr>
            </a:br>
            <a:r>
              <a:rPr lang="en-US">
                <a:latin typeface="Georgia"/>
                <a:ea typeface="Georgia"/>
                <a:cs typeface="Georgia"/>
                <a:sym typeface="Georgia"/>
              </a:rPr>
              <a:t>From Purchase Order as po, Production Model as pm, Material as m</a:t>
            </a:r>
            <a:br>
              <a:rPr lang="en-US">
                <a:latin typeface="Georgia"/>
                <a:ea typeface="Georgia"/>
                <a:cs typeface="Georgia"/>
                <a:sym typeface="Georgia"/>
              </a:rPr>
            </a:br>
            <a:r>
              <a:rPr lang="en-US">
                <a:latin typeface="Georgia"/>
                <a:ea typeface="Georgia"/>
                <a:cs typeface="Georgia"/>
                <a:sym typeface="Georgia"/>
              </a:rPr>
              <a:t>Where po.PID=30 and pm.MatID=99 and pm.PID=po.PID and m.MatID=pm.MatID;</a:t>
            </a:r>
          </a:p>
          <a:p>
            <a:pPr indent="0" lvl="0" marL="0" marR="0" rtl="0" algn="l">
              <a:lnSpc>
                <a:spcPct val="100000"/>
              </a:lnSpc>
              <a:spcBef>
                <a:spcPts val="0"/>
              </a:spcBef>
              <a:spcAft>
                <a:spcPts val="0"/>
              </a:spcAft>
              <a:buClr>
                <a:srgbClr val="CCCCCC"/>
              </a:buClr>
              <a:buSzPct val="25000"/>
              <a:buFont typeface="Droid Serif"/>
              <a:buNone/>
            </a:pPr>
            <a:r>
              <a:t/>
            </a:r>
            <a:endParaRPr>
              <a:latin typeface="Georgia"/>
              <a:ea typeface="Georgia"/>
              <a:cs typeface="Georgia"/>
              <a:sym typeface="Georgia"/>
            </a:endParaRPr>
          </a:p>
          <a:p>
            <a:pPr indent="0" lvl="0" rtl="0">
              <a:spcBef>
                <a:spcPts val="0"/>
              </a:spcBef>
              <a:buClr>
                <a:schemeClr val="lt2"/>
              </a:buClr>
              <a:buSzPct val="25000"/>
              <a:buFont typeface="Droid Serif"/>
              <a:buNone/>
            </a:pPr>
            <a:r>
              <a:rPr b="1" lang="en-US">
                <a:latin typeface="Georgia"/>
                <a:ea typeface="Georgia"/>
                <a:cs typeface="Georgia"/>
                <a:sym typeface="Georgia"/>
              </a:rPr>
              <a:t>SQL 2</a:t>
            </a:r>
          </a:p>
          <a:p>
            <a:pPr indent="0" lvl="0" rtl="0">
              <a:spcBef>
                <a:spcPts val="0"/>
              </a:spcBef>
              <a:buClr>
                <a:schemeClr val="lt2"/>
              </a:buClr>
              <a:buSzPct val="25000"/>
              <a:buFont typeface="Droid Serif"/>
              <a:buNone/>
            </a:pPr>
            <a:r>
              <a:rPr lang="en-US">
                <a:latin typeface="Georgia"/>
                <a:ea typeface="Georgia"/>
                <a:cs typeface="Georgia"/>
                <a:sym typeface="Georgia"/>
              </a:rPr>
              <a:t>Create table Supplier_performace as</a:t>
            </a:r>
            <a:br>
              <a:rPr lang="en-US">
                <a:latin typeface="Georgia"/>
                <a:ea typeface="Georgia"/>
                <a:cs typeface="Georgia"/>
                <a:sym typeface="Georgia"/>
              </a:rPr>
            </a:br>
            <a:r>
              <a:rPr lang="en-US">
                <a:latin typeface="Georgia"/>
                <a:ea typeface="Georgia"/>
                <a:cs typeface="Georgia"/>
                <a:sym typeface="Georgia"/>
              </a:rPr>
              <a:t>Select SNCR.supplier-ID, SNCR.Reject quantity/p.quantity</a:t>
            </a:r>
            <a:br>
              <a:rPr lang="en-US">
                <a:latin typeface="Georgia"/>
                <a:ea typeface="Georgia"/>
                <a:cs typeface="Georgia"/>
                <a:sym typeface="Georgia"/>
              </a:rPr>
            </a:br>
            <a:r>
              <a:rPr lang="en-US">
                <a:latin typeface="Georgia"/>
                <a:ea typeface="Georgia"/>
                <a:cs typeface="Georgia"/>
                <a:sym typeface="Georgia"/>
              </a:rPr>
              <a:t>From SNCR Log as SNCR, Purchase Order as p, PARTS as pa</a:t>
            </a:r>
            <a:br>
              <a:rPr lang="en-US">
                <a:latin typeface="Georgia"/>
                <a:ea typeface="Georgia"/>
                <a:cs typeface="Georgia"/>
                <a:sym typeface="Georgia"/>
              </a:rPr>
            </a:br>
            <a:r>
              <a:rPr lang="en-US">
                <a:latin typeface="Georgia"/>
                <a:ea typeface="Georgia"/>
                <a:cs typeface="Georgia"/>
                <a:sym typeface="Georgia"/>
              </a:rPr>
              <a:t>Where SNCR. Supplier-ID=pa. Supplier-ID and SNCR.PID=p.PID;</a:t>
            </a:r>
            <a:br>
              <a:rPr b="1" lang="en-US" sz="1400">
                <a:latin typeface="Georgia"/>
                <a:ea typeface="Georgia"/>
                <a:cs typeface="Georgia"/>
                <a:sym typeface="Georgia"/>
              </a:rPr>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4294967295" type="ctrTitle"/>
          </p:nvPr>
        </p:nvSpPr>
        <p:spPr>
          <a:xfrm>
            <a:off x="1603800" y="1803599"/>
            <a:ext cx="5936400" cy="11597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4800" u="none" cap="none" strike="noStrike">
                <a:solidFill>
                  <a:srgbClr val="FF9E00"/>
                </a:solidFill>
                <a:latin typeface="Montserrat"/>
                <a:ea typeface="Montserrat"/>
                <a:cs typeface="Montserrat"/>
                <a:sym typeface="Montserrat"/>
              </a:rPr>
              <a:t>QUERY V</a:t>
            </a:r>
          </a:p>
        </p:txBody>
      </p:sp>
      <p:sp>
        <p:nvSpPr>
          <p:cNvPr id="170" name="Shape 170"/>
          <p:cNvSpPr txBox="1"/>
          <p:nvPr>
            <p:ph idx="4294967295" type="subTitle"/>
          </p:nvPr>
        </p:nvSpPr>
        <p:spPr>
          <a:xfrm>
            <a:off x="1603800" y="2488800"/>
            <a:ext cx="5936400" cy="7847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CCCCCC"/>
              </a:buClr>
              <a:buSzPct val="25000"/>
              <a:buFont typeface="Droid Serif"/>
              <a:buNone/>
            </a:pPr>
            <a:r>
              <a:rPr lang="en-US" sz="1800">
                <a:solidFill>
                  <a:srgbClr val="CCCCCC"/>
                </a:solidFill>
              </a:rPr>
              <a:t>Determine which department of Boyd has had the most occurrences of errors</a:t>
            </a:r>
          </a:p>
        </p:txBody>
      </p:sp>
      <p:sp>
        <p:nvSpPr>
          <p:cNvPr id="171" name="Shape 171"/>
          <p:cNvSpPr/>
          <p:nvPr/>
        </p:nvSpPr>
        <p:spPr>
          <a:xfrm>
            <a:off x="4229100" y="432297"/>
            <a:ext cx="685800" cy="685800"/>
          </a:xfrm>
          <a:prstGeom prst="flowChartMerge">
            <a:avLst/>
          </a:prstGeom>
          <a:solidFill>
            <a:schemeClr val="accent2"/>
          </a:solidFill>
          <a:ln cap="flat" cmpd="sng" w="25400">
            <a:solidFill>
              <a:srgbClr val="2A5E87"/>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1" i="0" sz="1400" u="none" cap="none" strike="noStrike">
              <a:solidFill>
                <a:srgbClr val="EFD7AE"/>
              </a:solidFill>
              <a:latin typeface="Arial"/>
              <a:ea typeface="Arial"/>
              <a:cs typeface="Arial"/>
              <a:sym typeface="Arial"/>
            </a:endParaRPr>
          </a:p>
        </p:txBody>
      </p:sp>
      <p:sp>
        <p:nvSpPr>
          <p:cNvPr id="172" name="Shape 172"/>
          <p:cNvSpPr txBox="1"/>
          <p:nvPr/>
        </p:nvSpPr>
        <p:spPr>
          <a:xfrm>
            <a:off x="3767224" y="3690294"/>
            <a:ext cx="1383300" cy="7848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CCCCCC"/>
              </a:buClr>
              <a:buFont typeface="Droid Serif"/>
              <a:buNone/>
            </a:pPr>
            <a:r>
              <a:rPr lang="en-US">
                <a:solidFill>
                  <a:schemeClr val="lt1"/>
                </a:solidFill>
                <a:latin typeface="Droid Serif"/>
                <a:ea typeface="Droid Serif"/>
                <a:cs typeface="Droid Serif"/>
                <a:sym typeface="Droid Serif"/>
              </a:rPr>
              <a:t>Separate based off on reject code initial letter</a:t>
            </a:r>
          </a:p>
        </p:txBody>
      </p:sp>
      <p:sp>
        <p:nvSpPr>
          <p:cNvPr id="173" name="Shape 173"/>
          <p:cNvSpPr txBox="1"/>
          <p:nvPr/>
        </p:nvSpPr>
        <p:spPr>
          <a:xfrm>
            <a:off x="1603800" y="3639125"/>
            <a:ext cx="1265400" cy="6858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CCCCCC"/>
              </a:buClr>
              <a:buFont typeface="Droid Serif"/>
              <a:buNone/>
            </a:pPr>
            <a:r>
              <a:rPr lang="en-US">
                <a:solidFill>
                  <a:schemeClr val="lt1"/>
                </a:solidFill>
                <a:latin typeface="Droid Serif"/>
                <a:ea typeface="Droid Serif"/>
                <a:cs typeface="Droid Serif"/>
                <a:sym typeface="Droid Serif"/>
              </a:rPr>
              <a:t>Group top defects found in NCR log</a:t>
            </a:r>
          </a:p>
        </p:txBody>
      </p:sp>
      <p:sp>
        <p:nvSpPr>
          <p:cNvPr id="174" name="Shape 174"/>
          <p:cNvSpPr txBox="1"/>
          <p:nvPr/>
        </p:nvSpPr>
        <p:spPr>
          <a:xfrm>
            <a:off x="6156899" y="3655022"/>
            <a:ext cx="1383300" cy="6540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rgbClr val="CCCCCC"/>
              </a:buClr>
              <a:buFont typeface="Droid Serif"/>
              <a:buNone/>
            </a:pPr>
            <a:r>
              <a:rPr lang="en-US">
                <a:solidFill>
                  <a:schemeClr val="lt1"/>
                </a:solidFill>
                <a:latin typeface="Droid Serif"/>
                <a:ea typeface="Droid Serif"/>
                <a:cs typeface="Droid Serif"/>
                <a:sym typeface="Droid Serif"/>
              </a:rPr>
              <a:t>Graph and compare to all departments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241650" y="91565"/>
            <a:ext cx="2660700" cy="733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0" name="Shape 180"/>
          <p:cNvSpPr txBox="1"/>
          <p:nvPr>
            <p:ph idx="1" type="body"/>
          </p:nvPr>
        </p:nvSpPr>
        <p:spPr>
          <a:xfrm>
            <a:off x="753900" y="971550"/>
            <a:ext cx="2440500" cy="3241500"/>
          </a:xfrm>
          <a:prstGeom prst="rect">
            <a:avLst/>
          </a:prstGeom>
        </p:spPr>
        <p:txBody>
          <a:bodyPr anchorCtr="0" anchor="t" bIns="91425" lIns="91425" rIns="91425" wrap="square" tIns="91425">
            <a:noAutofit/>
          </a:bodyPr>
          <a:lstStyle/>
          <a:p>
            <a:pPr lvl="0">
              <a:spcBef>
                <a:spcPts val="0"/>
              </a:spcBef>
              <a:buNone/>
            </a:pPr>
            <a:r>
              <a:rPr b="1" lang="en-US"/>
              <a:t>SQL</a:t>
            </a:r>
          </a:p>
          <a:p>
            <a:pPr lvl="0">
              <a:spcBef>
                <a:spcPts val="0"/>
              </a:spcBef>
              <a:buNone/>
            </a:pPr>
            <a:r>
              <a:rPr lang="en-US"/>
              <a:t>Create tables looking through Boyd NCR log and prioritizing high value errors (&gt; 15%)</a:t>
            </a:r>
          </a:p>
          <a:p>
            <a:pPr indent="0" lvl="0" marL="0">
              <a:spcBef>
                <a:spcPts val="0"/>
              </a:spcBef>
              <a:buNone/>
            </a:pPr>
            <a:r>
              <a:rPr lang="en-US"/>
              <a:t>Count the number of occurrences of these high value errors by returning Reject defect Codes</a:t>
            </a:r>
          </a:p>
        </p:txBody>
      </p:sp>
      <p:sp>
        <p:nvSpPr>
          <p:cNvPr id="181" name="Shape 181"/>
          <p:cNvSpPr txBox="1"/>
          <p:nvPr>
            <p:ph idx="2" type="body"/>
          </p:nvPr>
        </p:nvSpPr>
        <p:spPr>
          <a:xfrm>
            <a:off x="3319596" y="971550"/>
            <a:ext cx="2440500" cy="3241500"/>
          </a:xfrm>
          <a:prstGeom prst="rect">
            <a:avLst/>
          </a:prstGeom>
        </p:spPr>
        <p:txBody>
          <a:bodyPr anchorCtr="0" anchor="t" bIns="91425" lIns="91425" rIns="91425" wrap="square" tIns="91425">
            <a:noAutofit/>
          </a:bodyPr>
          <a:lstStyle/>
          <a:p>
            <a:pPr lvl="0">
              <a:spcBef>
                <a:spcPts val="0"/>
              </a:spcBef>
              <a:buNone/>
            </a:pPr>
            <a:r>
              <a:rPr b="1" lang="en-US"/>
              <a:t>Analysis</a:t>
            </a:r>
          </a:p>
          <a:p>
            <a:pPr lvl="0">
              <a:spcBef>
                <a:spcPts val="0"/>
              </a:spcBef>
              <a:buNone/>
            </a:pPr>
            <a:r>
              <a:rPr lang="en-US"/>
              <a:t>Import data from sql into matlab and run a loop to check initial letters from reject codes collected. The initial letter of the reject codes identifies which department was at fault.</a:t>
            </a:r>
          </a:p>
        </p:txBody>
      </p:sp>
      <p:sp>
        <p:nvSpPr>
          <p:cNvPr id="182" name="Shape 182"/>
          <p:cNvSpPr txBox="1"/>
          <p:nvPr>
            <p:ph idx="3" type="body"/>
          </p:nvPr>
        </p:nvSpPr>
        <p:spPr>
          <a:xfrm>
            <a:off x="5885291" y="971550"/>
            <a:ext cx="2440500" cy="3241500"/>
          </a:xfrm>
          <a:prstGeom prst="rect">
            <a:avLst/>
          </a:prstGeom>
        </p:spPr>
        <p:txBody>
          <a:bodyPr anchorCtr="0" anchor="t" bIns="91425" lIns="91425" rIns="91425" wrap="square" tIns="91425">
            <a:noAutofit/>
          </a:bodyPr>
          <a:lstStyle/>
          <a:p>
            <a:pPr lvl="0">
              <a:spcBef>
                <a:spcPts val="0"/>
              </a:spcBef>
              <a:buNone/>
            </a:pPr>
            <a:r>
              <a:rPr b="1" lang="en-US"/>
              <a:t>Output</a:t>
            </a:r>
          </a:p>
          <a:p>
            <a:pPr lvl="0">
              <a:spcBef>
                <a:spcPts val="0"/>
              </a:spcBef>
              <a:buNone/>
            </a:pPr>
            <a:r>
              <a:t/>
            </a:r>
            <a:endParaRPr/>
          </a:p>
        </p:txBody>
      </p:sp>
      <p:pic>
        <p:nvPicPr>
          <p:cNvPr descr="figure_1.png" id="183" name="Shape 183"/>
          <p:cNvPicPr preferRelativeResize="0"/>
          <p:nvPr/>
        </p:nvPicPr>
        <p:blipFill>
          <a:blip r:embed="rId3">
            <a:alphaModFix/>
          </a:blip>
          <a:stretch>
            <a:fillRect/>
          </a:stretch>
        </p:blipFill>
        <p:spPr>
          <a:xfrm>
            <a:off x="5760099" y="1452075"/>
            <a:ext cx="2501775" cy="250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57016" y="91565"/>
            <a:ext cx="2829899" cy="7338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TECHNICAL DETAILS</a:t>
            </a:r>
          </a:p>
        </p:txBody>
      </p:sp>
      <p:sp>
        <p:nvSpPr>
          <p:cNvPr id="189" name="Shape 189"/>
          <p:cNvSpPr txBox="1"/>
          <p:nvPr>
            <p:ph idx="1" type="body"/>
          </p:nvPr>
        </p:nvSpPr>
        <p:spPr>
          <a:xfrm>
            <a:off x="454875" y="951000"/>
            <a:ext cx="5994900"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Montserrat"/>
                <a:ea typeface="Montserrat"/>
                <a:cs typeface="Montserrat"/>
                <a:sym typeface="Montserrat"/>
              </a:rPr>
              <a:t>SQL</a:t>
            </a:r>
          </a:p>
          <a:p>
            <a:pPr indent="0" lvl="0" marL="0" marR="0" rtl="0" algn="l">
              <a:lnSpc>
                <a:spcPct val="100000"/>
              </a:lnSpc>
              <a:spcBef>
                <a:spcPts val="0"/>
              </a:spcBef>
              <a:spcAft>
                <a:spcPts val="0"/>
              </a:spcAft>
              <a:buClr>
                <a:srgbClr val="CCCCCC"/>
              </a:buClr>
              <a:buSzPct val="25000"/>
              <a:buFont typeface="Droid Serif"/>
              <a:buNone/>
            </a:pPr>
            <a:r>
              <a:rPr lang="en-US" sz="1700"/>
              <a:t>select count(s.SNCR#), s.CodeID</a:t>
            </a:r>
          </a:p>
          <a:p>
            <a:pPr indent="0" lvl="0" marL="0" marR="0" rtl="0" algn="l">
              <a:lnSpc>
                <a:spcPct val="100000"/>
              </a:lnSpc>
              <a:spcBef>
                <a:spcPts val="0"/>
              </a:spcBef>
              <a:spcAft>
                <a:spcPts val="0"/>
              </a:spcAft>
              <a:buClr>
                <a:srgbClr val="CCCCCC"/>
              </a:buClr>
              <a:buSzPct val="25000"/>
              <a:buFont typeface="Droid Serif"/>
              <a:buNone/>
            </a:pPr>
            <a:r>
              <a:rPr lang="en-US" sz="1700"/>
              <a:t>from sncr as s, purchase order as p</a:t>
            </a:r>
          </a:p>
          <a:p>
            <a:pPr indent="0" lvl="0" marL="0" marR="0" rtl="0" algn="l">
              <a:lnSpc>
                <a:spcPct val="100000"/>
              </a:lnSpc>
              <a:spcBef>
                <a:spcPts val="0"/>
              </a:spcBef>
              <a:spcAft>
                <a:spcPts val="0"/>
              </a:spcAft>
              <a:buClr>
                <a:srgbClr val="CCCCCC"/>
              </a:buClr>
              <a:buSzPct val="25000"/>
              <a:buFont typeface="Droid Serif"/>
              <a:buNone/>
            </a:pPr>
            <a:r>
              <a:rPr lang="en-US" sz="1700"/>
              <a:t>where s.rejectqty/p.qty &gt; .15</a:t>
            </a:r>
          </a:p>
          <a:p>
            <a:pPr indent="0" lvl="0" marL="0" marR="0" rtl="0" algn="l">
              <a:lnSpc>
                <a:spcPct val="100000"/>
              </a:lnSpc>
              <a:spcBef>
                <a:spcPts val="0"/>
              </a:spcBef>
              <a:spcAft>
                <a:spcPts val="0"/>
              </a:spcAft>
              <a:buClr>
                <a:srgbClr val="CCCCCC"/>
              </a:buClr>
              <a:buSzPct val="25000"/>
              <a:buFont typeface="Droid Serif"/>
              <a:buNone/>
            </a:pPr>
            <a:r>
              <a:rPr lang="en-US" sz="1700"/>
              <a:t>and s.rejectqtyval/p.totalsalevalue &gt; .15</a:t>
            </a:r>
          </a:p>
          <a:p>
            <a:pPr indent="0" lvl="0" marL="0" marR="0" rtl="0" algn="l">
              <a:lnSpc>
                <a:spcPct val="100000"/>
              </a:lnSpc>
              <a:spcBef>
                <a:spcPts val="0"/>
              </a:spcBef>
              <a:spcAft>
                <a:spcPts val="0"/>
              </a:spcAft>
              <a:buClr>
                <a:srgbClr val="CCCCCC"/>
              </a:buClr>
              <a:buSzPct val="25000"/>
              <a:buFont typeface="Droid Serif"/>
              <a:buNone/>
            </a:pPr>
            <a:r>
              <a:rPr lang="en-US" sz="1700"/>
              <a:t>and p.pid = s.pid</a:t>
            </a:r>
          </a:p>
          <a:p>
            <a:pPr indent="0" lvl="0" marL="0" marR="0" rtl="0" algn="l">
              <a:lnSpc>
                <a:spcPct val="100000"/>
              </a:lnSpc>
              <a:spcBef>
                <a:spcPts val="0"/>
              </a:spcBef>
              <a:spcAft>
                <a:spcPts val="0"/>
              </a:spcAft>
              <a:buClr>
                <a:srgbClr val="CCCCCC"/>
              </a:buClr>
              <a:buSzPct val="25000"/>
              <a:buFont typeface="Droid Serif"/>
              <a:buNone/>
            </a:pPr>
            <a:r>
              <a:t/>
            </a:r>
            <a:endParaRPr sz="1700"/>
          </a:p>
          <a:p>
            <a:pPr indent="0" lvl="0" marL="0" marR="0" rtl="0" algn="l">
              <a:lnSpc>
                <a:spcPct val="100000"/>
              </a:lnSpc>
              <a:spcBef>
                <a:spcPts val="0"/>
              </a:spcBef>
              <a:spcAft>
                <a:spcPts val="0"/>
              </a:spcAft>
              <a:buClr>
                <a:srgbClr val="CCCCCC"/>
              </a:buClr>
              <a:buSzPct val="25000"/>
              <a:buFont typeface="Droid Serif"/>
              <a:buNone/>
            </a:pPr>
            <a:r>
              <a:t/>
            </a:r>
            <a:endParaRPr sz="1700"/>
          </a:p>
          <a:p>
            <a:pPr indent="0" lvl="0" marL="0" marR="0" rtl="0" algn="l">
              <a:lnSpc>
                <a:spcPct val="100000"/>
              </a:lnSpc>
              <a:spcBef>
                <a:spcPts val="0"/>
              </a:spcBef>
              <a:spcAft>
                <a:spcPts val="0"/>
              </a:spcAft>
              <a:buClr>
                <a:srgbClr val="CCCCCC"/>
              </a:buClr>
              <a:buSzPct val="25000"/>
              <a:buFont typeface="Droid Serif"/>
              <a:buNone/>
            </a:pPr>
            <a:r>
              <a:rPr lang="en-US" sz="1700"/>
              <a:t>select count(c.CNCR#), c.CodeID</a:t>
            </a:r>
          </a:p>
          <a:p>
            <a:pPr indent="0" lvl="0" marL="0" marR="0" rtl="0" algn="l">
              <a:lnSpc>
                <a:spcPct val="100000"/>
              </a:lnSpc>
              <a:spcBef>
                <a:spcPts val="0"/>
              </a:spcBef>
              <a:spcAft>
                <a:spcPts val="0"/>
              </a:spcAft>
              <a:buClr>
                <a:srgbClr val="CCCCCC"/>
              </a:buClr>
              <a:buSzPct val="25000"/>
              <a:buFont typeface="Droid Serif"/>
              <a:buNone/>
            </a:pPr>
            <a:r>
              <a:rPr lang="en-US" sz="1700"/>
              <a:t>from cncr as c, sales order as so, purchase order as p</a:t>
            </a:r>
          </a:p>
          <a:p>
            <a:pPr indent="0" lvl="0" marL="0" marR="0" rtl="0" algn="l">
              <a:lnSpc>
                <a:spcPct val="100000"/>
              </a:lnSpc>
              <a:spcBef>
                <a:spcPts val="0"/>
              </a:spcBef>
              <a:spcAft>
                <a:spcPts val="0"/>
              </a:spcAft>
              <a:buClr>
                <a:srgbClr val="CCCCCC"/>
              </a:buClr>
              <a:buSzPct val="25000"/>
              <a:buFont typeface="Droid Serif"/>
              <a:buNone/>
            </a:pPr>
            <a:r>
              <a:rPr lang="en-US" sz="1700"/>
              <a:t>where c.rejectqty/p.qty &gt; .15</a:t>
            </a:r>
          </a:p>
          <a:p>
            <a:pPr indent="0" lvl="0" marL="0" marR="0" rtl="0" algn="l">
              <a:lnSpc>
                <a:spcPct val="100000"/>
              </a:lnSpc>
              <a:spcBef>
                <a:spcPts val="0"/>
              </a:spcBef>
              <a:spcAft>
                <a:spcPts val="0"/>
              </a:spcAft>
              <a:buClr>
                <a:srgbClr val="CCCCCC"/>
              </a:buClr>
              <a:buSzPct val="25000"/>
              <a:buFont typeface="Droid Serif"/>
              <a:buNone/>
            </a:pPr>
            <a:r>
              <a:rPr lang="en-US" sz="1700"/>
              <a:t>and c.rejectqtyval/p.totalsalevalue &gt; .15</a:t>
            </a:r>
          </a:p>
          <a:p>
            <a:pPr indent="0" lvl="0" marL="0" marR="0" rtl="0" algn="l">
              <a:lnSpc>
                <a:spcPct val="100000"/>
              </a:lnSpc>
              <a:spcBef>
                <a:spcPts val="0"/>
              </a:spcBef>
              <a:spcAft>
                <a:spcPts val="0"/>
              </a:spcAft>
              <a:buClr>
                <a:srgbClr val="CCCCCC"/>
              </a:buClr>
              <a:buSzPct val="25000"/>
              <a:buFont typeface="Droid Serif"/>
              <a:buNone/>
            </a:pPr>
            <a:r>
              <a:rPr lang="en-US" sz="1700"/>
              <a:t>and p.pid = so.pid</a:t>
            </a:r>
          </a:p>
          <a:p>
            <a:pPr indent="0" lvl="0" marL="0" marR="0" rtl="0" algn="l">
              <a:lnSpc>
                <a:spcPct val="100000"/>
              </a:lnSpc>
              <a:spcBef>
                <a:spcPts val="0"/>
              </a:spcBef>
              <a:spcAft>
                <a:spcPts val="0"/>
              </a:spcAft>
              <a:buClr>
                <a:srgbClr val="CCCCCC"/>
              </a:buClr>
              <a:buSzPct val="25000"/>
              <a:buFont typeface="Droid Serif"/>
              <a:buNone/>
            </a:pPr>
            <a:r>
              <a:rPr lang="en-US" sz="1700"/>
              <a:t>and so.sid = c.sid</a:t>
            </a:r>
          </a:p>
        </p:txBody>
      </p:sp>
      <p:sp>
        <p:nvSpPr>
          <p:cNvPr id="190" name="Shape 190"/>
          <p:cNvSpPr txBox="1"/>
          <p:nvPr>
            <p:ph idx="2" type="body"/>
          </p:nvPr>
        </p:nvSpPr>
        <p:spPr>
          <a:xfrm>
            <a:off x="3319600" y="1527900"/>
            <a:ext cx="2440500" cy="26850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CCCCCC"/>
              </a:buClr>
              <a:buSzPct val="100000"/>
              <a:buFont typeface="Arial"/>
              <a:buChar char="•"/>
            </a:pPr>
            <a:r>
              <a:t/>
            </a:r>
            <a:endParaRPr b="0" i="0" sz="1800" u="none" cap="none" strike="noStrike">
              <a:solidFill>
                <a:srgbClr val="434343"/>
              </a:solidFill>
              <a:latin typeface="Droid Serif"/>
              <a:ea typeface="Droid Serif"/>
              <a:cs typeface="Droid Serif"/>
              <a:sym typeface="Droid Serif"/>
            </a:endParaRPr>
          </a:p>
        </p:txBody>
      </p:sp>
      <p:sp>
        <p:nvSpPr>
          <p:cNvPr id="191" name="Shape 191"/>
          <p:cNvSpPr txBox="1"/>
          <p:nvPr>
            <p:ph idx="3" type="body"/>
          </p:nvPr>
        </p:nvSpPr>
        <p:spPr>
          <a:xfrm>
            <a:off x="4615325" y="1114500"/>
            <a:ext cx="4453200"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lang="en-US" sz="1700"/>
              <a:t>select count(ip.IPNCR#), ip.CodeID</a:t>
            </a:r>
          </a:p>
          <a:p>
            <a:pPr indent="0" lvl="0" marL="0" marR="0" rtl="0" algn="l">
              <a:lnSpc>
                <a:spcPct val="100000"/>
              </a:lnSpc>
              <a:spcBef>
                <a:spcPts val="0"/>
              </a:spcBef>
              <a:spcAft>
                <a:spcPts val="0"/>
              </a:spcAft>
              <a:buClr>
                <a:srgbClr val="CCCCCC"/>
              </a:buClr>
              <a:buSzPct val="25000"/>
              <a:buFont typeface="Droid Serif"/>
              <a:buNone/>
            </a:pPr>
            <a:r>
              <a:rPr lang="en-US" sz="1700"/>
              <a:t>from IPNCR as ip, Work Order as w</a:t>
            </a:r>
          </a:p>
          <a:p>
            <a:pPr indent="0" lvl="0" marL="0" marR="0" rtl="0" algn="l">
              <a:lnSpc>
                <a:spcPct val="100000"/>
              </a:lnSpc>
              <a:spcBef>
                <a:spcPts val="0"/>
              </a:spcBef>
              <a:spcAft>
                <a:spcPts val="0"/>
              </a:spcAft>
              <a:buClr>
                <a:srgbClr val="CCCCCC"/>
              </a:buClr>
              <a:buSzPct val="25000"/>
              <a:buFont typeface="Droid Serif"/>
              <a:buNone/>
            </a:pPr>
            <a:r>
              <a:rPr lang="en-US" sz="1700"/>
              <a:t>Sales order as so, Purchase Order as p</a:t>
            </a:r>
          </a:p>
          <a:p>
            <a:pPr indent="0" lvl="0" marL="0" marR="0" rtl="0" algn="l">
              <a:lnSpc>
                <a:spcPct val="100000"/>
              </a:lnSpc>
              <a:spcBef>
                <a:spcPts val="0"/>
              </a:spcBef>
              <a:spcAft>
                <a:spcPts val="0"/>
              </a:spcAft>
              <a:buClr>
                <a:srgbClr val="CCCCCC"/>
              </a:buClr>
              <a:buSzPct val="25000"/>
              <a:buFont typeface="Droid Serif"/>
              <a:buNone/>
            </a:pPr>
            <a:r>
              <a:rPr lang="en-US" sz="1700"/>
              <a:t>where ip.rejectqty/p.qty &gt; .15</a:t>
            </a:r>
          </a:p>
          <a:p>
            <a:pPr indent="0" lvl="0" marL="0" marR="0" rtl="0" algn="l">
              <a:lnSpc>
                <a:spcPct val="100000"/>
              </a:lnSpc>
              <a:spcBef>
                <a:spcPts val="0"/>
              </a:spcBef>
              <a:spcAft>
                <a:spcPts val="0"/>
              </a:spcAft>
              <a:buClr>
                <a:srgbClr val="CCCCCC"/>
              </a:buClr>
              <a:buSzPct val="25000"/>
              <a:buFont typeface="Droid Serif"/>
              <a:buNone/>
            </a:pPr>
            <a:r>
              <a:rPr lang="en-US" sz="1700"/>
              <a:t>and ip.rejectqtyval/p.totalsalevalue &gt; .15</a:t>
            </a:r>
          </a:p>
          <a:p>
            <a:pPr indent="0" lvl="0" marL="0" marR="0" rtl="0" algn="l">
              <a:lnSpc>
                <a:spcPct val="100000"/>
              </a:lnSpc>
              <a:spcBef>
                <a:spcPts val="0"/>
              </a:spcBef>
              <a:spcAft>
                <a:spcPts val="0"/>
              </a:spcAft>
              <a:buClr>
                <a:srgbClr val="CCCCCC"/>
              </a:buClr>
              <a:buSzPct val="25000"/>
              <a:buFont typeface="Droid Serif"/>
              <a:buNone/>
            </a:pPr>
            <a:r>
              <a:rPr lang="en-US" sz="1700"/>
              <a:t>and p.pid = so.pid</a:t>
            </a:r>
          </a:p>
          <a:p>
            <a:pPr indent="0" lvl="0" marL="0" marR="0" rtl="0" algn="l">
              <a:lnSpc>
                <a:spcPct val="100000"/>
              </a:lnSpc>
              <a:spcBef>
                <a:spcPts val="0"/>
              </a:spcBef>
              <a:spcAft>
                <a:spcPts val="0"/>
              </a:spcAft>
              <a:buClr>
                <a:srgbClr val="CCCCCC"/>
              </a:buClr>
              <a:buSzPct val="25000"/>
              <a:buFont typeface="Droid Serif"/>
              <a:buNone/>
            </a:pPr>
            <a:r>
              <a:rPr lang="en-US" sz="1700"/>
              <a:t>and so.sid = w.sid</a:t>
            </a:r>
          </a:p>
          <a:p>
            <a:pPr indent="0" lvl="0" marL="0" marR="0" rtl="0" algn="l">
              <a:lnSpc>
                <a:spcPct val="100000"/>
              </a:lnSpc>
              <a:spcBef>
                <a:spcPts val="0"/>
              </a:spcBef>
              <a:spcAft>
                <a:spcPts val="0"/>
              </a:spcAft>
              <a:buClr>
                <a:srgbClr val="CCCCCC"/>
              </a:buClr>
              <a:buSzPct val="25000"/>
              <a:buFont typeface="Droid Serif"/>
              <a:buNone/>
            </a:pPr>
            <a:r>
              <a:rPr lang="en-US" sz="1700"/>
              <a:t>and w.wid = ip.wid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241650" y="91565"/>
            <a:ext cx="2660700" cy="733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7" name="Shape 197"/>
          <p:cNvSpPr txBox="1"/>
          <p:nvPr>
            <p:ph idx="1" type="body"/>
          </p:nvPr>
        </p:nvSpPr>
        <p:spPr>
          <a:xfrm>
            <a:off x="753900" y="971550"/>
            <a:ext cx="2440500" cy="3241500"/>
          </a:xfrm>
          <a:prstGeom prst="rect">
            <a:avLst/>
          </a:prstGeom>
        </p:spPr>
        <p:txBody>
          <a:bodyPr anchorCtr="0" anchor="t" bIns="91425" lIns="91425" rIns="91425" wrap="square" tIns="91425">
            <a:noAutofit/>
          </a:bodyPr>
          <a:lstStyle/>
          <a:p>
            <a:pPr indent="0" lvl="0" marL="0" rtl="0">
              <a:spcBef>
                <a:spcPts val="0"/>
              </a:spcBef>
              <a:buNone/>
            </a:pPr>
            <a:r>
              <a:rPr lang="en-US" u="sng"/>
              <a:t>Justification:</a:t>
            </a:r>
          </a:p>
          <a:p>
            <a:pPr indent="0" lvl="0" marL="0" rtl="0">
              <a:spcBef>
                <a:spcPts val="0"/>
              </a:spcBef>
              <a:buNone/>
            </a:pPr>
            <a:r>
              <a:rPr lang="en-US"/>
              <a:t>Quality Assurance:</a:t>
            </a:r>
          </a:p>
          <a:p>
            <a:pPr indent="0" lvl="0" marL="0" rtl="0">
              <a:spcBef>
                <a:spcPts val="0"/>
              </a:spcBef>
              <a:buNone/>
            </a:pPr>
            <a:r>
              <a:rPr lang="en-US"/>
              <a:t>Identifying system issues in order to prevent and avoid common root problems encountered in Boyd departments.</a:t>
            </a:r>
          </a:p>
          <a:p>
            <a:pPr indent="0" lvl="0" marL="0">
              <a:spcBef>
                <a:spcPts val="0"/>
              </a:spcBef>
              <a:buNone/>
            </a:pPr>
            <a:r>
              <a:rPr lang="en-US"/>
              <a:t>Helps Boyd set goals in each department to minimize errors</a:t>
            </a:r>
          </a:p>
        </p:txBody>
      </p:sp>
      <p:sp>
        <p:nvSpPr>
          <p:cNvPr id="198" name="Shape 198"/>
          <p:cNvSpPr txBox="1"/>
          <p:nvPr>
            <p:ph idx="2" type="body"/>
          </p:nvPr>
        </p:nvSpPr>
        <p:spPr>
          <a:xfrm>
            <a:off x="3319596" y="971550"/>
            <a:ext cx="2440500" cy="3241500"/>
          </a:xfrm>
          <a:prstGeom prst="rect">
            <a:avLst/>
          </a:prstGeom>
        </p:spPr>
        <p:txBody>
          <a:bodyPr anchorCtr="0" anchor="t" bIns="91425" lIns="91425" rIns="91425" wrap="square" tIns="91425">
            <a:noAutofit/>
          </a:bodyPr>
          <a:lstStyle/>
          <a:p>
            <a:pPr lvl="0">
              <a:spcBef>
                <a:spcPts val="0"/>
              </a:spcBef>
              <a:buNone/>
            </a:pPr>
            <a:r>
              <a:rPr lang="en-US"/>
              <a:t>Formula:</a:t>
            </a:r>
          </a:p>
          <a:p>
            <a:pPr lvl="0">
              <a:spcBef>
                <a:spcPts val="0"/>
              </a:spcBef>
              <a:buNone/>
            </a:pPr>
            <a:r>
              <a:rPr lang="en-US"/>
              <a:t>f</a:t>
            </a:r>
            <a:r>
              <a:rPr baseline="-25000" lang="en-US"/>
              <a:t>i </a:t>
            </a:r>
            <a:r>
              <a:rPr lang="en-US"/>
              <a:t>= f/n</a:t>
            </a:r>
          </a:p>
          <a:p>
            <a:pPr lvl="0">
              <a:spcBef>
                <a:spcPts val="0"/>
              </a:spcBef>
              <a:buNone/>
            </a:pPr>
            <a:r>
              <a:rPr lang="en-US"/>
              <a:t>Find frequency percentage of occurrences of defective parts</a:t>
            </a:r>
          </a:p>
          <a:p>
            <a:pPr indent="0" lvl="0" marL="0">
              <a:spcBef>
                <a:spcPts val="0"/>
              </a:spcBef>
              <a:buNone/>
            </a:pPr>
            <a:r>
              <a:rPr lang="en-US"/>
              <a:t>Reject Defect Codes:  </a:t>
            </a:r>
          </a:p>
        </p:txBody>
      </p:sp>
      <p:sp>
        <p:nvSpPr>
          <p:cNvPr id="199" name="Shape 199"/>
          <p:cNvSpPr txBox="1"/>
          <p:nvPr>
            <p:ph idx="3" type="body"/>
          </p:nvPr>
        </p:nvSpPr>
        <p:spPr>
          <a:xfrm>
            <a:off x="5885291" y="971550"/>
            <a:ext cx="2440500" cy="3241500"/>
          </a:xfrm>
          <a:prstGeom prst="rect">
            <a:avLst/>
          </a:prstGeom>
        </p:spPr>
        <p:txBody>
          <a:bodyPr anchorCtr="0" anchor="t" bIns="91425" lIns="91425" rIns="91425" wrap="square" tIns="91425">
            <a:noAutofit/>
          </a:bodyPr>
          <a:lstStyle/>
          <a:p>
            <a:pPr lvl="0">
              <a:spcBef>
                <a:spcPts val="0"/>
              </a:spcBef>
              <a:buNone/>
            </a:pPr>
            <a:r>
              <a:rPr lang="en-US"/>
              <a:t>Code:</a:t>
            </a:r>
          </a:p>
        </p:txBody>
      </p:sp>
      <p:pic>
        <p:nvPicPr>
          <p:cNvPr descr="Screen Shot 2016-12-02 at 8.08.46 AM.png" id="200" name="Shape 200"/>
          <p:cNvPicPr preferRelativeResize="0"/>
          <p:nvPr/>
        </p:nvPicPr>
        <p:blipFill>
          <a:blip r:embed="rId3">
            <a:alphaModFix/>
          </a:blip>
          <a:stretch>
            <a:fillRect/>
          </a:stretch>
        </p:blipFill>
        <p:spPr>
          <a:xfrm>
            <a:off x="3241650" y="2996323"/>
            <a:ext cx="2244475" cy="1832301"/>
          </a:xfrm>
          <a:prstGeom prst="rect">
            <a:avLst/>
          </a:prstGeom>
          <a:noFill/>
          <a:ln>
            <a:noFill/>
          </a:ln>
        </p:spPr>
      </p:pic>
      <p:pic>
        <p:nvPicPr>
          <p:cNvPr descr="Screen Shot 2016-12-02 at 8.47.25 AM.png" id="201" name="Shape 201"/>
          <p:cNvPicPr preferRelativeResize="0"/>
          <p:nvPr/>
        </p:nvPicPr>
        <p:blipFill>
          <a:blip r:embed="rId4">
            <a:alphaModFix/>
          </a:blip>
          <a:stretch>
            <a:fillRect/>
          </a:stretch>
        </p:blipFill>
        <p:spPr>
          <a:xfrm>
            <a:off x="5760100" y="1527900"/>
            <a:ext cx="2846549" cy="282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KEY RELATIONSHIPS</a:t>
            </a:r>
          </a:p>
        </p:txBody>
      </p:sp>
      <p:sp>
        <p:nvSpPr>
          <p:cNvPr id="57" name="Shape 57"/>
          <p:cNvSpPr txBox="1"/>
          <p:nvPr>
            <p:ph idx="1" type="body"/>
          </p:nvPr>
        </p:nvSpPr>
        <p:spPr>
          <a:xfrm>
            <a:off x="753900" y="674385"/>
            <a:ext cx="6444567" cy="3794728"/>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Work Order Details</a:t>
            </a:r>
            <a:r>
              <a:rPr b="0" i="0" lang="en-US" sz="1800" u="none" cap="none" strike="noStrike">
                <a:solidFill>
                  <a:srgbClr val="434343"/>
                </a:solidFill>
                <a:latin typeface="Droid Serif"/>
                <a:ea typeface="Droid Serif"/>
                <a:cs typeface="Droid Serif"/>
                <a:sym typeface="Droid Serif"/>
              </a:rPr>
              <a:t> ( </a:t>
            </a:r>
            <a:r>
              <a:rPr b="0" i="0" lang="en-US" sz="1800" u="sng" cap="none" strike="noStrike">
                <a:solidFill>
                  <a:srgbClr val="434343"/>
                </a:solidFill>
                <a:latin typeface="Droid Serif"/>
                <a:ea typeface="Droid Serif"/>
                <a:cs typeface="Droid Serif"/>
                <a:sym typeface="Droid Serif"/>
              </a:rPr>
              <a:t>WID</a:t>
            </a:r>
            <a:r>
              <a:rPr b="0" baseline="30000" i="0" lang="en-US" sz="1800" u="sng" cap="none" strike="noStrike">
                <a:solidFill>
                  <a:srgbClr val="434343"/>
                </a:solidFill>
                <a:latin typeface="Droid Serif"/>
                <a:ea typeface="Droid Serif"/>
                <a:cs typeface="Droid Serif"/>
                <a:sym typeface="Droid Serif"/>
              </a:rPr>
              <a:t>5</a:t>
            </a:r>
            <a:r>
              <a:rPr b="0" i="0" lang="en-US" sz="1800" u="sng" cap="none" strike="noStrike">
                <a:solidFill>
                  <a:srgbClr val="434343"/>
                </a:solidFill>
                <a:latin typeface="Droid Serif"/>
                <a:ea typeface="Droid Serif"/>
                <a:cs typeface="Droid Serif"/>
                <a:sym typeface="Droid Serif"/>
              </a:rPr>
              <a:t>, MID</a:t>
            </a:r>
            <a:r>
              <a:rPr b="0" baseline="30000" i="0" lang="en-US" sz="1800" u="sng" cap="none" strike="noStrike">
                <a:solidFill>
                  <a:srgbClr val="434343"/>
                </a:solidFill>
                <a:latin typeface="Droid Serif"/>
                <a:ea typeface="Droid Serif"/>
                <a:cs typeface="Droid Serif"/>
                <a:sym typeface="Droid Serif"/>
              </a:rPr>
              <a:t>26</a:t>
            </a:r>
            <a:r>
              <a:rPr b="0" i="0" lang="en-US" sz="1800" u="sng" cap="none" strike="noStrike">
                <a:solidFill>
                  <a:srgbClr val="434343"/>
                </a:solidFill>
                <a:latin typeface="Droid Serif"/>
                <a:ea typeface="Droid Serif"/>
                <a:cs typeface="Droid Serif"/>
                <a:sym typeface="Droid Serif"/>
              </a:rPr>
              <a:t>, FID</a:t>
            </a:r>
            <a:r>
              <a:rPr b="0" baseline="30000" i="0" lang="en-US" sz="1800" u="none" cap="none" strike="noStrike">
                <a:solidFill>
                  <a:srgbClr val="434343"/>
                </a:solidFill>
                <a:latin typeface="Droid Serif"/>
                <a:ea typeface="Droid Serif"/>
                <a:cs typeface="Droid Serif"/>
                <a:sym typeface="Droid Serif"/>
              </a:rPr>
              <a:t>19</a:t>
            </a:r>
            <a:r>
              <a:rPr b="0" i="0" lang="en-US" sz="1800" u="none" cap="none" strike="noStrike">
                <a:solidFill>
                  <a:srgbClr val="434343"/>
                </a:solidFill>
                <a:latin typeface="Droid Serif"/>
                <a:ea typeface="Droid Serif"/>
                <a:cs typeface="Droid Serif"/>
                <a:sym typeface="Droid Serif"/>
              </a:rPr>
              <a:t>, EID</a:t>
            </a:r>
            <a:r>
              <a:rPr b="0" baseline="30000" i="0" lang="en-US" sz="1800" u="none" cap="none" strike="noStrike">
                <a:solidFill>
                  <a:srgbClr val="434343"/>
                </a:solidFill>
                <a:latin typeface="Droid Serif"/>
                <a:ea typeface="Droid Serif"/>
                <a:cs typeface="Droid Serif"/>
                <a:sym typeface="Droid Serif"/>
              </a:rPr>
              <a:t>7</a:t>
            </a:r>
            <a:r>
              <a:rPr b="0" i="0" lang="en-US" sz="1800" u="none" cap="none" strike="noStrike">
                <a:solidFill>
                  <a:srgbClr val="434343"/>
                </a:solidFill>
                <a:latin typeface="Droid Serif"/>
                <a:ea typeface="Droid Serif"/>
                <a:cs typeface="Droid Serif"/>
                <a:sym typeface="Droid Serif"/>
              </a:rPr>
              <a:t>, Date, Sequence, Time In, Time Out )</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Employee</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EID</a:t>
            </a:r>
            <a:r>
              <a:rPr b="0" i="0" lang="en-US" sz="1800" u="none" cap="none" strike="noStrike">
                <a:solidFill>
                  <a:srgbClr val="434343"/>
                </a:solidFill>
                <a:latin typeface="Droid Serif"/>
                <a:ea typeface="Droid Serif"/>
                <a:cs typeface="Droid Serif"/>
                <a:sym typeface="Droid Serif"/>
              </a:rPr>
              <a:t>, Supervisor ID Last, First, SSN, Department, Salary, Commission, Hourly Wage)</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Supplier: </a:t>
            </a:r>
            <a:r>
              <a:rPr b="0" i="0" lang="en-US" sz="1800" u="none" cap="none" strike="noStrike">
                <a:solidFill>
                  <a:srgbClr val="434343"/>
                </a:solidFill>
                <a:latin typeface="Droid Serif"/>
                <a:ea typeface="Droid Serif"/>
                <a:cs typeface="Droid Serif"/>
                <a:sym typeface="Droid Serif"/>
              </a:rPr>
              <a:t>(</a:t>
            </a:r>
            <a:r>
              <a:rPr b="0" i="0" lang="en-US" sz="1800" u="sng" cap="none" strike="noStrike">
                <a:solidFill>
                  <a:srgbClr val="434343"/>
                </a:solidFill>
                <a:latin typeface="Droid Serif"/>
                <a:ea typeface="Droid Serif"/>
                <a:cs typeface="Droid Serif"/>
                <a:sym typeface="Droid Serif"/>
              </a:rPr>
              <a:t>Supplier-ID</a:t>
            </a:r>
            <a:r>
              <a:rPr b="0" i="0" lang="en-US" sz="1800" u="none" cap="none" strike="noStrike">
                <a:solidFill>
                  <a:srgbClr val="434343"/>
                </a:solidFill>
                <a:latin typeface="Droid Serif"/>
                <a:ea typeface="Droid Serif"/>
                <a:cs typeface="Droid Serif"/>
                <a:sym typeface="Droid Serif"/>
              </a:rPr>
              <a:t>, Company-name, Address, Contact, Title, Phone/Fax, Scope, ISO?(certificated?), Aerospace or ITAR)</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Material: </a:t>
            </a:r>
            <a:r>
              <a:rPr b="0" i="0" lang="en-US" sz="1800" u="none" cap="none" strike="noStrike">
                <a:solidFill>
                  <a:srgbClr val="434343"/>
                </a:solidFill>
                <a:latin typeface="Droid Serif"/>
                <a:ea typeface="Droid Serif"/>
                <a:cs typeface="Droid Serif"/>
                <a:sym typeface="Droid Serif"/>
              </a:rPr>
              <a:t>(</a:t>
            </a:r>
            <a:r>
              <a:rPr b="0" i="0" lang="en-US" sz="1800" u="sng" cap="none" strike="noStrike">
                <a:solidFill>
                  <a:srgbClr val="434343"/>
                </a:solidFill>
                <a:latin typeface="Droid Serif"/>
                <a:ea typeface="Droid Serif"/>
                <a:cs typeface="Droid Serif"/>
                <a:sym typeface="Droid Serif"/>
              </a:rPr>
              <a:t>MatID</a:t>
            </a:r>
            <a:r>
              <a:rPr b="0" i="0" lang="en-US" sz="1800" u="none" cap="none" strike="noStrike">
                <a:solidFill>
                  <a:srgbClr val="434343"/>
                </a:solidFill>
                <a:latin typeface="Droid Serif"/>
                <a:ea typeface="Droid Serif"/>
                <a:cs typeface="Droid Serif"/>
                <a:sym typeface="Droid Serif"/>
              </a:rPr>
              <a:t>, Supplier-ID</a:t>
            </a:r>
            <a:r>
              <a:rPr b="0" baseline="30000" i="0" lang="en-US" sz="1800" u="none" cap="none" strike="noStrike">
                <a:solidFill>
                  <a:srgbClr val="434343"/>
                </a:solidFill>
                <a:latin typeface="Droid Serif"/>
                <a:ea typeface="Droid Serif"/>
                <a:cs typeface="Droid Serif"/>
                <a:sym typeface="Droid Serif"/>
              </a:rPr>
              <a:t>8</a:t>
            </a:r>
            <a:r>
              <a:rPr b="0" i="0" lang="en-US" sz="1800" u="none" cap="none" strike="noStrike">
                <a:solidFill>
                  <a:srgbClr val="434343"/>
                </a:solidFill>
                <a:latin typeface="Droid Serif"/>
                <a:ea typeface="Droid Serif"/>
                <a:cs typeface="Droid Serif"/>
                <a:sym typeface="Droid Serif"/>
              </a:rPr>
              <a:t>, Material-name, Description, Expiration-date)</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Supplier Contact:</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EID</a:t>
            </a:r>
            <a:r>
              <a:rPr b="0" baseline="30000" i="0" lang="en-US" sz="1800" u="none" cap="none" strike="noStrike">
                <a:solidFill>
                  <a:srgbClr val="434343"/>
                </a:solidFill>
                <a:latin typeface="Droid Serif"/>
                <a:ea typeface="Droid Serif"/>
                <a:cs typeface="Droid Serif"/>
                <a:sym typeface="Droid Serif"/>
              </a:rPr>
              <a:t>7</a:t>
            </a:r>
            <a:r>
              <a:rPr b="0" i="0" lang="en-US" sz="1800" u="none" cap="none" strike="noStrike">
                <a:solidFill>
                  <a:srgbClr val="434343"/>
                </a:solidFill>
                <a:latin typeface="Droid Serif"/>
                <a:ea typeface="Droid Serif"/>
                <a:cs typeface="Droid Serif"/>
                <a:sym typeface="Droid Serif"/>
              </a:rPr>
              <a:t>, Lname, MI, Fname, E-mail, Phone #)</a:t>
            </a:r>
          </a:p>
        </p:txBody>
      </p:sp>
      <p:sp>
        <p:nvSpPr>
          <p:cNvPr id="58" name="Shape 58"/>
          <p:cNvSpPr txBox="1"/>
          <p:nvPr/>
        </p:nvSpPr>
        <p:spPr>
          <a:xfrm>
            <a:off x="6981075" y="825375"/>
            <a:ext cx="1796700" cy="31392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CCCCCC"/>
              </a:buClr>
              <a:buSzPct val="25000"/>
              <a:buFont typeface="Montserrat"/>
              <a:buNone/>
            </a:pPr>
            <a:r>
              <a:rPr lang="en-US" sz="1200">
                <a:solidFill>
                  <a:srgbClr val="434343"/>
                </a:solidFill>
                <a:latin typeface="Montserrat"/>
                <a:ea typeface="Montserrat"/>
                <a:cs typeface="Montserrat"/>
                <a:sym typeface="Montserrat"/>
              </a:rPr>
              <a:t>Work Order Details  table describes the detailed time frame and sequence number for each work order for the specific machine, factory.</a:t>
            </a:r>
          </a:p>
        </p:txBody>
      </p:sp>
      <p:sp>
        <p:nvSpPr>
          <p:cNvPr id="59" name="Shape 59"/>
          <p:cNvSpPr/>
          <p:nvPr/>
        </p:nvSpPr>
        <p:spPr>
          <a:xfrm>
            <a:off x="6083575" y="1128500"/>
            <a:ext cx="690600" cy="3744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4294967295" type="ctrTitle"/>
          </p:nvPr>
        </p:nvSpPr>
        <p:spPr>
          <a:xfrm>
            <a:off x="1730360" y="1435565"/>
            <a:ext cx="5683277" cy="227236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7200" u="none" cap="none" strike="noStrike">
                <a:solidFill>
                  <a:srgbClr val="FF9E00"/>
                </a:solidFill>
                <a:latin typeface="Montserrat"/>
                <a:ea typeface="Montserrat"/>
                <a:cs typeface="Montserrat"/>
                <a:sym typeface="Montserrat"/>
              </a:rPr>
              <a:t>THANK YOU!</a:t>
            </a:r>
          </a:p>
        </p:txBody>
      </p:sp>
      <p:grpSp>
        <p:nvGrpSpPr>
          <p:cNvPr id="207" name="Shape 207"/>
          <p:cNvGrpSpPr/>
          <p:nvPr/>
        </p:nvGrpSpPr>
        <p:grpSpPr>
          <a:xfrm>
            <a:off x="4396399" y="374555"/>
            <a:ext cx="351203" cy="324659"/>
            <a:chOff x="5975075" y="2327500"/>
            <a:chExt cx="420099" cy="388349"/>
          </a:xfrm>
        </p:grpSpPr>
        <p:sp>
          <p:nvSpPr>
            <p:cNvPr id="208" name="Shape 208"/>
            <p:cNvSpPr/>
            <p:nvPr/>
          </p:nvSpPr>
          <p:spPr>
            <a:xfrm>
              <a:off x="5975075" y="2474650"/>
              <a:ext cx="98324" cy="220449"/>
            </a:xfrm>
            <a:custGeom>
              <a:pathLst>
                <a:path extrusionOk="0" h="120000" w="120000">
                  <a:moveTo>
                    <a:pt x="73775" y="13635"/>
                  </a:moveTo>
                  <a:lnTo>
                    <a:pt x="78260" y="13975"/>
                  </a:lnTo>
                  <a:lnTo>
                    <a:pt x="81983" y="14629"/>
                  </a:lnTo>
                  <a:lnTo>
                    <a:pt x="85705" y="15295"/>
                  </a:lnTo>
                  <a:lnTo>
                    <a:pt x="88695" y="16629"/>
                  </a:lnTo>
                  <a:lnTo>
                    <a:pt x="91685" y="17963"/>
                  </a:lnTo>
                  <a:lnTo>
                    <a:pt x="93913" y="19623"/>
                  </a:lnTo>
                  <a:lnTo>
                    <a:pt x="94645" y="21283"/>
                  </a:lnTo>
                  <a:lnTo>
                    <a:pt x="95408" y="23270"/>
                  </a:lnTo>
                  <a:lnTo>
                    <a:pt x="94645" y="25271"/>
                  </a:lnTo>
                  <a:lnTo>
                    <a:pt x="93913" y="26931"/>
                  </a:lnTo>
                  <a:lnTo>
                    <a:pt x="91685" y="28591"/>
                  </a:lnTo>
                  <a:lnTo>
                    <a:pt x="88695" y="30251"/>
                  </a:lnTo>
                  <a:lnTo>
                    <a:pt x="85705" y="31258"/>
                  </a:lnTo>
                  <a:lnTo>
                    <a:pt x="81983" y="32252"/>
                  </a:lnTo>
                  <a:lnTo>
                    <a:pt x="78260" y="32578"/>
                  </a:lnTo>
                  <a:lnTo>
                    <a:pt x="73775" y="32919"/>
                  </a:lnTo>
                  <a:lnTo>
                    <a:pt x="69321" y="32578"/>
                  </a:lnTo>
                  <a:lnTo>
                    <a:pt x="65598" y="32252"/>
                  </a:lnTo>
                  <a:lnTo>
                    <a:pt x="61876" y="31258"/>
                  </a:lnTo>
                  <a:lnTo>
                    <a:pt x="58886" y="30251"/>
                  </a:lnTo>
                  <a:lnTo>
                    <a:pt x="55896" y="28591"/>
                  </a:lnTo>
                  <a:lnTo>
                    <a:pt x="53668" y="26931"/>
                  </a:lnTo>
                  <a:lnTo>
                    <a:pt x="52936" y="25271"/>
                  </a:lnTo>
                  <a:lnTo>
                    <a:pt x="52173" y="23270"/>
                  </a:lnTo>
                  <a:lnTo>
                    <a:pt x="52936" y="21283"/>
                  </a:lnTo>
                  <a:lnTo>
                    <a:pt x="53668" y="19623"/>
                  </a:lnTo>
                  <a:lnTo>
                    <a:pt x="55896" y="17963"/>
                  </a:lnTo>
                  <a:lnTo>
                    <a:pt x="58886" y="16629"/>
                  </a:lnTo>
                  <a:lnTo>
                    <a:pt x="61876" y="15295"/>
                  </a:lnTo>
                  <a:lnTo>
                    <a:pt x="65598" y="14629"/>
                  </a:lnTo>
                  <a:lnTo>
                    <a:pt x="69321" y="13975"/>
                  </a:lnTo>
                  <a:lnTo>
                    <a:pt x="73775" y="13635"/>
                  </a:lnTo>
                  <a:close/>
                  <a:moveTo>
                    <a:pt x="30" y="13"/>
                  </a:moveTo>
                  <a:lnTo>
                    <a:pt x="30" y="119986"/>
                  </a:lnTo>
                  <a:lnTo>
                    <a:pt x="120000" y="119986"/>
                  </a:lnTo>
                  <a:lnTo>
                    <a:pt x="120000" y="13"/>
                  </a:lnTo>
                  <a:close/>
                </a:path>
              </a:pathLst>
            </a:custGeom>
            <a:solidFill>
              <a:schemeClr val="dk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209" name="Shape 209"/>
            <p:cNvSpPr/>
            <p:nvPr/>
          </p:nvSpPr>
          <p:spPr>
            <a:xfrm>
              <a:off x="6088025" y="2327500"/>
              <a:ext cx="307149" cy="388349"/>
            </a:xfrm>
            <a:custGeom>
              <a:pathLst>
                <a:path extrusionOk="0" h="120000" w="120000">
                  <a:moveTo>
                    <a:pt x="61787" y="7"/>
                  </a:moveTo>
                  <a:lnTo>
                    <a:pt x="58212" y="193"/>
                  </a:lnTo>
                  <a:lnTo>
                    <a:pt x="55829" y="571"/>
                  </a:lnTo>
                  <a:lnTo>
                    <a:pt x="53915" y="1135"/>
                  </a:lnTo>
                  <a:lnTo>
                    <a:pt x="52489" y="1707"/>
                  </a:lnTo>
                  <a:lnTo>
                    <a:pt x="48670" y="11324"/>
                  </a:lnTo>
                  <a:lnTo>
                    <a:pt x="46765" y="15666"/>
                  </a:lnTo>
                  <a:lnTo>
                    <a:pt x="44851" y="19629"/>
                  </a:lnTo>
                  <a:lnTo>
                    <a:pt x="42946" y="23213"/>
                  </a:lnTo>
                  <a:lnTo>
                    <a:pt x="41041" y="26234"/>
                  </a:lnTo>
                  <a:lnTo>
                    <a:pt x="39371" y="28497"/>
                  </a:lnTo>
                  <a:lnTo>
                    <a:pt x="37935" y="30382"/>
                  </a:lnTo>
                  <a:lnTo>
                    <a:pt x="35787" y="32081"/>
                  </a:lnTo>
                  <a:lnTo>
                    <a:pt x="32446" y="34723"/>
                  </a:lnTo>
                  <a:lnTo>
                    <a:pt x="24574" y="40571"/>
                  </a:lnTo>
                  <a:lnTo>
                    <a:pt x="14084" y="48118"/>
                  </a:lnTo>
                  <a:lnTo>
                    <a:pt x="9" y="48118"/>
                  </a:lnTo>
                  <a:lnTo>
                    <a:pt x="9" y="103769"/>
                  </a:lnTo>
                  <a:lnTo>
                    <a:pt x="14797" y="103769"/>
                  </a:lnTo>
                  <a:lnTo>
                    <a:pt x="19573" y="105662"/>
                  </a:lnTo>
                  <a:lnTo>
                    <a:pt x="26244" y="107925"/>
                  </a:lnTo>
                  <a:lnTo>
                    <a:pt x="34839" y="110567"/>
                  </a:lnTo>
                  <a:lnTo>
                    <a:pt x="44382" y="113395"/>
                  </a:lnTo>
                  <a:lnTo>
                    <a:pt x="54637" y="115851"/>
                  </a:lnTo>
                  <a:lnTo>
                    <a:pt x="59882" y="116979"/>
                  </a:lnTo>
                  <a:lnTo>
                    <a:pt x="65127" y="117921"/>
                  </a:lnTo>
                  <a:lnTo>
                    <a:pt x="70138" y="118864"/>
                  </a:lnTo>
                  <a:lnTo>
                    <a:pt x="75148" y="119436"/>
                  </a:lnTo>
                  <a:lnTo>
                    <a:pt x="79680" y="119806"/>
                  </a:lnTo>
                  <a:lnTo>
                    <a:pt x="84212" y="120000"/>
                  </a:lnTo>
                  <a:lnTo>
                    <a:pt x="91850" y="120000"/>
                  </a:lnTo>
                  <a:lnTo>
                    <a:pt x="95904" y="119806"/>
                  </a:lnTo>
                  <a:lnTo>
                    <a:pt x="99723" y="119436"/>
                  </a:lnTo>
                  <a:lnTo>
                    <a:pt x="103063" y="118679"/>
                  </a:lnTo>
                  <a:lnTo>
                    <a:pt x="104733" y="118300"/>
                  </a:lnTo>
                  <a:lnTo>
                    <a:pt x="105925" y="117921"/>
                  </a:lnTo>
                  <a:lnTo>
                    <a:pt x="107117" y="117358"/>
                  </a:lnTo>
                  <a:lnTo>
                    <a:pt x="108064" y="116601"/>
                  </a:lnTo>
                  <a:lnTo>
                    <a:pt x="108543" y="115851"/>
                  </a:lnTo>
                  <a:lnTo>
                    <a:pt x="109021" y="114901"/>
                  </a:lnTo>
                  <a:lnTo>
                    <a:pt x="109734" y="109432"/>
                  </a:lnTo>
                  <a:lnTo>
                    <a:pt x="109500" y="108111"/>
                  </a:lnTo>
                  <a:lnTo>
                    <a:pt x="109021" y="106983"/>
                  </a:lnTo>
                  <a:lnTo>
                    <a:pt x="108064" y="105847"/>
                  </a:lnTo>
                  <a:lnTo>
                    <a:pt x="106638" y="104905"/>
                  </a:lnTo>
                  <a:lnTo>
                    <a:pt x="107830" y="104719"/>
                  </a:lnTo>
                  <a:lnTo>
                    <a:pt x="109021" y="104341"/>
                  </a:lnTo>
                  <a:lnTo>
                    <a:pt x="110213" y="103962"/>
                  </a:lnTo>
                  <a:lnTo>
                    <a:pt x="111170" y="103205"/>
                  </a:lnTo>
                  <a:lnTo>
                    <a:pt x="111883" y="102456"/>
                  </a:lnTo>
                  <a:lnTo>
                    <a:pt x="112596" y="101506"/>
                  </a:lnTo>
                  <a:lnTo>
                    <a:pt x="113075" y="100378"/>
                  </a:lnTo>
                  <a:lnTo>
                    <a:pt x="113319" y="99436"/>
                  </a:lnTo>
                  <a:lnTo>
                    <a:pt x="114032" y="92645"/>
                  </a:lnTo>
                  <a:lnTo>
                    <a:pt x="114032" y="91695"/>
                  </a:lnTo>
                  <a:lnTo>
                    <a:pt x="114032" y="90946"/>
                  </a:lnTo>
                  <a:lnTo>
                    <a:pt x="113797" y="90003"/>
                  </a:lnTo>
                  <a:lnTo>
                    <a:pt x="113319" y="89246"/>
                  </a:lnTo>
                  <a:lnTo>
                    <a:pt x="112127" y="87925"/>
                  </a:lnTo>
                  <a:lnTo>
                    <a:pt x="111404" y="87361"/>
                  </a:lnTo>
                  <a:lnTo>
                    <a:pt x="110691" y="86790"/>
                  </a:lnTo>
                  <a:lnTo>
                    <a:pt x="111883" y="86604"/>
                  </a:lnTo>
                  <a:lnTo>
                    <a:pt x="112840" y="86226"/>
                  </a:lnTo>
                  <a:lnTo>
                    <a:pt x="113797" y="85662"/>
                  </a:lnTo>
                  <a:lnTo>
                    <a:pt x="114745" y="84905"/>
                  </a:lnTo>
                  <a:lnTo>
                    <a:pt x="115468" y="84148"/>
                  </a:lnTo>
                  <a:lnTo>
                    <a:pt x="115936" y="83398"/>
                  </a:lnTo>
                  <a:lnTo>
                    <a:pt x="116415" y="82456"/>
                  </a:lnTo>
                  <a:lnTo>
                    <a:pt x="116659" y="81320"/>
                  </a:lnTo>
                  <a:lnTo>
                    <a:pt x="117372" y="74716"/>
                  </a:lnTo>
                  <a:lnTo>
                    <a:pt x="117372" y="73773"/>
                  </a:lnTo>
                  <a:lnTo>
                    <a:pt x="117372" y="72831"/>
                  </a:lnTo>
                  <a:lnTo>
                    <a:pt x="117138" y="71888"/>
                  </a:lnTo>
                  <a:lnTo>
                    <a:pt x="116659" y="71131"/>
                  </a:lnTo>
                  <a:lnTo>
                    <a:pt x="116181" y="70382"/>
                  </a:lnTo>
                  <a:lnTo>
                    <a:pt x="115468" y="69810"/>
                  </a:lnTo>
                  <a:lnTo>
                    <a:pt x="114745" y="69246"/>
                  </a:lnTo>
                  <a:lnTo>
                    <a:pt x="113797" y="68682"/>
                  </a:lnTo>
                  <a:lnTo>
                    <a:pt x="114745" y="68489"/>
                  </a:lnTo>
                  <a:lnTo>
                    <a:pt x="115702" y="67925"/>
                  </a:lnTo>
                  <a:lnTo>
                    <a:pt x="116659" y="67361"/>
                  </a:lnTo>
                  <a:lnTo>
                    <a:pt x="117372" y="66797"/>
                  </a:lnTo>
                  <a:lnTo>
                    <a:pt x="118085" y="66040"/>
                  </a:lnTo>
                  <a:lnTo>
                    <a:pt x="118564" y="65283"/>
                  </a:lnTo>
                  <a:lnTo>
                    <a:pt x="118798" y="64341"/>
                  </a:lnTo>
                  <a:lnTo>
                    <a:pt x="119042" y="63398"/>
                  </a:lnTo>
                  <a:lnTo>
                    <a:pt x="119999" y="56608"/>
                  </a:lnTo>
                  <a:lnTo>
                    <a:pt x="119755" y="55666"/>
                  </a:lnTo>
                  <a:lnTo>
                    <a:pt x="119521" y="54716"/>
                  </a:lnTo>
                  <a:lnTo>
                    <a:pt x="119042" y="53966"/>
                  </a:lnTo>
                  <a:lnTo>
                    <a:pt x="118564" y="53209"/>
                  </a:lnTo>
                  <a:lnTo>
                    <a:pt x="117851" y="52452"/>
                  </a:lnTo>
                  <a:lnTo>
                    <a:pt x="116894" y="51888"/>
                  </a:lnTo>
                  <a:lnTo>
                    <a:pt x="114745" y="50760"/>
                  </a:lnTo>
                  <a:lnTo>
                    <a:pt x="112362" y="49810"/>
                  </a:lnTo>
                  <a:lnTo>
                    <a:pt x="109500" y="49061"/>
                  </a:lnTo>
                  <a:lnTo>
                    <a:pt x="106394" y="48497"/>
                  </a:lnTo>
                  <a:lnTo>
                    <a:pt x="103298" y="48118"/>
                  </a:lnTo>
                  <a:lnTo>
                    <a:pt x="96617" y="47361"/>
                  </a:lnTo>
                  <a:lnTo>
                    <a:pt x="86361" y="46604"/>
                  </a:lnTo>
                  <a:lnTo>
                    <a:pt x="74191" y="46040"/>
                  </a:lnTo>
                  <a:lnTo>
                    <a:pt x="61787" y="45477"/>
                  </a:lnTo>
                  <a:lnTo>
                    <a:pt x="63457" y="43213"/>
                  </a:lnTo>
                  <a:lnTo>
                    <a:pt x="64893" y="40571"/>
                  </a:lnTo>
                  <a:lnTo>
                    <a:pt x="66319" y="37736"/>
                  </a:lnTo>
                  <a:lnTo>
                    <a:pt x="67276" y="34723"/>
                  </a:lnTo>
                  <a:lnTo>
                    <a:pt x="68233" y="31703"/>
                  </a:lnTo>
                  <a:lnTo>
                    <a:pt x="69181" y="28497"/>
                  </a:lnTo>
                  <a:lnTo>
                    <a:pt x="70138" y="22271"/>
                  </a:lnTo>
                  <a:lnTo>
                    <a:pt x="70851" y="16608"/>
                  </a:lnTo>
                  <a:lnTo>
                    <a:pt x="71329" y="11888"/>
                  </a:lnTo>
                  <a:lnTo>
                    <a:pt x="71329" y="7555"/>
                  </a:lnTo>
                  <a:lnTo>
                    <a:pt x="71329" y="6234"/>
                  </a:lnTo>
                  <a:lnTo>
                    <a:pt x="70616" y="4719"/>
                  </a:lnTo>
                  <a:lnTo>
                    <a:pt x="69903" y="3592"/>
                  </a:lnTo>
                  <a:lnTo>
                    <a:pt x="68712" y="2456"/>
                  </a:lnTo>
                  <a:lnTo>
                    <a:pt x="67276" y="1328"/>
                  </a:lnTo>
                  <a:lnTo>
                    <a:pt x="65606" y="757"/>
                  </a:lnTo>
                  <a:lnTo>
                    <a:pt x="63701" y="193"/>
                  </a:lnTo>
                  <a:lnTo>
                    <a:pt x="61787" y="7"/>
                  </a:lnTo>
                  <a:close/>
                </a:path>
              </a:pathLst>
            </a:custGeom>
            <a:solidFill>
              <a:schemeClr val="dk2"/>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KEY RELATIONSHIPS</a:t>
            </a:r>
          </a:p>
        </p:txBody>
      </p:sp>
      <p:sp>
        <p:nvSpPr>
          <p:cNvPr id="65" name="Shape 65"/>
          <p:cNvSpPr txBox="1"/>
          <p:nvPr>
            <p:ph idx="1" type="body"/>
          </p:nvPr>
        </p:nvSpPr>
        <p:spPr>
          <a:xfrm>
            <a:off x="753900" y="742350"/>
            <a:ext cx="6092100" cy="3658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Reject Code</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CodeID, Year</a:t>
            </a:r>
            <a:r>
              <a:rPr b="0" i="0" lang="en-US" sz="1800" u="none" cap="none" strike="noStrike">
                <a:solidFill>
                  <a:srgbClr val="434343"/>
                </a:solidFill>
                <a:latin typeface="Droid Serif"/>
                <a:ea typeface="Droid Serif"/>
                <a:cs typeface="Droid Serif"/>
                <a:sym typeface="Droid Serif"/>
              </a:rPr>
              <a:t>, Reject Reason, Number of reject Code) </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Preventive Action</a:t>
            </a:r>
            <a:r>
              <a:rPr b="0" i="0" lang="en-US" sz="1800" u="none" cap="none" strike="noStrike">
                <a:solidFill>
                  <a:srgbClr val="434343"/>
                </a:solidFill>
                <a:latin typeface="Droid Serif"/>
                <a:ea typeface="Droid Serif"/>
                <a:cs typeface="Droid Serif"/>
                <a:sym typeface="Droid Serif"/>
              </a:rPr>
              <a:t> (</a:t>
            </a:r>
            <a:r>
              <a:rPr b="0" i="0" lang="en-US" sz="1800" u="sng" cap="none" strike="noStrike">
                <a:solidFill>
                  <a:srgbClr val="434343"/>
                </a:solidFill>
                <a:latin typeface="Droid Serif"/>
                <a:ea typeface="Droid Serif"/>
                <a:cs typeface="Droid Serif"/>
                <a:sym typeface="Droid Serif"/>
              </a:rPr>
              <a:t>PAction#</a:t>
            </a:r>
            <a:r>
              <a:rPr b="0" i="0" lang="en-US" sz="1800" u="none" cap="none" strike="noStrike">
                <a:solidFill>
                  <a:srgbClr val="434343"/>
                </a:solidFill>
                <a:latin typeface="Droid Serif"/>
                <a:ea typeface="Droid Serif"/>
                <a:cs typeface="Droid Serif"/>
                <a:sym typeface="Droid Serif"/>
              </a:rPr>
              <a:t>,Supplier-ID</a:t>
            </a:r>
            <a:r>
              <a:rPr b="0" baseline="30000" i="0" lang="en-US" sz="1800" u="none" cap="none" strike="noStrike">
                <a:solidFill>
                  <a:srgbClr val="434343"/>
                </a:solidFill>
                <a:latin typeface="Droid Serif"/>
                <a:ea typeface="Droid Serif"/>
                <a:cs typeface="Droid Serif"/>
                <a:sym typeface="Droid Serif"/>
              </a:rPr>
              <a:t>8</a:t>
            </a:r>
            <a:r>
              <a:rPr b="0" i="0" lang="en-US" sz="1800" u="none" cap="none" strike="noStrike">
                <a:solidFill>
                  <a:srgbClr val="434343"/>
                </a:solidFill>
                <a:latin typeface="Droid Serif"/>
                <a:ea typeface="Droid Serif"/>
                <a:cs typeface="Droid Serif"/>
                <a:sym typeface="Droid Serif"/>
              </a:rPr>
              <a:t>, CID</a:t>
            </a:r>
            <a:r>
              <a:rPr b="0" baseline="30000" i="0" lang="en-US" sz="1800" u="none" cap="none" strike="noStrike">
                <a:solidFill>
                  <a:srgbClr val="434343"/>
                </a:solidFill>
                <a:latin typeface="Droid Serif"/>
                <a:ea typeface="Droid Serif"/>
                <a:cs typeface="Droid Serif"/>
                <a:sym typeface="Droid Serif"/>
              </a:rPr>
              <a:t>1</a:t>
            </a:r>
            <a:r>
              <a:rPr b="0" i="0" lang="en-US" sz="1800" u="none" cap="none" strike="noStrike">
                <a:solidFill>
                  <a:srgbClr val="434343"/>
                </a:solidFill>
                <a:latin typeface="Droid Serif"/>
                <a:ea typeface="Droid Serif"/>
                <a:cs typeface="Droid Serif"/>
                <a:sym typeface="Droid Serif"/>
              </a:rPr>
              <a:t>,CodeID</a:t>
            </a:r>
            <a:r>
              <a:rPr b="0" baseline="30000" i="0" lang="en-US" sz="1800" u="none" cap="none" strike="noStrike">
                <a:solidFill>
                  <a:srgbClr val="434343"/>
                </a:solidFill>
                <a:latin typeface="Droid Serif"/>
                <a:ea typeface="Droid Serif"/>
                <a:cs typeface="Droid Serif"/>
                <a:sym typeface="Droid Serif"/>
              </a:rPr>
              <a:t>15</a:t>
            </a:r>
            <a:r>
              <a:rPr b="0" i="0" lang="en-US" sz="1800" u="none" cap="none" strike="noStrike">
                <a:solidFill>
                  <a:srgbClr val="434343"/>
                </a:solidFill>
                <a:latin typeface="Droid Serif"/>
                <a:ea typeface="Droid Serif"/>
                <a:cs typeface="Droid Serif"/>
                <a:sym typeface="Droid Serif"/>
              </a:rPr>
              <a:t>, Date, Quantity Value) </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Corrective Action </a:t>
            </a:r>
            <a:r>
              <a:rPr b="0" i="0" lang="en-US" sz="1800" u="none" cap="none" strike="noStrike">
                <a:solidFill>
                  <a:srgbClr val="434343"/>
                </a:solidFill>
                <a:latin typeface="Droid Serif"/>
                <a:ea typeface="Droid Serif"/>
                <a:cs typeface="Droid Serif"/>
                <a:sym typeface="Droid Serif"/>
              </a:rPr>
              <a:t>(</a:t>
            </a:r>
            <a:r>
              <a:rPr b="0" i="0" lang="en-US" sz="1800" u="sng" cap="none" strike="noStrike">
                <a:solidFill>
                  <a:srgbClr val="434343"/>
                </a:solidFill>
                <a:latin typeface="Droid Serif"/>
                <a:ea typeface="Droid Serif"/>
                <a:cs typeface="Droid Serif"/>
                <a:sym typeface="Droid Serif"/>
              </a:rPr>
              <a:t>CAction#</a:t>
            </a:r>
            <a:r>
              <a:rPr b="0" i="0" lang="en-US" sz="1800" u="none" cap="none" strike="noStrike">
                <a:solidFill>
                  <a:srgbClr val="434343"/>
                </a:solidFill>
                <a:latin typeface="Droid Serif"/>
                <a:ea typeface="Droid Serif"/>
                <a:cs typeface="Droid Serif"/>
                <a:sym typeface="Droid Serif"/>
              </a:rPr>
              <a:t>,Supplier-ID</a:t>
            </a:r>
            <a:r>
              <a:rPr b="0" baseline="30000" i="0" lang="en-US" sz="1800" u="none" cap="none" strike="noStrike">
                <a:solidFill>
                  <a:srgbClr val="434343"/>
                </a:solidFill>
                <a:latin typeface="Droid Serif"/>
                <a:ea typeface="Droid Serif"/>
                <a:cs typeface="Droid Serif"/>
                <a:sym typeface="Droid Serif"/>
              </a:rPr>
              <a:t>8</a:t>
            </a:r>
            <a:r>
              <a:rPr b="0" i="0" lang="en-US" sz="1800" u="none" cap="none" strike="noStrike">
                <a:solidFill>
                  <a:srgbClr val="434343"/>
                </a:solidFill>
                <a:latin typeface="Droid Serif"/>
                <a:ea typeface="Droid Serif"/>
                <a:cs typeface="Droid Serif"/>
                <a:sym typeface="Droid Serif"/>
              </a:rPr>
              <a:t>, CID</a:t>
            </a:r>
            <a:r>
              <a:rPr b="0" baseline="30000" i="0" lang="en-US" sz="1800" u="none" cap="none" strike="noStrike">
                <a:solidFill>
                  <a:srgbClr val="434343"/>
                </a:solidFill>
                <a:latin typeface="Droid Serif"/>
                <a:ea typeface="Droid Serif"/>
                <a:cs typeface="Droid Serif"/>
                <a:sym typeface="Droid Serif"/>
              </a:rPr>
              <a:t>1</a:t>
            </a:r>
            <a:r>
              <a:rPr b="0" i="0" lang="en-US" sz="1800" u="none" cap="none" strike="noStrike">
                <a:solidFill>
                  <a:srgbClr val="434343"/>
                </a:solidFill>
                <a:latin typeface="Droid Serif"/>
                <a:ea typeface="Droid Serif"/>
                <a:cs typeface="Droid Serif"/>
                <a:sym typeface="Droid Serif"/>
              </a:rPr>
              <a:t>, CodeID</a:t>
            </a:r>
            <a:r>
              <a:rPr b="0" baseline="30000" i="0" lang="en-US" sz="1800" u="none" cap="none" strike="noStrike">
                <a:solidFill>
                  <a:srgbClr val="434343"/>
                </a:solidFill>
                <a:latin typeface="Droid Serif"/>
                <a:ea typeface="Droid Serif"/>
                <a:cs typeface="Droid Serif"/>
                <a:sym typeface="Droid Serif"/>
              </a:rPr>
              <a:t>15</a:t>
            </a:r>
            <a:r>
              <a:rPr b="0" i="0" lang="en-US" sz="1800" u="none" cap="none" strike="noStrike">
                <a:solidFill>
                  <a:srgbClr val="434343"/>
                </a:solidFill>
                <a:latin typeface="Droid Serif"/>
                <a:ea typeface="Droid Serif"/>
                <a:cs typeface="Droid Serif"/>
                <a:sym typeface="Droid Serif"/>
              </a:rPr>
              <a:t>, Date, Quantity Value)</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Facility_Produced_Parts</a:t>
            </a:r>
            <a:r>
              <a:rPr b="0" i="0" lang="en-US" sz="1800" u="none" cap="none" strike="noStrike">
                <a:solidFill>
                  <a:srgbClr val="434343"/>
                </a:solidFill>
                <a:latin typeface="Droid Serif"/>
                <a:ea typeface="Droid Serif"/>
                <a:cs typeface="Droid Serif"/>
                <a:sym typeface="Droid Serif"/>
              </a:rPr>
              <a:t>(</a:t>
            </a:r>
            <a:r>
              <a:rPr b="0" i="0" lang="en-US" sz="1800" u="sng" cap="none" strike="noStrike">
                <a:solidFill>
                  <a:srgbClr val="434343"/>
                </a:solidFill>
                <a:latin typeface="Droid Serif"/>
                <a:ea typeface="Droid Serif"/>
                <a:cs typeface="Droid Serif"/>
                <a:sym typeface="Droid Serif"/>
              </a:rPr>
              <a:t>FID</a:t>
            </a:r>
            <a:r>
              <a:rPr b="0" baseline="30000" i="0" lang="en-US" sz="1800" u="sng" cap="none" strike="noStrike">
                <a:solidFill>
                  <a:srgbClr val="434343"/>
                </a:solidFill>
                <a:latin typeface="Droid Serif"/>
                <a:ea typeface="Droid Serif"/>
                <a:cs typeface="Droid Serif"/>
                <a:sym typeface="Droid Serif"/>
              </a:rPr>
              <a:t>19</a:t>
            </a:r>
            <a:r>
              <a:rPr b="0" i="0" lang="en-US" sz="1800" u="sng" cap="none" strike="noStrike">
                <a:solidFill>
                  <a:srgbClr val="434343"/>
                </a:solidFill>
                <a:latin typeface="Droid Serif"/>
                <a:ea typeface="Droid Serif"/>
                <a:cs typeface="Droid Serif"/>
                <a:sym typeface="Droid Serif"/>
              </a:rPr>
              <a:t>, PartID</a:t>
            </a:r>
            <a:r>
              <a:rPr b="0" baseline="30000" i="0" lang="en-US" sz="1800" u="sng" cap="none" strike="noStrike">
                <a:solidFill>
                  <a:srgbClr val="434343"/>
                </a:solidFill>
                <a:latin typeface="Droid Serif"/>
                <a:ea typeface="Droid Serif"/>
                <a:cs typeface="Droid Serif"/>
                <a:sym typeface="Droid Serif"/>
              </a:rPr>
              <a:t>28</a:t>
            </a:r>
            <a:r>
              <a:rPr b="0" baseline="30000" i="0" lang="en-US" sz="1800" u="none" cap="none" strike="noStrike">
                <a:solidFill>
                  <a:srgbClr val="434343"/>
                </a:solidFill>
                <a:latin typeface="Droid Serif"/>
                <a:ea typeface="Droid Serif"/>
                <a:cs typeface="Droid Serif"/>
                <a:sym typeface="Droid Serif"/>
              </a:rPr>
              <a:t> </a:t>
            </a:r>
            <a:r>
              <a:rPr b="0" i="0" lang="en-US" sz="1800" u="none" cap="none" strike="noStrike">
                <a:solidFill>
                  <a:srgbClr val="434343"/>
                </a:solidFill>
                <a:latin typeface="Droid Serif"/>
                <a:ea typeface="Droid Serif"/>
                <a:cs typeface="Droid Serif"/>
                <a:sym typeface="Droid Serif"/>
              </a:rPr>
              <a:t>) </a:t>
            </a:r>
          </a:p>
          <a:p>
            <a:pPr indent="0" lvl="0" marL="0" marR="0" rtl="0" algn="l">
              <a:lnSpc>
                <a:spcPct val="100000"/>
              </a:lnSpc>
              <a:spcBef>
                <a:spcPts val="0"/>
              </a:spcBef>
              <a:spcAft>
                <a:spcPts val="0"/>
              </a:spcAft>
              <a:buClr>
                <a:srgbClr val="CCCCCC"/>
              </a:buClr>
              <a:buSzPct val="25000"/>
              <a:buFont typeface="Droid Serif"/>
              <a:buNone/>
            </a:pPr>
            <a:r>
              <a:t/>
            </a:r>
            <a:endParaRPr b="1" i="0" sz="1800" u="none" cap="none" strike="noStrike">
              <a:solidFill>
                <a:srgbClr val="434343"/>
              </a:solidFill>
              <a:latin typeface="Droid Serif"/>
              <a:ea typeface="Droid Serif"/>
              <a:cs typeface="Droid Serif"/>
              <a:sym typeface="Droid Serif"/>
            </a:endParaRPr>
          </a:p>
          <a:p>
            <a:pPr indent="0" lvl="0" marL="0" marR="0" rtl="0" algn="l">
              <a:lnSpc>
                <a:spcPct val="100000"/>
              </a:lnSpc>
              <a:spcBef>
                <a:spcPts val="0"/>
              </a:spcBef>
              <a:spcAft>
                <a:spcPts val="0"/>
              </a:spcAft>
              <a:buClr>
                <a:srgbClr val="CCCCCC"/>
              </a:buClr>
              <a:buSzPct val="25000"/>
              <a:buFont typeface="Droid Serif"/>
              <a:buNone/>
            </a:pPr>
            <a:r>
              <a:rPr b="1" i="0" lang="en-US" sz="1800" u="none" cap="none" strike="noStrike">
                <a:solidFill>
                  <a:srgbClr val="434343"/>
                </a:solidFill>
                <a:latin typeface="Droid Serif"/>
                <a:ea typeface="Droid Serif"/>
                <a:cs typeface="Droid Serif"/>
                <a:sym typeface="Droid Serif"/>
              </a:rPr>
              <a:t>Facility</a:t>
            </a:r>
            <a:r>
              <a:rPr b="0" i="0" lang="en-US" sz="1800" u="none" cap="none" strike="noStrike">
                <a:solidFill>
                  <a:srgbClr val="434343"/>
                </a:solidFill>
                <a:latin typeface="Droid Serif"/>
                <a:ea typeface="Droid Serif"/>
                <a:cs typeface="Droid Serif"/>
                <a:sym typeface="Droid Serif"/>
              </a:rPr>
              <a:t>(</a:t>
            </a:r>
            <a:r>
              <a:rPr b="0" i="0" lang="en-US" sz="1800" u="sng" cap="none" strike="noStrike">
                <a:solidFill>
                  <a:srgbClr val="434343"/>
                </a:solidFill>
                <a:latin typeface="Droid Serif"/>
                <a:ea typeface="Droid Serif"/>
                <a:cs typeface="Droid Serif"/>
                <a:sym typeface="Droid Serif"/>
              </a:rPr>
              <a:t>FID</a:t>
            </a:r>
            <a:r>
              <a:rPr b="0" baseline="30000" i="0" lang="en-US" sz="1800" u="none" cap="none" strike="noStrike">
                <a:solidFill>
                  <a:srgbClr val="434343"/>
                </a:solidFill>
                <a:latin typeface="Droid Serif"/>
                <a:ea typeface="Droid Serif"/>
                <a:cs typeface="Droid Serif"/>
                <a:sym typeface="Droid Serif"/>
              </a:rPr>
              <a:t>19</a:t>
            </a:r>
            <a:r>
              <a:rPr b="0" i="0" lang="en-US" sz="1800" u="none" cap="none" strike="noStrike">
                <a:solidFill>
                  <a:srgbClr val="434343"/>
                </a:solidFill>
                <a:latin typeface="Droid Serif"/>
                <a:ea typeface="Droid Serif"/>
                <a:cs typeface="Droid Serif"/>
                <a:sym typeface="Droid Serif"/>
              </a:rPr>
              <a:t>, Location,Num_Employees, Operating_Days, Operating_Hours)</a:t>
            </a:r>
          </a:p>
        </p:txBody>
      </p:sp>
      <p:sp>
        <p:nvSpPr>
          <p:cNvPr id="66" name="Shape 66"/>
          <p:cNvSpPr txBox="1"/>
          <p:nvPr/>
        </p:nvSpPr>
        <p:spPr>
          <a:xfrm>
            <a:off x="6761400" y="2088800"/>
            <a:ext cx="2076600" cy="2233800"/>
          </a:xfrm>
          <a:prstGeom prst="rect">
            <a:avLst/>
          </a:prstGeom>
          <a:noFill/>
          <a:ln>
            <a:noFill/>
          </a:ln>
        </p:spPr>
        <p:txBody>
          <a:bodyPr anchorCtr="0" anchor="t" bIns="91425" lIns="91425" rIns="91425" wrap="square" tIns="91425">
            <a:noAutofit/>
          </a:bodyPr>
          <a:lstStyle/>
          <a:p>
            <a:pPr lvl="0">
              <a:spcBef>
                <a:spcPts val="0"/>
              </a:spcBef>
              <a:buNone/>
            </a:pPr>
            <a:r>
              <a:rPr lang="en-US" sz="1200"/>
              <a:t>Corrective Action table records the quantity value the suppliers return to us. It’s used to keep check of the performance of the suppliers so that we can better determine the scorecard</a:t>
            </a:r>
          </a:p>
        </p:txBody>
      </p:sp>
      <p:sp>
        <p:nvSpPr>
          <p:cNvPr id="67" name="Shape 67"/>
          <p:cNvSpPr/>
          <p:nvPr/>
        </p:nvSpPr>
        <p:spPr>
          <a:xfrm>
            <a:off x="5457325" y="2680400"/>
            <a:ext cx="1159200" cy="3984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933200" y="2189999"/>
            <a:ext cx="5277598" cy="4476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434343"/>
              </a:buClr>
              <a:buSzPct val="25000"/>
              <a:buFont typeface="Montserrat"/>
              <a:buNone/>
            </a:pPr>
            <a:r>
              <a:rPr b="0" i="0" lang="en-US" sz="2400" u="none" cap="none" strike="noStrike">
                <a:solidFill>
                  <a:srgbClr val="434343"/>
                </a:solidFill>
                <a:latin typeface="Montserrat"/>
                <a:ea typeface="Montserrat"/>
                <a:cs typeface="Montserrat"/>
                <a:sym typeface="Montserrat"/>
              </a:rPr>
              <a:t>NORMALIZATION</a:t>
            </a:r>
          </a:p>
        </p:txBody>
      </p:sp>
      <p:sp>
        <p:nvSpPr>
          <p:cNvPr id="73" name="Shape 73"/>
          <p:cNvSpPr txBox="1"/>
          <p:nvPr>
            <p:ph idx="1" type="subTitle"/>
          </p:nvPr>
        </p:nvSpPr>
        <p:spPr>
          <a:xfrm>
            <a:off x="685800" y="2505900"/>
            <a:ext cx="7772400" cy="447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t/>
            </a:r>
            <a:endParaRPr b="0" i="0" sz="1800" u="none" cap="none" strike="noStrike">
              <a:solidFill>
                <a:srgbClr val="FFFFFF"/>
              </a:solidFill>
              <a:latin typeface="Droid Serif"/>
              <a:ea typeface="Droid Serif"/>
              <a:cs typeface="Droid Serif"/>
              <a:sym typeface="Droid Serif"/>
            </a:endParaRPr>
          </a:p>
        </p:txBody>
      </p:sp>
      <p:sp>
        <p:nvSpPr>
          <p:cNvPr id="74" name="Shape 74"/>
          <p:cNvSpPr txBox="1"/>
          <p:nvPr/>
        </p:nvSpPr>
        <p:spPr>
          <a:xfrm>
            <a:off x="3858675" y="528406"/>
            <a:ext cx="1426498" cy="5570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Montserrat"/>
              <a:buNone/>
            </a:pPr>
            <a:r>
              <a:rPr b="1" i="0" lang="en-US" sz="2400" u="none" cap="none" strike="noStrike">
                <a:solidFill>
                  <a:srgbClr val="FFFFFF"/>
                </a:solidFill>
                <a:latin typeface="Montserrat"/>
                <a:ea typeface="Montserrat"/>
                <a:cs typeface="Montserrat"/>
                <a:sym typeface="Montserrat"/>
              </a:rPr>
              <a:t>V</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NORMALIZATION</a:t>
            </a:r>
          </a:p>
        </p:txBody>
      </p:sp>
      <p:sp>
        <p:nvSpPr>
          <p:cNvPr id="80" name="Shape 80"/>
          <p:cNvSpPr txBox="1"/>
          <p:nvPr>
            <p:ph idx="1" type="body"/>
          </p:nvPr>
        </p:nvSpPr>
        <p:spPr>
          <a:xfrm>
            <a:off x="707825" y="449525"/>
            <a:ext cx="7859700" cy="1024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lang="en-US" sz="2400">
                <a:solidFill>
                  <a:schemeClr val="dk1"/>
                </a:solidFill>
                <a:latin typeface="Montserrat"/>
                <a:ea typeface="Montserrat"/>
                <a:cs typeface="Montserrat"/>
                <a:sym typeface="Montserrat"/>
              </a:rPr>
              <a:t>Scorecard</a:t>
            </a:r>
            <a:r>
              <a:rPr lang="en-US" sz="1200">
                <a:solidFill>
                  <a:schemeClr val="dk1"/>
                </a:solidFill>
                <a:latin typeface="Georgia"/>
                <a:ea typeface="Georgia"/>
                <a:cs typeface="Georgia"/>
                <a:sym typeface="Georgia"/>
              </a:rPr>
              <a:t>(</a:t>
            </a:r>
            <a:r>
              <a:rPr lang="en-US" sz="12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200" u="sng">
                <a:solidFill>
                  <a:schemeClr val="dk1"/>
                </a:solidFill>
                <a:latin typeface="Georgia"/>
                <a:ea typeface="Georgia"/>
                <a:cs typeface="Georgia"/>
                <a:sym typeface="Georgia"/>
              </a:rPr>
              <a:t>,</a:t>
            </a:r>
            <a:r>
              <a:rPr lang="en-US" sz="1200">
                <a:solidFill>
                  <a:schemeClr val="dk1"/>
                </a:solidFill>
                <a:latin typeface="Georgia"/>
                <a:ea typeface="Georgia"/>
                <a:cs typeface="Georgia"/>
                <a:sym typeface="Georgia"/>
              </a:rPr>
              <a:t> </a:t>
            </a:r>
            <a:r>
              <a:rPr lang="en-US" sz="12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1200">
                <a:solidFill>
                  <a:schemeClr val="dk1"/>
                </a:solidFill>
                <a:latin typeface="Georgia"/>
                <a:ea typeface="Georgia"/>
                <a:cs typeface="Georgia"/>
                <a:sym typeface="Georgia"/>
              </a:rPr>
              <a:t>, Supplier-name, Aerospace/ Defense, Avg, 1st-half, 2nd-half, OTD, Price, CService_Ranking, SNCR-Qty, DPM (defective per million), OTD%, CAction#</a:t>
            </a:r>
            <a:r>
              <a:rPr baseline="30000" lang="en-US" sz="1200">
                <a:solidFill>
                  <a:schemeClr val="dk1"/>
                </a:solidFill>
                <a:latin typeface="Georgia"/>
                <a:ea typeface="Georgia"/>
                <a:cs typeface="Georgia"/>
                <a:sym typeface="Georgia"/>
              </a:rPr>
              <a:t>17</a:t>
            </a:r>
            <a:r>
              <a:rPr lang="en-US" sz="1200">
                <a:solidFill>
                  <a:srgbClr val="000000"/>
                </a:solidFill>
                <a:latin typeface="Georgia"/>
                <a:ea typeface="Georgia"/>
                <a:cs typeface="Georgia"/>
                <a:sym typeface="Georgia"/>
              </a:rPr>
              <a:t>, </a:t>
            </a:r>
            <a:r>
              <a:rPr lang="en-US" sz="1200">
                <a:solidFill>
                  <a:schemeClr val="dk1"/>
                </a:solidFill>
                <a:latin typeface="Georgia"/>
                <a:ea typeface="Georgia"/>
                <a:cs typeface="Georgia"/>
                <a:sym typeface="Georgia"/>
              </a:rPr>
              <a:t>PAction#</a:t>
            </a:r>
            <a:r>
              <a:rPr baseline="30000" lang="en-US" sz="1200">
                <a:solidFill>
                  <a:schemeClr val="dk1"/>
                </a:solidFill>
                <a:latin typeface="Georgia"/>
                <a:ea typeface="Georgia"/>
                <a:cs typeface="Georgia"/>
                <a:sym typeface="Georgia"/>
              </a:rPr>
              <a:t>16</a:t>
            </a:r>
            <a:r>
              <a:rPr lang="en-US" sz="1200">
                <a:solidFill>
                  <a:schemeClr val="dk1"/>
                </a:solidFill>
                <a:latin typeface="Montserrat"/>
                <a:ea typeface="Montserrat"/>
                <a:cs typeface="Montserrat"/>
                <a:sym typeface="Montserrat"/>
              </a:rPr>
              <a:t>)</a:t>
            </a:r>
          </a:p>
          <a:p>
            <a:pPr indent="0" lvl="0" marL="0" marR="0" rtl="0" algn="l">
              <a:lnSpc>
                <a:spcPct val="100000"/>
              </a:lnSpc>
              <a:spcBef>
                <a:spcPts val="0"/>
              </a:spcBef>
              <a:spcAft>
                <a:spcPts val="0"/>
              </a:spcAft>
              <a:buClr>
                <a:srgbClr val="CCCCCC"/>
              </a:buClr>
              <a:buSzPct val="25000"/>
              <a:buFont typeface="Droid Serif"/>
              <a:buNone/>
            </a:pPr>
            <a:r>
              <a:t/>
            </a:r>
            <a:endParaRPr>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CCCCCC"/>
              </a:buClr>
              <a:buSzPct val="25000"/>
              <a:buFont typeface="Droid Serif"/>
              <a:buNone/>
            </a:pPr>
            <a:r>
              <a:rPr b="1" i="0" lang="en-US" sz="2400" u="none" cap="none" strike="noStrike">
                <a:solidFill>
                  <a:schemeClr val="dk1"/>
                </a:solidFill>
                <a:latin typeface="Montserrat"/>
                <a:ea typeface="Montserrat"/>
                <a:cs typeface="Montserrat"/>
                <a:sym typeface="Montserrat"/>
              </a:rPr>
              <a:t>Normalized into </a:t>
            </a:r>
            <a:r>
              <a:rPr b="1" i="0" lang="en-US" sz="2400" cap="none" strike="noStrike">
                <a:solidFill>
                  <a:schemeClr val="dk1"/>
                </a:solidFill>
                <a:latin typeface="Montserrat"/>
                <a:ea typeface="Montserrat"/>
                <a:cs typeface="Montserrat"/>
                <a:sym typeface="Montserrat"/>
              </a:rPr>
              <a:t>1</a:t>
            </a:r>
            <a:r>
              <a:rPr b="1" i="0" lang="en-US" sz="2400" u="none" cap="none" strike="noStrike">
                <a:solidFill>
                  <a:schemeClr val="dk1"/>
                </a:solidFill>
                <a:latin typeface="Montserrat"/>
                <a:ea typeface="Montserrat"/>
                <a:cs typeface="Montserrat"/>
                <a:sym typeface="Montserrat"/>
              </a:rPr>
              <a:t>NF:       </a:t>
            </a:r>
            <a:r>
              <a:rPr b="1" lang="en-US" sz="2400">
                <a:solidFill>
                  <a:schemeClr val="dk1"/>
                </a:solidFill>
                <a:latin typeface="Montserrat"/>
                <a:ea typeface="Montserrat"/>
                <a:cs typeface="Montserrat"/>
                <a:sym typeface="Montserrat"/>
              </a:rPr>
              <a:t>Normalized into 2NF:   </a:t>
            </a:r>
          </a:p>
          <a:p>
            <a:pPr indent="0" lvl="0" marL="0" marR="0" rtl="0" algn="l">
              <a:lnSpc>
                <a:spcPct val="100000"/>
              </a:lnSpc>
              <a:spcBef>
                <a:spcPts val="0"/>
              </a:spcBef>
              <a:spcAft>
                <a:spcPts val="0"/>
              </a:spcAft>
              <a:buClr>
                <a:srgbClr val="CCCCCC"/>
              </a:buClr>
              <a:buSzPct val="25000"/>
              <a:buFont typeface="Droid Serif"/>
              <a:buNone/>
            </a:pPr>
            <a:r>
              <a:t/>
            </a:r>
            <a:endParaRPr b="1" i="0" sz="20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CCCCCC"/>
              </a:buClr>
              <a:buSzPct val="100000"/>
              <a:buFont typeface="Arial"/>
              <a:buNone/>
            </a:pPr>
            <a:r>
              <a:t/>
            </a:r>
            <a:endParaRPr b="0" i="0" sz="1800" u="none" cap="none" strike="noStrike">
              <a:solidFill>
                <a:srgbClr val="434343"/>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CCCCCC"/>
              </a:buClr>
              <a:buSzPct val="100000"/>
              <a:buFont typeface="Droid Serif"/>
              <a:buNone/>
            </a:pPr>
            <a:r>
              <a:t/>
            </a:r>
            <a:endParaRPr b="1" i="0" sz="1800" u="none" cap="none" strike="noStrike">
              <a:solidFill>
                <a:srgbClr val="434343"/>
              </a:solidFill>
              <a:latin typeface="Montserrat"/>
              <a:ea typeface="Montserrat"/>
              <a:cs typeface="Montserrat"/>
              <a:sym typeface="Montserrat"/>
            </a:endParaRPr>
          </a:p>
        </p:txBody>
      </p:sp>
      <p:sp>
        <p:nvSpPr>
          <p:cNvPr id="81" name="Shape 81"/>
          <p:cNvSpPr txBox="1"/>
          <p:nvPr/>
        </p:nvSpPr>
        <p:spPr>
          <a:xfrm>
            <a:off x="605250" y="1688075"/>
            <a:ext cx="3657600" cy="3040800"/>
          </a:xfrm>
          <a:prstGeom prst="rect">
            <a:avLst/>
          </a:prstGeom>
          <a:noFill/>
          <a:ln>
            <a:noFill/>
          </a:ln>
        </p:spPr>
        <p:txBody>
          <a:bodyPr anchorCtr="0" anchor="t" bIns="45700" lIns="91425" rIns="91425" wrap="square" tIns="45700">
            <a:noAutofit/>
          </a:bodyPr>
          <a:lstStyle/>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Scorecard(</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1100">
                <a:solidFill>
                  <a:schemeClr val="dk1"/>
                </a:solidFill>
                <a:latin typeface="Georgia"/>
                <a:ea typeface="Georgia"/>
                <a:cs typeface="Georgia"/>
                <a:sym typeface="Georgia"/>
              </a:rPr>
              <a:t>, Supplier-name, Aerospace/ Defense, Avg, 1st-half, 2nd-half)</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Quality(</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1100">
                <a:solidFill>
                  <a:schemeClr val="dk1"/>
                </a:solidFill>
                <a:latin typeface="Georgia"/>
                <a:ea typeface="Georgia"/>
                <a:cs typeface="Georgia"/>
                <a:sym typeface="Georgia"/>
              </a:rPr>
              <a:t>, Quality1, Quality2)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OTD(</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1100">
                <a:solidFill>
                  <a:schemeClr val="dk1"/>
                </a:solidFill>
                <a:latin typeface="Georgia"/>
                <a:ea typeface="Georgia"/>
                <a:cs typeface="Georgia"/>
                <a:sym typeface="Georgia"/>
              </a:rPr>
              <a:t>, OTD1, OTD2)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Price(</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700">
                <a:solidFill>
                  <a:schemeClr val="dk1"/>
                </a:solidFill>
                <a:latin typeface="Georgia"/>
                <a:ea typeface="Georgia"/>
                <a:cs typeface="Georgia"/>
                <a:sym typeface="Georgia"/>
              </a:rPr>
              <a:t>, </a:t>
            </a:r>
            <a:r>
              <a:rPr lang="en-US" sz="1100">
                <a:solidFill>
                  <a:schemeClr val="dk1"/>
                </a:solidFill>
                <a:latin typeface="Georgia"/>
                <a:ea typeface="Georgia"/>
                <a:cs typeface="Georgia"/>
                <a:sym typeface="Georgia"/>
              </a:rPr>
              <a:t>Price1, Price2)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CService_Ranking(</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700">
                <a:solidFill>
                  <a:schemeClr val="dk1"/>
                </a:solidFill>
                <a:latin typeface="Georgia"/>
                <a:ea typeface="Georgia"/>
                <a:cs typeface="Georgia"/>
                <a:sym typeface="Georgia"/>
              </a:rPr>
              <a:t>, </a:t>
            </a:r>
            <a:r>
              <a:rPr lang="en-US" sz="1100">
                <a:solidFill>
                  <a:schemeClr val="dk1"/>
                </a:solidFill>
                <a:latin typeface="Georgia"/>
                <a:ea typeface="Georgia"/>
                <a:cs typeface="Georgia"/>
                <a:sym typeface="Georgia"/>
              </a:rPr>
              <a:t>CService_Ranking1, CService_Ranking2)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SNCR-Qty(</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700">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SNCR-Qty1, SNCR-Qty2)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DPM (defective per million) (</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700">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DPM1, DPM2)</a:t>
            </a:r>
          </a:p>
          <a:p>
            <a:pPr indent="-285750" lvl="7" marL="285750" marR="0" rtl="0" algn="l">
              <a:lnSpc>
                <a:spcPct val="100000"/>
              </a:lnSpc>
              <a:spcBef>
                <a:spcPts val="0"/>
              </a:spcBef>
              <a:spcAft>
                <a:spcPts val="0"/>
              </a:spcAft>
              <a:buClr>
                <a:srgbClr val="434343"/>
              </a:buClr>
              <a:buSzPct val="163636"/>
              <a:buFont typeface="Arial"/>
              <a:buChar char="•"/>
            </a:pPr>
            <a:r>
              <a:rPr lang="en-US" sz="1100">
                <a:solidFill>
                  <a:schemeClr val="dk1"/>
                </a:solidFill>
                <a:latin typeface="Georgia"/>
                <a:ea typeface="Georgia"/>
                <a:cs typeface="Georgia"/>
                <a:sym typeface="Georgia"/>
              </a:rPr>
              <a:t>OTD%(</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u="sng">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a:t>
            </a:r>
            <a:r>
              <a:rPr lang="en-US" sz="1100" u="sng">
                <a:solidFill>
                  <a:schemeClr val="dk1"/>
                </a:solidFill>
                <a:latin typeface="Georgia"/>
                <a:ea typeface="Georgia"/>
                <a:cs typeface="Georgia"/>
                <a:sym typeface="Georgia"/>
              </a:rPr>
              <a:t>FID</a:t>
            </a:r>
            <a:r>
              <a:rPr baseline="30000" lang="en-US" sz="1200" u="sng">
                <a:solidFill>
                  <a:schemeClr val="dk1"/>
                </a:solidFill>
                <a:latin typeface="Georgia"/>
                <a:ea typeface="Georgia"/>
                <a:cs typeface="Georgia"/>
                <a:sym typeface="Georgia"/>
              </a:rPr>
              <a:t>19</a:t>
            </a:r>
            <a:r>
              <a:rPr lang="en-US" sz="700">
                <a:solidFill>
                  <a:schemeClr val="dk1"/>
                </a:solidFill>
                <a:latin typeface="Georgia"/>
                <a:ea typeface="Georgia"/>
                <a:cs typeface="Georgia"/>
                <a:sym typeface="Georgia"/>
              </a:rPr>
              <a:t>,</a:t>
            </a:r>
            <a:r>
              <a:rPr lang="en-US" sz="1100">
                <a:solidFill>
                  <a:schemeClr val="dk1"/>
                </a:solidFill>
                <a:latin typeface="Georgia"/>
                <a:ea typeface="Georgia"/>
                <a:cs typeface="Georgia"/>
                <a:sym typeface="Georgia"/>
              </a:rPr>
              <a:t> OTD%1, OTD%2) </a:t>
            </a:r>
          </a:p>
          <a:p>
            <a:pPr indent="0" lvl="0" marL="3200400" marR="0" rtl="0" algn="l">
              <a:lnSpc>
                <a:spcPct val="100000"/>
              </a:lnSpc>
              <a:spcBef>
                <a:spcPts val="0"/>
              </a:spcBef>
              <a:spcAft>
                <a:spcPts val="0"/>
              </a:spcAft>
              <a:buNone/>
            </a:pPr>
            <a:r>
              <a:t/>
            </a:r>
            <a:endParaRPr sz="1100">
              <a:solidFill>
                <a:schemeClr val="dk1"/>
              </a:solidFill>
              <a:latin typeface="Georgia"/>
              <a:ea typeface="Georgia"/>
              <a:cs typeface="Georgia"/>
              <a:sym typeface="Georgia"/>
            </a:endParaRPr>
          </a:p>
          <a:p>
            <a:pPr indent="0" lvl="0" marL="3200400" marR="0" rtl="0" algn="l">
              <a:lnSpc>
                <a:spcPct val="100000"/>
              </a:lnSpc>
              <a:spcBef>
                <a:spcPts val="0"/>
              </a:spcBef>
              <a:spcAft>
                <a:spcPts val="0"/>
              </a:spcAft>
              <a:buNone/>
            </a:pPr>
            <a:r>
              <a:t/>
            </a:r>
            <a:endParaRPr b="1" sz="1800">
              <a:solidFill>
                <a:srgbClr val="434343"/>
              </a:solidFill>
              <a:latin typeface="Montserrat"/>
              <a:ea typeface="Montserrat"/>
              <a:cs typeface="Montserrat"/>
              <a:sym typeface="Montserrat"/>
            </a:endParaRPr>
          </a:p>
        </p:txBody>
      </p:sp>
      <p:sp>
        <p:nvSpPr>
          <p:cNvPr id="82" name="Shape 82"/>
          <p:cNvSpPr txBox="1"/>
          <p:nvPr/>
        </p:nvSpPr>
        <p:spPr>
          <a:xfrm>
            <a:off x="4560050" y="1873150"/>
            <a:ext cx="3869100" cy="552600"/>
          </a:xfrm>
          <a:prstGeom prst="rect">
            <a:avLst/>
          </a:prstGeom>
          <a:noFill/>
          <a:ln>
            <a:noFill/>
          </a:ln>
        </p:spPr>
        <p:txBody>
          <a:bodyPr anchorCtr="0" anchor="t" bIns="91425" lIns="91425" rIns="91425" wrap="square" tIns="91425">
            <a:noAutofit/>
          </a:bodyPr>
          <a:lstStyle/>
          <a:p>
            <a:pPr indent="-304800" lvl="0" marL="457200" rtl="0">
              <a:spcBef>
                <a:spcPts val="0"/>
              </a:spcBef>
              <a:buClr>
                <a:schemeClr val="dk1"/>
              </a:buClr>
              <a:buSzPct val="109090"/>
              <a:buFont typeface="Georgia"/>
              <a:buChar char="●"/>
            </a:pPr>
            <a:r>
              <a:rPr lang="en-US" sz="1100">
                <a:solidFill>
                  <a:schemeClr val="dk1"/>
                </a:solidFill>
                <a:latin typeface="Georgia"/>
                <a:ea typeface="Georgia"/>
                <a:cs typeface="Georgia"/>
                <a:sym typeface="Georgia"/>
              </a:rPr>
              <a:t>Supplier_name(</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a:solidFill>
                  <a:schemeClr val="dk1"/>
                </a:solidFill>
                <a:latin typeface="Georgia"/>
                <a:ea typeface="Georgia"/>
                <a:cs typeface="Georgia"/>
                <a:sym typeface="Georgia"/>
              </a:rPr>
              <a:t>, Supplier_name)</a:t>
            </a:r>
          </a:p>
          <a:p>
            <a:pPr indent="-304800" lvl="0" marL="457200">
              <a:spcBef>
                <a:spcPts val="0"/>
              </a:spcBef>
              <a:buClr>
                <a:schemeClr val="dk1"/>
              </a:buClr>
              <a:buSzPct val="109090"/>
              <a:buFont typeface="Georgia"/>
              <a:buChar char="●"/>
            </a:pPr>
            <a:r>
              <a:rPr lang="en-US" sz="1100">
                <a:solidFill>
                  <a:schemeClr val="dk1"/>
                </a:solidFill>
                <a:latin typeface="Georgia"/>
                <a:ea typeface="Georgia"/>
                <a:cs typeface="Georgia"/>
                <a:sym typeface="Georgia"/>
              </a:rPr>
              <a:t>Supplier_type(</a:t>
            </a:r>
            <a:r>
              <a:rPr lang="en-US" sz="1100" u="sng">
                <a:solidFill>
                  <a:schemeClr val="dk1"/>
                </a:solidFill>
                <a:latin typeface="Georgia"/>
                <a:ea typeface="Georgia"/>
                <a:cs typeface="Georgia"/>
                <a:sym typeface="Georgia"/>
              </a:rPr>
              <a:t>Supplier-ID</a:t>
            </a:r>
            <a:r>
              <a:rPr baseline="30000" lang="en-US" sz="1200">
                <a:solidFill>
                  <a:schemeClr val="dk1"/>
                </a:solidFill>
                <a:latin typeface="Georgia"/>
                <a:ea typeface="Georgia"/>
                <a:cs typeface="Georgia"/>
                <a:sym typeface="Georgia"/>
              </a:rPr>
              <a:t>8</a:t>
            </a:r>
            <a:r>
              <a:rPr lang="en-US" sz="1100">
                <a:solidFill>
                  <a:schemeClr val="dk1"/>
                </a:solidFill>
                <a:latin typeface="Georgia"/>
                <a:ea typeface="Georgia"/>
                <a:cs typeface="Georgia"/>
                <a:sym typeface="Georgia"/>
              </a:rPr>
              <a:t>, Aerospace/Defense) </a:t>
            </a:r>
          </a:p>
          <a:p>
            <a:pPr lvl="0">
              <a:spcBef>
                <a:spcPts val="0"/>
              </a:spcBef>
              <a:buClr>
                <a:schemeClr val="dk1"/>
              </a:buClr>
              <a:buFont typeface="Arial"/>
              <a:buNone/>
            </a:pPr>
            <a:r>
              <a:t/>
            </a:r>
            <a:endParaRPr sz="1100">
              <a:solidFill>
                <a:schemeClr val="dk1"/>
              </a:solidFill>
              <a:latin typeface="Georgia"/>
              <a:ea typeface="Georgia"/>
              <a:cs typeface="Georgia"/>
              <a:sym typeface="Georgia"/>
            </a:endParaRPr>
          </a:p>
          <a:p>
            <a:pPr lvl="0">
              <a:spcBef>
                <a:spcPts val="0"/>
              </a:spcBef>
              <a:buNone/>
            </a:pPr>
            <a:r>
              <a:t/>
            </a:r>
            <a:endParaRPr/>
          </a:p>
        </p:txBody>
      </p:sp>
      <p:sp>
        <p:nvSpPr>
          <p:cNvPr id="83" name="Shape 83"/>
          <p:cNvSpPr txBox="1"/>
          <p:nvPr/>
        </p:nvSpPr>
        <p:spPr>
          <a:xfrm>
            <a:off x="4560050" y="2610125"/>
            <a:ext cx="3869100" cy="1796400"/>
          </a:xfrm>
          <a:prstGeom prst="rect">
            <a:avLst/>
          </a:prstGeom>
          <a:noFill/>
          <a:ln>
            <a:noFill/>
          </a:ln>
        </p:spPr>
        <p:txBody>
          <a:bodyPr anchorCtr="0" anchor="t" bIns="91425" lIns="91425" rIns="91425" wrap="square" tIns="91425">
            <a:noAutofit/>
          </a:bodyPr>
          <a:lstStyle/>
          <a:p>
            <a:pPr lvl="0" rtl="0">
              <a:spcBef>
                <a:spcPts val="0"/>
              </a:spcBef>
              <a:buNone/>
            </a:pPr>
            <a:r>
              <a:rPr b="1" lang="en-US" sz="2400">
                <a:solidFill>
                  <a:schemeClr val="dk1"/>
                </a:solidFill>
                <a:latin typeface="Montserrat"/>
                <a:ea typeface="Montserrat"/>
                <a:cs typeface="Montserrat"/>
                <a:sym typeface="Montserrat"/>
              </a:rPr>
              <a:t>Normalized into 3NF: </a:t>
            </a:r>
          </a:p>
          <a:p>
            <a:pPr indent="-298450" lvl="0" marL="457200" rtl="0">
              <a:spcBef>
                <a:spcPts val="0"/>
              </a:spcBef>
              <a:buClr>
                <a:schemeClr val="dk1"/>
              </a:buClr>
              <a:buSzPct val="100000"/>
              <a:buFont typeface="Georgia"/>
              <a:buChar char="●"/>
            </a:pPr>
            <a:r>
              <a:rPr lang="en-US" sz="1100">
                <a:solidFill>
                  <a:schemeClr val="dk1"/>
                </a:solidFill>
                <a:latin typeface="Georgia"/>
                <a:ea typeface="Georgia"/>
                <a:cs typeface="Georgia"/>
                <a:sym typeface="Georgia"/>
              </a:rPr>
              <a:t>Supplier_Avg Score(</a:t>
            </a:r>
            <a:r>
              <a:rPr lang="en-US" sz="1100" u="sng">
                <a:solidFill>
                  <a:schemeClr val="dk1"/>
                </a:solidFill>
                <a:latin typeface="Georgia"/>
                <a:ea typeface="Georgia"/>
                <a:cs typeface="Georgia"/>
                <a:sym typeface="Georgia"/>
              </a:rPr>
              <a:t>1st-half, 2nd-half</a:t>
            </a:r>
            <a:r>
              <a:rPr lang="en-US" sz="1100">
                <a:solidFill>
                  <a:schemeClr val="dk1"/>
                </a:solidFill>
                <a:latin typeface="Georgia"/>
                <a:ea typeface="Georgia"/>
                <a:cs typeface="Georgia"/>
                <a:sym typeface="Georgia"/>
              </a:rPr>
              <a:t>, Avg)</a:t>
            </a:r>
          </a:p>
          <a:p>
            <a:pPr indent="-298450" lvl="0" marL="457200" rtl="0">
              <a:spcBef>
                <a:spcPts val="0"/>
              </a:spcBef>
              <a:buClr>
                <a:schemeClr val="dk1"/>
              </a:buClr>
              <a:buSzPct val="100000"/>
              <a:buFont typeface="Georgia"/>
              <a:buChar char="●"/>
            </a:pPr>
            <a:r>
              <a:rPr lang="en-US" sz="1100">
                <a:solidFill>
                  <a:schemeClr val="dk1"/>
                </a:solidFill>
                <a:latin typeface="Georgia"/>
                <a:ea typeface="Georgia"/>
                <a:cs typeface="Georgia"/>
                <a:sym typeface="Georgia"/>
              </a:rPr>
              <a:t>Supplier_Semi-Annual Score(</a:t>
            </a:r>
            <a:r>
              <a:rPr lang="en-US" sz="1100" u="sng">
                <a:solidFill>
                  <a:schemeClr val="dk1"/>
                </a:solidFill>
                <a:latin typeface="Georgia"/>
                <a:ea typeface="Georgia"/>
                <a:cs typeface="Georgia"/>
                <a:sym typeface="Georgia"/>
              </a:rPr>
              <a:t>OTD, Price, CService_Ranking, SNCR-Qty</a:t>
            </a:r>
            <a:r>
              <a:rPr lang="en-US" sz="1100">
                <a:solidFill>
                  <a:schemeClr val="dk1"/>
                </a:solidFill>
                <a:latin typeface="Georgia"/>
                <a:ea typeface="Georgia"/>
                <a:cs typeface="Georgia"/>
                <a:sym typeface="Georgia"/>
              </a:rPr>
              <a:t>, 1st-half, 2nd-half)</a:t>
            </a:r>
          </a:p>
          <a:p>
            <a:pPr indent="-298450" lvl="0" marL="457200" rtl="0">
              <a:spcBef>
                <a:spcPts val="0"/>
              </a:spcBef>
              <a:buClr>
                <a:schemeClr val="dk1"/>
              </a:buClr>
              <a:buSzPct val="100000"/>
              <a:buFont typeface="Georgia"/>
              <a:buChar char="●"/>
            </a:pPr>
            <a:r>
              <a:rPr lang="en-US" sz="1100">
                <a:solidFill>
                  <a:schemeClr val="dk1"/>
                </a:solidFill>
                <a:latin typeface="Georgia"/>
                <a:ea typeface="Georgia"/>
                <a:cs typeface="Georgia"/>
                <a:sym typeface="Georgia"/>
              </a:rPr>
              <a:t>Supplier_OTD Ranking(</a:t>
            </a:r>
            <a:r>
              <a:rPr lang="en-US" sz="1100" u="sng">
                <a:solidFill>
                  <a:schemeClr val="dk1"/>
                </a:solidFill>
                <a:latin typeface="Georgia"/>
                <a:ea typeface="Georgia"/>
                <a:cs typeface="Georgia"/>
                <a:sym typeface="Georgia"/>
              </a:rPr>
              <a:t>OTD%</a:t>
            </a:r>
            <a:r>
              <a:rPr lang="en-US" sz="1100">
                <a:solidFill>
                  <a:schemeClr val="dk1"/>
                </a:solidFill>
                <a:latin typeface="Georgia"/>
                <a:ea typeface="Georgia"/>
                <a:cs typeface="Georgia"/>
                <a:sym typeface="Georgia"/>
              </a:rPr>
              <a:t>, OTDScore)</a:t>
            </a:r>
          </a:p>
          <a:p>
            <a:pPr indent="-298450" lvl="0" marL="457200" rtl="0">
              <a:spcBef>
                <a:spcPts val="0"/>
              </a:spcBef>
              <a:buClr>
                <a:schemeClr val="dk1"/>
              </a:buClr>
              <a:buSzPct val="100000"/>
              <a:buFont typeface="Georgia"/>
              <a:buChar char="●"/>
            </a:pPr>
            <a:r>
              <a:rPr lang="en-US" sz="1100">
                <a:solidFill>
                  <a:schemeClr val="dk1"/>
                </a:solidFill>
                <a:latin typeface="Georgia"/>
                <a:ea typeface="Georgia"/>
                <a:cs typeface="Georgia"/>
                <a:sym typeface="Georgia"/>
              </a:rPr>
              <a:t>Supplier_Quality(</a:t>
            </a:r>
            <a:r>
              <a:rPr lang="en-US" sz="1100" u="sng">
                <a:solidFill>
                  <a:schemeClr val="dk1"/>
                </a:solidFill>
                <a:latin typeface="Georgia"/>
                <a:ea typeface="Georgia"/>
                <a:cs typeface="Georgia"/>
                <a:sym typeface="Georgia"/>
              </a:rPr>
              <a:t>DPM (defective per million), SNCR-Qty</a:t>
            </a:r>
            <a:r>
              <a:rPr lang="en-US" sz="1100">
                <a:solidFill>
                  <a:schemeClr val="dk1"/>
                </a:solidFill>
                <a:latin typeface="Georgia"/>
                <a:ea typeface="Georgia"/>
                <a:cs typeface="Georgia"/>
                <a:sym typeface="Georgia"/>
              </a:rPr>
              <a:t>, QualityScore) </a:t>
            </a:r>
          </a:p>
          <a:p>
            <a:pPr lvl="0" rtl="0">
              <a:spcBef>
                <a:spcPts val="0"/>
              </a:spcBef>
              <a:buClr>
                <a:schemeClr val="lt2"/>
              </a:buClr>
              <a:buSzPct val="25000"/>
              <a:buFont typeface="Droid Serif"/>
              <a:buNone/>
            </a:pPr>
            <a:r>
              <a:rPr b="1" lang="en-US" sz="2400">
                <a:solidFill>
                  <a:schemeClr val="dk1"/>
                </a:solidFill>
                <a:latin typeface="Montserrat"/>
                <a:ea typeface="Montserrat"/>
                <a:cs typeface="Montserrat"/>
                <a:sym typeface="Montserrat"/>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1933200" y="2189999"/>
            <a:ext cx="5277598" cy="4476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434343"/>
              </a:buClr>
              <a:buSzPct val="25000"/>
              <a:buFont typeface="Montserrat"/>
              <a:buNone/>
            </a:pPr>
            <a:r>
              <a:rPr b="0" i="0" lang="en-US" sz="2400" u="none" cap="none" strike="noStrike">
                <a:solidFill>
                  <a:srgbClr val="434343"/>
                </a:solidFill>
                <a:latin typeface="Montserrat"/>
                <a:ea typeface="Montserrat"/>
                <a:cs typeface="Montserrat"/>
                <a:sym typeface="Montserrat"/>
              </a:rPr>
              <a:t>QUERIES</a:t>
            </a:r>
          </a:p>
        </p:txBody>
      </p:sp>
      <p:sp>
        <p:nvSpPr>
          <p:cNvPr id="89" name="Shape 89"/>
          <p:cNvSpPr txBox="1"/>
          <p:nvPr>
            <p:ph idx="1" type="subTitle"/>
          </p:nvPr>
        </p:nvSpPr>
        <p:spPr>
          <a:xfrm>
            <a:off x="685800" y="2505900"/>
            <a:ext cx="7772400" cy="4476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Droid Serif"/>
              <a:buNone/>
            </a:pPr>
            <a:r>
              <a:t/>
            </a:r>
            <a:endParaRPr b="0" i="0" sz="1800" u="none" cap="none" strike="noStrike">
              <a:solidFill>
                <a:srgbClr val="FFFFFF"/>
              </a:solidFill>
              <a:latin typeface="Droid Serif"/>
              <a:ea typeface="Droid Serif"/>
              <a:cs typeface="Droid Serif"/>
              <a:sym typeface="Droid Serif"/>
            </a:endParaRPr>
          </a:p>
        </p:txBody>
      </p:sp>
      <p:sp>
        <p:nvSpPr>
          <p:cNvPr id="90" name="Shape 90"/>
          <p:cNvSpPr txBox="1"/>
          <p:nvPr/>
        </p:nvSpPr>
        <p:spPr>
          <a:xfrm>
            <a:off x="3858675" y="528406"/>
            <a:ext cx="1426498" cy="5570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FFFFF"/>
              </a:buClr>
              <a:buSzPct val="25000"/>
              <a:buFont typeface="Montserrat"/>
              <a:buNone/>
            </a:pPr>
            <a:r>
              <a:rPr b="1" i="0" lang="en-US" sz="2400" u="none" cap="none" strike="noStrike">
                <a:solidFill>
                  <a:srgbClr val="FFFFFF"/>
                </a:solidFill>
                <a:latin typeface="Montserrat"/>
                <a:ea typeface="Montserrat"/>
                <a:cs typeface="Montserrat"/>
                <a:sym typeface="Montserrat"/>
              </a:rPr>
              <a:t>VI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4294967295" type="ctrTitle"/>
          </p:nvPr>
        </p:nvSpPr>
        <p:spPr>
          <a:xfrm>
            <a:off x="1603800" y="1803599"/>
            <a:ext cx="5936400" cy="1159798"/>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4800" u="none" cap="none" strike="noStrike">
                <a:solidFill>
                  <a:srgbClr val="FF9E00"/>
                </a:solidFill>
                <a:latin typeface="Montserrat"/>
                <a:ea typeface="Montserrat"/>
                <a:cs typeface="Montserrat"/>
                <a:sym typeface="Montserrat"/>
              </a:rPr>
              <a:t>QUERY I</a:t>
            </a:r>
          </a:p>
        </p:txBody>
      </p:sp>
      <p:sp>
        <p:nvSpPr>
          <p:cNvPr id="96" name="Shape 96"/>
          <p:cNvSpPr txBox="1"/>
          <p:nvPr>
            <p:ph idx="4294967295" type="subTitle"/>
          </p:nvPr>
        </p:nvSpPr>
        <p:spPr>
          <a:xfrm>
            <a:off x="1603800" y="2488800"/>
            <a:ext cx="5936400" cy="784798"/>
          </a:xfrm>
          <a:prstGeom prst="rect">
            <a:avLst/>
          </a:prstGeom>
          <a:noFill/>
          <a:ln>
            <a:noFill/>
          </a:ln>
        </p:spPr>
        <p:txBody>
          <a:bodyPr anchorCtr="0" anchor="t" bIns="91425" lIns="91425" rIns="91425" wrap="square" tIns="91425">
            <a:noAutofit/>
          </a:bodyPr>
          <a:lstStyle/>
          <a:p>
            <a:pPr indent="0" lvl="0" rtl="0" algn="ctr">
              <a:spcBef>
                <a:spcPts val="0"/>
              </a:spcBef>
              <a:buClr>
                <a:schemeClr val="lt2"/>
              </a:buClr>
              <a:buSzPct val="25000"/>
              <a:buFont typeface="Droid Serif"/>
              <a:buNone/>
            </a:pPr>
            <a:r>
              <a:rPr lang="en-US" sz="1800">
                <a:solidFill>
                  <a:schemeClr val="lt2"/>
                </a:solidFill>
              </a:rPr>
              <a:t>To Optimize the Production Cost for a Specific Part on a order</a:t>
            </a:r>
          </a:p>
          <a:p>
            <a:pPr indent="0" lvl="0" marL="0" marR="0" rtl="0" algn="ctr">
              <a:lnSpc>
                <a:spcPct val="100000"/>
              </a:lnSpc>
              <a:spcBef>
                <a:spcPts val="0"/>
              </a:spcBef>
              <a:spcAft>
                <a:spcPts val="0"/>
              </a:spcAft>
              <a:buClr>
                <a:srgbClr val="CCCCCC"/>
              </a:buClr>
              <a:buSzPct val="25000"/>
              <a:buFont typeface="Droid Serif"/>
              <a:buNone/>
            </a:pPr>
            <a:r>
              <a:t/>
            </a:r>
            <a:endParaRPr sz="1800">
              <a:solidFill>
                <a:srgbClr val="CCCCCC"/>
              </a:solidFill>
            </a:endParaRPr>
          </a:p>
        </p:txBody>
      </p:sp>
      <p:sp>
        <p:nvSpPr>
          <p:cNvPr id="97" name="Shape 97"/>
          <p:cNvSpPr/>
          <p:nvPr/>
        </p:nvSpPr>
        <p:spPr>
          <a:xfrm>
            <a:off x="4229100" y="432297"/>
            <a:ext cx="685800" cy="685800"/>
          </a:xfrm>
          <a:prstGeom prst="flowChartMerge">
            <a:avLst/>
          </a:prstGeom>
          <a:solidFill>
            <a:schemeClr val="accent2"/>
          </a:solidFill>
          <a:ln cap="flat" cmpd="sng" w="25400">
            <a:solidFill>
              <a:srgbClr val="2A5E87"/>
            </a:solidFill>
            <a:prstDash val="solid"/>
            <a:round/>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1" i="0" sz="1400" u="none" cap="none" strike="noStrike">
              <a:solidFill>
                <a:srgbClr val="EFD7AE"/>
              </a:solidFill>
              <a:latin typeface="Arial"/>
              <a:ea typeface="Arial"/>
              <a:cs typeface="Arial"/>
              <a:sym typeface="Arial"/>
            </a:endParaRPr>
          </a:p>
        </p:txBody>
      </p:sp>
      <p:sp>
        <p:nvSpPr>
          <p:cNvPr id="98" name="Shape 98"/>
          <p:cNvSpPr txBox="1"/>
          <p:nvPr/>
        </p:nvSpPr>
        <p:spPr>
          <a:xfrm>
            <a:off x="3875724" y="3821100"/>
            <a:ext cx="1263300" cy="523200"/>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Determine production schedule</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
        <p:nvSpPr>
          <p:cNvPr id="99" name="Shape 99"/>
          <p:cNvSpPr txBox="1"/>
          <p:nvPr/>
        </p:nvSpPr>
        <p:spPr>
          <a:xfrm>
            <a:off x="1603800" y="3801703"/>
            <a:ext cx="1133856" cy="523219"/>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Analyze machine capacity</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
        <p:nvSpPr>
          <p:cNvPr id="100" name="Shape 100"/>
          <p:cNvSpPr txBox="1"/>
          <p:nvPr/>
        </p:nvSpPr>
        <p:spPr>
          <a:xfrm>
            <a:off x="6406351" y="3821100"/>
            <a:ext cx="1465800" cy="523200"/>
          </a:xfrm>
          <a:prstGeom prst="rect">
            <a:avLst/>
          </a:prstGeom>
          <a:noFill/>
          <a:ln>
            <a:noFill/>
          </a:ln>
        </p:spPr>
        <p:txBody>
          <a:bodyPr anchorCtr="0" anchor="t" bIns="45700" lIns="91425" rIns="91425" wrap="square" tIns="45700">
            <a:noAutofit/>
          </a:bodyPr>
          <a:lstStyle/>
          <a:p>
            <a:pPr lvl="0" rtl="0" algn="ctr">
              <a:spcBef>
                <a:spcPts val="0"/>
              </a:spcBef>
              <a:buClr>
                <a:schemeClr val="lt2"/>
              </a:buClr>
              <a:buFont typeface="Droid Serif"/>
              <a:buNone/>
            </a:pPr>
            <a:r>
              <a:rPr lang="en-US">
                <a:solidFill>
                  <a:schemeClr val="lt1"/>
                </a:solidFill>
                <a:latin typeface="Droid Serif"/>
                <a:ea typeface="Droid Serif"/>
                <a:cs typeface="Droid Serif"/>
                <a:sym typeface="Droid Serif"/>
              </a:rPr>
              <a:t>Optimize the production cost</a:t>
            </a:r>
          </a:p>
          <a:p>
            <a:pPr indent="0" lvl="0" marL="0" marR="0" rtl="0" algn="ctr">
              <a:lnSpc>
                <a:spcPct val="100000"/>
              </a:lnSpc>
              <a:spcBef>
                <a:spcPts val="0"/>
              </a:spcBef>
              <a:spcAft>
                <a:spcPts val="0"/>
              </a:spcAft>
              <a:buClr>
                <a:srgbClr val="CCCCCC"/>
              </a:buClr>
              <a:buFont typeface="Droid Serif"/>
              <a:buNone/>
            </a:pPr>
            <a:r>
              <a:t/>
            </a:r>
            <a:endParaRPr>
              <a:solidFill>
                <a:schemeClr val="lt1"/>
              </a:solidFill>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57016" y="91565"/>
            <a:ext cx="2829966" cy="733799"/>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999999"/>
              </a:buClr>
              <a:buSzPct val="25000"/>
              <a:buFont typeface="Montserrat"/>
              <a:buNone/>
            </a:pPr>
            <a:r>
              <a:rPr b="1" i="0" lang="en-US" sz="1900" u="none" cap="none" strike="noStrike">
                <a:solidFill>
                  <a:srgbClr val="999999"/>
                </a:solidFill>
                <a:latin typeface="Montserrat"/>
                <a:ea typeface="Montserrat"/>
                <a:cs typeface="Montserrat"/>
                <a:sym typeface="Montserrat"/>
              </a:rPr>
              <a:t>TECHNICAL DETAILS</a:t>
            </a:r>
          </a:p>
        </p:txBody>
      </p:sp>
      <p:sp>
        <p:nvSpPr>
          <p:cNvPr id="106" name="Shape 106"/>
          <p:cNvSpPr txBox="1"/>
          <p:nvPr>
            <p:ph idx="1" type="body"/>
          </p:nvPr>
        </p:nvSpPr>
        <p:spPr>
          <a:xfrm>
            <a:off x="753900" y="971550"/>
            <a:ext cx="2440499" cy="3241500"/>
          </a:xfrm>
          <a:prstGeom prst="rect">
            <a:avLst/>
          </a:prstGeom>
          <a:noFill/>
          <a:ln>
            <a:noFill/>
          </a:ln>
        </p:spPr>
        <p:txBody>
          <a:bodyPr anchorCtr="0" anchor="t" bIns="91425" lIns="91425" rIns="91425" wrap="square" tIns="91425">
            <a:noAutofit/>
          </a:bodyPr>
          <a:lstStyle/>
          <a:p>
            <a:pPr indent="0" lvl="0" rtl="0">
              <a:spcBef>
                <a:spcPts val="0"/>
              </a:spcBef>
              <a:buClr>
                <a:schemeClr val="lt2"/>
              </a:buClr>
              <a:buSzPct val="25000"/>
              <a:buFont typeface="Droid Serif"/>
              <a:buNone/>
            </a:pPr>
            <a:r>
              <a:rPr b="1" lang="en-US">
                <a:latin typeface="Montserrat"/>
                <a:ea typeface="Montserrat"/>
                <a:cs typeface="Montserrat"/>
                <a:sym typeface="Montserrat"/>
              </a:rPr>
              <a:t>SQL</a:t>
            </a:r>
          </a:p>
          <a:p>
            <a:pPr indent="-228600" lvl="0" marL="457200" rtl="0">
              <a:spcBef>
                <a:spcPts val="0"/>
              </a:spcBef>
            </a:pPr>
            <a:r>
              <a:rPr lang="en-US"/>
              <a:t>Retrieves the MachineID, efficiencies and operational costs of machines that are able to make the specific part</a:t>
            </a:r>
          </a:p>
          <a:p>
            <a:pPr indent="0" lvl="0" marL="0" marR="0" rtl="0" algn="l">
              <a:lnSpc>
                <a:spcPct val="100000"/>
              </a:lnSpc>
              <a:spcBef>
                <a:spcPts val="0"/>
              </a:spcBef>
              <a:spcAft>
                <a:spcPts val="0"/>
              </a:spcAft>
              <a:buClr>
                <a:srgbClr val="CCCCCC"/>
              </a:buClr>
              <a:buSzPct val="25000"/>
              <a:buFont typeface="Droid Serif"/>
              <a:buNone/>
            </a:pPr>
            <a:r>
              <a:t/>
            </a:r>
            <a:endParaRPr b="1">
              <a:latin typeface="Montserrat"/>
              <a:ea typeface="Montserrat"/>
              <a:cs typeface="Montserrat"/>
              <a:sym typeface="Montserrat"/>
            </a:endParaRPr>
          </a:p>
        </p:txBody>
      </p:sp>
      <p:sp>
        <p:nvSpPr>
          <p:cNvPr id="107" name="Shape 107"/>
          <p:cNvSpPr txBox="1"/>
          <p:nvPr>
            <p:ph idx="2" type="body"/>
          </p:nvPr>
        </p:nvSpPr>
        <p:spPr>
          <a:xfrm>
            <a:off x="3319596" y="971550"/>
            <a:ext cx="2440499" cy="3241500"/>
          </a:xfrm>
          <a:prstGeom prst="rect">
            <a:avLst/>
          </a:prstGeom>
          <a:noFill/>
          <a:ln>
            <a:noFill/>
          </a:ln>
        </p:spPr>
        <p:txBody>
          <a:bodyPr anchorCtr="0" anchor="t" bIns="91425" lIns="91425" rIns="91425" wrap="square" tIns="91425">
            <a:noAutofit/>
          </a:bodyPr>
          <a:lstStyle/>
          <a:p>
            <a:pPr indent="0" lvl="0" rtl="0">
              <a:spcBef>
                <a:spcPts val="0"/>
              </a:spcBef>
              <a:buNone/>
            </a:pPr>
            <a:r>
              <a:rPr b="1" lang="en-US">
                <a:latin typeface="Montserrat"/>
                <a:ea typeface="Montserrat"/>
                <a:cs typeface="Montserrat"/>
                <a:sym typeface="Montserrat"/>
              </a:rPr>
              <a:t>AMPL</a:t>
            </a:r>
          </a:p>
          <a:p>
            <a:pPr lvl="0" marL="285750" rtl="0">
              <a:spcBef>
                <a:spcPts val="0"/>
              </a:spcBef>
              <a:buClr>
                <a:srgbClr val="CCCCCC"/>
              </a:buClr>
              <a:buSzPct val="100000"/>
              <a:buFont typeface="Arial"/>
              <a:buChar char="•"/>
            </a:pPr>
            <a:r>
              <a:rPr lang="en-US"/>
              <a:t>Find the optimal schedule for each machine, about how much hour for each machine to produce  </a:t>
            </a:r>
          </a:p>
          <a:p>
            <a:pPr indent="0" lvl="0" marR="0" rtl="0" algn="l">
              <a:lnSpc>
                <a:spcPct val="100000"/>
              </a:lnSpc>
              <a:spcBef>
                <a:spcPts val="0"/>
              </a:spcBef>
              <a:spcAft>
                <a:spcPts val="0"/>
              </a:spcAft>
              <a:buNone/>
            </a:pPr>
            <a:r>
              <a:t/>
            </a:r>
            <a:endParaRPr b="1">
              <a:latin typeface="Montserrat"/>
              <a:ea typeface="Montserrat"/>
              <a:cs typeface="Montserrat"/>
              <a:sym typeface="Montserrat"/>
            </a:endParaRPr>
          </a:p>
        </p:txBody>
      </p:sp>
      <p:sp>
        <p:nvSpPr>
          <p:cNvPr id="108" name="Shape 108"/>
          <p:cNvSpPr txBox="1"/>
          <p:nvPr>
            <p:ph idx="3" type="body"/>
          </p:nvPr>
        </p:nvSpPr>
        <p:spPr>
          <a:xfrm>
            <a:off x="5885291" y="971550"/>
            <a:ext cx="2440499" cy="32415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CCCCCC"/>
              </a:buClr>
              <a:buSzPct val="25000"/>
              <a:buFont typeface="Droid Serif"/>
              <a:buNone/>
            </a:pPr>
            <a:r>
              <a:rPr b="1" lang="en-US">
                <a:latin typeface="Montserrat"/>
                <a:ea typeface="Montserrat"/>
                <a:cs typeface="Montserrat"/>
                <a:sym typeface="Montserrat"/>
              </a:rPr>
              <a:t>OUTPUT</a:t>
            </a:r>
          </a:p>
        </p:txBody>
      </p:sp>
      <p:pic>
        <p:nvPicPr>
          <p:cNvPr id="109" name="Shape 109"/>
          <p:cNvPicPr preferRelativeResize="0"/>
          <p:nvPr/>
        </p:nvPicPr>
        <p:blipFill>
          <a:blip r:embed="rId3">
            <a:alphaModFix/>
          </a:blip>
          <a:stretch>
            <a:fillRect/>
          </a:stretch>
        </p:blipFill>
        <p:spPr>
          <a:xfrm>
            <a:off x="5986974" y="1419050"/>
            <a:ext cx="2657975" cy="3241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885675" y="91575"/>
            <a:ext cx="3016800" cy="733800"/>
          </a:xfrm>
          <a:prstGeom prst="rect">
            <a:avLst/>
          </a:prstGeom>
        </p:spPr>
        <p:txBody>
          <a:bodyPr anchorCtr="0" anchor="t" bIns="91425" lIns="91425" rIns="91425" wrap="square" tIns="91425">
            <a:noAutofit/>
          </a:bodyPr>
          <a:lstStyle/>
          <a:p>
            <a:pPr lvl="0">
              <a:spcBef>
                <a:spcPts val="0"/>
              </a:spcBef>
              <a:buClr>
                <a:schemeClr val="dk1"/>
              </a:buClr>
              <a:buSzPct val="57894"/>
              <a:buFont typeface="Arial"/>
              <a:buNone/>
            </a:pPr>
            <a:r>
              <a:rPr lang="en-US" sz="1900"/>
              <a:t>TECHNICAL DETAILS</a:t>
            </a:r>
          </a:p>
          <a:p>
            <a:pPr lvl="0">
              <a:spcBef>
                <a:spcPts val="0"/>
              </a:spcBef>
              <a:buClr>
                <a:schemeClr val="dk1"/>
              </a:buClr>
              <a:buSzPct val="91666"/>
              <a:buFont typeface="Arial"/>
              <a:buNone/>
            </a:pPr>
            <a:r>
              <a:t/>
            </a:r>
            <a:endParaRPr/>
          </a:p>
          <a:p>
            <a:pPr lvl="0">
              <a:spcBef>
                <a:spcPts val="0"/>
              </a:spcBef>
              <a:buNone/>
            </a:pPr>
            <a:r>
              <a:t/>
            </a:r>
            <a:endParaRPr/>
          </a:p>
        </p:txBody>
      </p:sp>
      <p:sp>
        <p:nvSpPr>
          <p:cNvPr id="115" name="Shape 115"/>
          <p:cNvSpPr txBox="1"/>
          <p:nvPr>
            <p:ph idx="1" type="body"/>
          </p:nvPr>
        </p:nvSpPr>
        <p:spPr>
          <a:xfrm>
            <a:off x="753900" y="971550"/>
            <a:ext cx="2440500" cy="3241500"/>
          </a:xfrm>
          <a:prstGeom prst="rect">
            <a:avLst/>
          </a:prstGeom>
        </p:spPr>
        <p:txBody>
          <a:bodyPr anchorCtr="0" anchor="t" bIns="91425" lIns="91425" rIns="91425" wrap="square" tIns="91425">
            <a:noAutofit/>
          </a:bodyPr>
          <a:lstStyle/>
          <a:p>
            <a:pPr indent="-69850" lvl="0">
              <a:spcBef>
                <a:spcPts val="0"/>
              </a:spcBef>
              <a:buClr>
                <a:schemeClr val="dk1"/>
              </a:buClr>
              <a:buSzPct val="61111"/>
              <a:buFont typeface="Arial"/>
              <a:buNone/>
            </a:pPr>
            <a:r>
              <a:rPr b="1" lang="en-US"/>
              <a:t>Assumption:</a:t>
            </a:r>
          </a:p>
          <a:p>
            <a:pPr indent="-228600" lvl="0" marL="457200">
              <a:spcBef>
                <a:spcPts val="0"/>
              </a:spcBef>
              <a:buClr>
                <a:schemeClr val="lt2"/>
              </a:buClr>
            </a:pPr>
            <a:r>
              <a:rPr lang="en-US"/>
              <a:t>Produce 10000 pieces for part 12 in 5 days</a:t>
            </a:r>
          </a:p>
          <a:p>
            <a:pPr indent="-69850" lvl="0">
              <a:spcBef>
                <a:spcPts val="0"/>
              </a:spcBef>
              <a:buClr>
                <a:schemeClr val="dk1"/>
              </a:buClr>
              <a:buSzPct val="61111"/>
              <a:buFont typeface="Arial"/>
              <a:buNone/>
            </a:pPr>
            <a:r>
              <a:t/>
            </a:r>
            <a:endParaRPr/>
          </a:p>
          <a:p>
            <a:pPr indent="-228600" lvl="0" marL="457200">
              <a:spcBef>
                <a:spcPts val="0"/>
              </a:spcBef>
              <a:buClr>
                <a:schemeClr val="lt2"/>
              </a:buClr>
            </a:pPr>
            <a:r>
              <a:rPr lang="en-US"/>
              <a:t>Know the number of available hours for each machine in each day</a:t>
            </a:r>
          </a:p>
          <a:p>
            <a:pPr lvl="0">
              <a:spcBef>
                <a:spcPts val="0"/>
              </a:spcBef>
              <a:buNone/>
            </a:pPr>
            <a:r>
              <a:t/>
            </a:r>
            <a:endParaRPr/>
          </a:p>
        </p:txBody>
      </p:sp>
      <p:pic>
        <p:nvPicPr>
          <p:cNvPr id="116" name="Shape 116"/>
          <p:cNvPicPr preferRelativeResize="0"/>
          <p:nvPr/>
        </p:nvPicPr>
        <p:blipFill>
          <a:blip r:embed="rId3">
            <a:alphaModFix/>
          </a:blip>
          <a:stretch>
            <a:fillRect/>
          </a:stretch>
        </p:blipFill>
        <p:spPr>
          <a:xfrm>
            <a:off x="4147675" y="1091612"/>
            <a:ext cx="3298949" cy="296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