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4.jpeg" ContentType="image/jpeg"/>
  <Override PartName="/ppt/media/image3.jpeg" ContentType="image/jpe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27" name="PlaceHolder 2"/>
          <p:cNvSpPr>
            <a:spLocks noGrp="1"/>
          </p:cNvSpPr>
          <p:nvPr>
            <p:ph type="body"/>
          </p:nvPr>
        </p:nvSpPr>
        <p:spPr>
          <a:xfrm>
            <a:off x="457200" y="1600200"/>
            <a:ext cx="822924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28" name="PlaceHolder 3"/>
          <p:cNvSpPr>
            <a:spLocks noGrp="1"/>
          </p:cNvSpPr>
          <p:nvPr>
            <p:ph type="body"/>
          </p:nvPr>
        </p:nvSpPr>
        <p:spPr>
          <a:xfrm>
            <a:off x="457200" y="4060080"/>
            <a:ext cx="822924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30" name="PlaceHolder 2"/>
          <p:cNvSpPr>
            <a:spLocks noGrp="1"/>
          </p:cNvSpPr>
          <p:nvPr>
            <p:ph type="body"/>
          </p:nvPr>
        </p:nvSpPr>
        <p:spPr>
          <a:xfrm>
            <a:off x="45720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31" name="PlaceHolder 3"/>
          <p:cNvSpPr>
            <a:spLocks noGrp="1"/>
          </p:cNvSpPr>
          <p:nvPr>
            <p:ph type="body"/>
          </p:nvPr>
        </p:nvSpPr>
        <p:spPr>
          <a:xfrm>
            <a:off x="467424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32" name="PlaceHolder 4"/>
          <p:cNvSpPr>
            <a:spLocks noGrp="1"/>
          </p:cNvSpPr>
          <p:nvPr>
            <p:ph type="body"/>
          </p:nvPr>
        </p:nvSpPr>
        <p:spPr>
          <a:xfrm>
            <a:off x="457200" y="406008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33" name="PlaceHolder 5"/>
          <p:cNvSpPr>
            <a:spLocks noGrp="1"/>
          </p:cNvSpPr>
          <p:nvPr>
            <p:ph type="body"/>
          </p:nvPr>
        </p:nvSpPr>
        <p:spPr>
          <a:xfrm>
            <a:off x="4674240" y="406008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35" name="PlaceHolder 2"/>
          <p:cNvSpPr>
            <a:spLocks noGrp="1"/>
          </p:cNvSpPr>
          <p:nvPr>
            <p:ph type="body"/>
          </p:nvPr>
        </p:nvSpPr>
        <p:spPr>
          <a:xfrm>
            <a:off x="457200" y="160020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36" name="PlaceHolder 3"/>
          <p:cNvSpPr>
            <a:spLocks noGrp="1"/>
          </p:cNvSpPr>
          <p:nvPr>
            <p:ph type="body"/>
          </p:nvPr>
        </p:nvSpPr>
        <p:spPr>
          <a:xfrm>
            <a:off x="3239640" y="160020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37" name="PlaceHolder 4"/>
          <p:cNvSpPr>
            <a:spLocks noGrp="1"/>
          </p:cNvSpPr>
          <p:nvPr>
            <p:ph type="body"/>
          </p:nvPr>
        </p:nvSpPr>
        <p:spPr>
          <a:xfrm>
            <a:off x="6022080" y="160020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38" name="PlaceHolder 5"/>
          <p:cNvSpPr>
            <a:spLocks noGrp="1"/>
          </p:cNvSpPr>
          <p:nvPr>
            <p:ph type="body"/>
          </p:nvPr>
        </p:nvSpPr>
        <p:spPr>
          <a:xfrm>
            <a:off x="457200" y="406008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39" name="PlaceHolder 6"/>
          <p:cNvSpPr>
            <a:spLocks noGrp="1"/>
          </p:cNvSpPr>
          <p:nvPr>
            <p:ph type="body"/>
          </p:nvPr>
        </p:nvSpPr>
        <p:spPr>
          <a:xfrm>
            <a:off x="3239640" y="406008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40" name="PlaceHolder 7"/>
          <p:cNvSpPr>
            <a:spLocks noGrp="1"/>
          </p:cNvSpPr>
          <p:nvPr>
            <p:ph type="body"/>
          </p:nvPr>
        </p:nvSpPr>
        <p:spPr>
          <a:xfrm>
            <a:off x="6022080" y="406008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47" name="PlaceHolder 2"/>
          <p:cNvSpPr>
            <a:spLocks noGrp="1"/>
          </p:cNvSpPr>
          <p:nvPr>
            <p:ph type="subTitle"/>
          </p:nvPr>
        </p:nvSpPr>
        <p:spPr>
          <a:xfrm>
            <a:off x="457200" y="1600200"/>
            <a:ext cx="8229240" cy="4708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49" name="PlaceHolder 2"/>
          <p:cNvSpPr>
            <a:spLocks noGrp="1"/>
          </p:cNvSpPr>
          <p:nvPr>
            <p:ph type="body"/>
          </p:nvPr>
        </p:nvSpPr>
        <p:spPr>
          <a:xfrm>
            <a:off x="457200" y="1600200"/>
            <a:ext cx="8229240" cy="470880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51" name="PlaceHolder 2"/>
          <p:cNvSpPr>
            <a:spLocks noGrp="1"/>
          </p:cNvSpPr>
          <p:nvPr>
            <p:ph type="body"/>
          </p:nvPr>
        </p:nvSpPr>
        <p:spPr>
          <a:xfrm>
            <a:off x="457200" y="1600200"/>
            <a:ext cx="4015800" cy="470880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52" name="PlaceHolder 3"/>
          <p:cNvSpPr>
            <a:spLocks noGrp="1"/>
          </p:cNvSpPr>
          <p:nvPr>
            <p:ph type="body"/>
          </p:nvPr>
        </p:nvSpPr>
        <p:spPr>
          <a:xfrm>
            <a:off x="4674240" y="1600200"/>
            <a:ext cx="4015800" cy="470880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56" name="PlaceHolder 2"/>
          <p:cNvSpPr>
            <a:spLocks noGrp="1"/>
          </p:cNvSpPr>
          <p:nvPr>
            <p:ph type="body"/>
          </p:nvPr>
        </p:nvSpPr>
        <p:spPr>
          <a:xfrm>
            <a:off x="45720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57" name="PlaceHolder 3"/>
          <p:cNvSpPr>
            <a:spLocks noGrp="1"/>
          </p:cNvSpPr>
          <p:nvPr>
            <p:ph type="body"/>
          </p:nvPr>
        </p:nvSpPr>
        <p:spPr>
          <a:xfrm>
            <a:off x="4674240" y="1600200"/>
            <a:ext cx="4015800" cy="470880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58" name="PlaceHolder 4"/>
          <p:cNvSpPr>
            <a:spLocks noGrp="1"/>
          </p:cNvSpPr>
          <p:nvPr>
            <p:ph type="body"/>
          </p:nvPr>
        </p:nvSpPr>
        <p:spPr>
          <a:xfrm>
            <a:off x="457200" y="406008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6" name="PlaceHolder 2"/>
          <p:cNvSpPr>
            <a:spLocks noGrp="1"/>
          </p:cNvSpPr>
          <p:nvPr>
            <p:ph type="subTitle"/>
          </p:nvPr>
        </p:nvSpPr>
        <p:spPr>
          <a:xfrm>
            <a:off x="457200" y="1600200"/>
            <a:ext cx="8229240" cy="4708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60" name="PlaceHolder 2"/>
          <p:cNvSpPr>
            <a:spLocks noGrp="1"/>
          </p:cNvSpPr>
          <p:nvPr>
            <p:ph type="body"/>
          </p:nvPr>
        </p:nvSpPr>
        <p:spPr>
          <a:xfrm>
            <a:off x="457200" y="1600200"/>
            <a:ext cx="4015800" cy="470880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61" name="PlaceHolder 3"/>
          <p:cNvSpPr>
            <a:spLocks noGrp="1"/>
          </p:cNvSpPr>
          <p:nvPr>
            <p:ph type="body"/>
          </p:nvPr>
        </p:nvSpPr>
        <p:spPr>
          <a:xfrm>
            <a:off x="467424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62" name="PlaceHolder 4"/>
          <p:cNvSpPr>
            <a:spLocks noGrp="1"/>
          </p:cNvSpPr>
          <p:nvPr>
            <p:ph type="body"/>
          </p:nvPr>
        </p:nvSpPr>
        <p:spPr>
          <a:xfrm>
            <a:off x="4674240" y="406008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64" name="PlaceHolder 2"/>
          <p:cNvSpPr>
            <a:spLocks noGrp="1"/>
          </p:cNvSpPr>
          <p:nvPr>
            <p:ph type="body"/>
          </p:nvPr>
        </p:nvSpPr>
        <p:spPr>
          <a:xfrm>
            <a:off x="45720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65" name="PlaceHolder 3"/>
          <p:cNvSpPr>
            <a:spLocks noGrp="1"/>
          </p:cNvSpPr>
          <p:nvPr>
            <p:ph type="body"/>
          </p:nvPr>
        </p:nvSpPr>
        <p:spPr>
          <a:xfrm>
            <a:off x="467424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66" name="PlaceHolder 4"/>
          <p:cNvSpPr>
            <a:spLocks noGrp="1"/>
          </p:cNvSpPr>
          <p:nvPr>
            <p:ph type="body"/>
          </p:nvPr>
        </p:nvSpPr>
        <p:spPr>
          <a:xfrm>
            <a:off x="457200" y="4060080"/>
            <a:ext cx="822924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68" name="PlaceHolder 2"/>
          <p:cNvSpPr>
            <a:spLocks noGrp="1"/>
          </p:cNvSpPr>
          <p:nvPr>
            <p:ph type="body"/>
          </p:nvPr>
        </p:nvSpPr>
        <p:spPr>
          <a:xfrm>
            <a:off x="457200" y="1600200"/>
            <a:ext cx="822924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69" name="PlaceHolder 3"/>
          <p:cNvSpPr>
            <a:spLocks noGrp="1"/>
          </p:cNvSpPr>
          <p:nvPr>
            <p:ph type="body"/>
          </p:nvPr>
        </p:nvSpPr>
        <p:spPr>
          <a:xfrm>
            <a:off x="457200" y="4060080"/>
            <a:ext cx="822924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71" name="PlaceHolder 2"/>
          <p:cNvSpPr>
            <a:spLocks noGrp="1"/>
          </p:cNvSpPr>
          <p:nvPr>
            <p:ph type="body"/>
          </p:nvPr>
        </p:nvSpPr>
        <p:spPr>
          <a:xfrm>
            <a:off x="45720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72" name="PlaceHolder 3"/>
          <p:cNvSpPr>
            <a:spLocks noGrp="1"/>
          </p:cNvSpPr>
          <p:nvPr>
            <p:ph type="body"/>
          </p:nvPr>
        </p:nvSpPr>
        <p:spPr>
          <a:xfrm>
            <a:off x="467424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73" name="PlaceHolder 4"/>
          <p:cNvSpPr>
            <a:spLocks noGrp="1"/>
          </p:cNvSpPr>
          <p:nvPr>
            <p:ph type="body"/>
          </p:nvPr>
        </p:nvSpPr>
        <p:spPr>
          <a:xfrm>
            <a:off x="457200" y="406008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74" name="PlaceHolder 5"/>
          <p:cNvSpPr>
            <a:spLocks noGrp="1"/>
          </p:cNvSpPr>
          <p:nvPr>
            <p:ph type="body"/>
          </p:nvPr>
        </p:nvSpPr>
        <p:spPr>
          <a:xfrm>
            <a:off x="4674240" y="406008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76" name="PlaceHolder 2"/>
          <p:cNvSpPr>
            <a:spLocks noGrp="1"/>
          </p:cNvSpPr>
          <p:nvPr>
            <p:ph type="body"/>
          </p:nvPr>
        </p:nvSpPr>
        <p:spPr>
          <a:xfrm>
            <a:off x="457200" y="160020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77" name="PlaceHolder 3"/>
          <p:cNvSpPr>
            <a:spLocks noGrp="1"/>
          </p:cNvSpPr>
          <p:nvPr>
            <p:ph type="body"/>
          </p:nvPr>
        </p:nvSpPr>
        <p:spPr>
          <a:xfrm>
            <a:off x="3239640" y="160020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78" name="PlaceHolder 4"/>
          <p:cNvSpPr>
            <a:spLocks noGrp="1"/>
          </p:cNvSpPr>
          <p:nvPr>
            <p:ph type="body"/>
          </p:nvPr>
        </p:nvSpPr>
        <p:spPr>
          <a:xfrm>
            <a:off x="6022080" y="160020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79" name="PlaceHolder 5"/>
          <p:cNvSpPr>
            <a:spLocks noGrp="1"/>
          </p:cNvSpPr>
          <p:nvPr>
            <p:ph type="body"/>
          </p:nvPr>
        </p:nvSpPr>
        <p:spPr>
          <a:xfrm>
            <a:off x="457200" y="406008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80" name="PlaceHolder 6"/>
          <p:cNvSpPr>
            <a:spLocks noGrp="1"/>
          </p:cNvSpPr>
          <p:nvPr>
            <p:ph type="body"/>
          </p:nvPr>
        </p:nvSpPr>
        <p:spPr>
          <a:xfrm>
            <a:off x="3239640" y="406008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81" name="PlaceHolder 7"/>
          <p:cNvSpPr>
            <a:spLocks noGrp="1"/>
          </p:cNvSpPr>
          <p:nvPr>
            <p:ph type="body"/>
          </p:nvPr>
        </p:nvSpPr>
        <p:spPr>
          <a:xfrm>
            <a:off x="6022080" y="4060080"/>
            <a:ext cx="264960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8" name="PlaceHolder 2"/>
          <p:cNvSpPr>
            <a:spLocks noGrp="1"/>
          </p:cNvSpPr>
          <p:nvPr>
            <p:ph type="body"/>
          </p:nvPr>
        </p:nvSpPr>
        <p:spPr>
          <a:xfrm>
            <a:off x="457200" y="1600200"/>
            <a:ext cx="8229240" cy="470880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10" name="PlaceHolder 2"/>
          <p:cNvSpPr>
            <a:spLocks noGrp="1"/>
          </p:cNvSpPr>
          <p:nvPr>
            <p:ph type="body"/>
          </p:nvPr>
        </p:nvSpPr>
        <p:spPr>
          <a:xfrm>
            <a:off x="457200" y="1600200"/>
            <a:ext cx="4015800" cy="470880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11" name="PlaceHolder 3"/>
          <p:cNvSpPr>
            <a:spLocks noGrp="1"/>
          </p:cNvSpPr>
          <p:nvPr>
            <p:ph type="body"/>
          </p:nvPr>
        </p:nvSpPr>
        <p:spPr>
          <a:xfrm>
            <a:off x="4674240" y="1600200"/>
            <a:ext cx="4015800" cy="470880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15" name="PlaceHolder 2"/>
          <p:cNvSpPr>
            <a:spLocks noGrp="1"/>
          </p:cNvSpPr>
          <p:nvPr>
            <p:ph type="body"/>
          </p:nvPr>
        </p:nvSpPr>
        <p:spPr>
          <a:xfrm>
            <a:off x="45720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16" name="PlaceHolder 3"/>
          <p:cNvSpPr>
            <a:spLocks noGrp="1"/>
          </p:cNvSpPr>
          <p:nvPr>
            <p:ph type="body"/>
          </p:nvPr>
        </p:nvSpPr>
        <p:spPr>
          <a:xfrm>
            <a:off x="4674240" y="1600200"/>
            <a:ext cx="4015800" cy="470880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17" name="PlaceHolder 4"/>
          <p:cNvSpPr>
            <a:spLocks noGrp="1"/>
          </p:cNvSpPr>
          <p:nvPr>
            <p:ph type="body"/>
          </p:nvPr>
        </p:nvSpPr>
        <p:spPr>
          <a:xfrm>
            <a:off x="457200" y="406008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19" name="PlaceHolder 2"/>
          <p:cNvSpPr>
            <a:spLocks noGrp="1"/>
          </p:cNvSpPr>
          <p:nvPr>
            <p:ph type="body"/>
          </p:nvPr>
        </p:nvSpPr>
        <p:spPr>
          <a:xfrm>
            <a:off x="457200" y="1600200"/>
            <a:ext cx="4015800" cy="470880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20" name="PlaceHolder 3"/>
          <p:cNvSpPr>
            <a:spLocks noGrp="1"/>
          </p:cNvSpPr>
          <p:nvPr>
            <p:ph type="body"/>
          </p:nvPr>
        </p:nvSpPr>
        <p:spPr>
          <a:xfrm>
            <a:off x="467424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21" name="PlaceHolder 4"/>
          <p:cNvSpPr>
            <a:spLocks noGrp="1"/>
          </p:cNvSpPr>
          <p:nvPr>
            <p:ph type="body"/>
          </p:nvPr>
        </p:nvSpPr>
        <p:spPr>
          <a:xfrm>
            <a:off x="4674240" y="406008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ffffff"/>
              </a:solidFill>
              <a:latin typeface="Book Antiqua"/>
            </a:endParaRPr>
          </a:p>
        </p:txBody>
      </p:sp>
      <p:sp>
        <p:nvSpPr>
          <p:cNvPr id="23" name="PlaceHolder 2"/>
          <p:cNvSpPr>
            <a:spLocks noGrp="1"/>
          </p:cNvSpPr>
          <p:nvPr>
            <p:ph type="body"/>
          </p:nvPr>
        </p:nvSpPr>
        <p:spPr>
          <a:xfrm>
            <a:off x="45720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24" name="PlaceHolder 3"/>
          <p:cNvSpPr>
            <a:spLocks noGrp="1"/>
          </p:cNvSpPr>
          <p:nvPr>
            <p:ph type="body"/>
          </p:nvPr>
        </p:nvSpPr>
        <p:spPr>
          <a:xfrm>
            <a:off x="4674240" y="1600200"/>
            <a:ext cx="4015800" cy="2246040"/>
          </a:xfrm>
          <a:prstGeom prst="rect">
            <a:avLst/>
          </a:prstGeom>
        </p:spPr>
        <p:txBody>
          <a:bodyPr lIns="0" rIns="0" tIns="0" bIns="0">
            <a:normAutofit/>
          </a:bodyPr>
          <a:p>
            <a:endParaRPr b="0" lang="en-US" sz="2800" spc="-1" strike="noStrike">
              <a:solidFill>
                <a:srgbClr val="ffffff"/>
              </a:solidFill>
              <a:latin typeface="Book Antiqua"/>
            </a:endParaRPr>
          </a:p>
        </p:txBody>
      </p:sp>
      <p:sp>
        <p:nvSpPr>
          <p:cNvPr id="25" name="PlaceHolder 4"/>
          <p:cNvSpPr>
            <a:spLocks noGrp="1"/>
          </p:cNvSpPr>
          <p:nvPr>
            <p:ph type="body"/>
          </p:nvPr>
        </p:nvSpPr>
        <p:spPr>
          <a:xfrm>
            <a:off x="457200" y="4060080"/>
            <a:ext cx="8229240" cy="2246040"/>
          </a:xfrm>
          <a:prstGeom prst="rect">
            <a:avLst/>
          </a:prstGeom>
        </p:spPr>
        <p:txBody>
          <a:bodyPr lIns="0" rIns="0" tIns="0" bIns="0">
            <a:normAutofit/>
          </a:bodyPr>
          <a:p>
            <a:endParaRPr b="0" lang="en-US" sz="2800" spc="-1" strike="noStrike">
              <a:solidFill>
                <a:srgbClr val="ffffff"/>
              </a:solidFill>
              <a:latin typeface="Book Antiq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21920" y="1371600"/>
            <a:ext cx="8229240" cy="1828440"/>
          </a:xfrm>
          <a:prstGeom prst="rect">
            <a:avLst/>
          </a:prstGeom>
        </p:spPr>
        <p:txBody>
          <a:bodyPr lIns="45720" rIns="45720" tIns="0" bIns="0" anchor="b">
            <a:normAutofit/>
          </a:bodyPr>
          <a:p>
            <a:pPr algn="ctr">
              <a:lnSpc>
                <a:spcPct val="100000"/>
              </a:lnSpc>
            </a:pPr>
            <a:r>
              <a:rPr b="1" lang="en-US" sz="4800" spc="-1" strike="noStrike" cap="all">
                <a:solidFill>
                  <a:srgbClr val="e9d596"/>
                </a:solidFill>
                <a:latin typeface="Lucida Sans"/>
              </a:rPr>
              <a:t>Click to edit Master title style</a:t>
            </a:r>
            <a:endParaRPr b="0" lang="en-US" sz="4800" spc="-1" strike="noStrike">
              <a:solidFill>
                <a:srgbClr val="ffffff"/>
              </a:solidFill>
              <a:latin typeface="Book Antiqua"/>
            </a:endParaRPr>
          </a:p>
        </p:txBody>
      </p:sp>
      <p:sp>
        <p:nvSpPr>
          <p:cNvPr id="1" name="PlaceHolder 2"/>
          <p:cNvSpPr>
            <a:spLocks noGrp="1"/>
          </p:cNvSpPr>
          <p:nvPr>
            <p:ph type="dt"/>
          </p:nvPr>
        </p:nvSpPr>
        <p:spPr>
          <a:xfrm>
            <a:off x="457200" y="6416640"/>
            <a:ext cx="2133360" cy="364680"/>
          </a:xfrm>
          <a:prstGeom prst="rect">
            <a:avLst/>
          </a:prstGeom>
        </p:spPr>
        <p:txBody>
          <a:bodyPr lIns="90000" rIns="90000" tIns="45000" bIns="45000" anchor="b">
            <a:noAutofit/>
          </a:bodyPr>
          <a:p>
            <a:pPr>
              <a:lnSpc>
                <a:spcPct val="100000"/>
              </a:lnSpc>
            </a:pPr>
            <a:fld id="{338DB2F1-2F59-46BE-BD7B-38213155B2B9}" type="datetime">
              <a:rPr b="0" lang="en-US" sz="1200" spc="-1" strike="noStrike">
                <a:solidFill>
                  <a:srgbClr val="bcbcbc"/>
                </a:solidFill>
                <a:latin typeface="Book Antiqua"/>
              </a:rPr>
              <a:t>3/7/21</a:t>
            </a:fld>
            <a:endParaRPr b="0" lang="en-US" sz="1200" spc="-1" strike="noStrike">
              <a:latin typeface="Times New Roman"/>
            </a:endParaRPr>
          </a:p>
        </p:txBody>
      </p:sp>
      <p:sp>
        <p:nvSpPr>
          <p:cNvPr id="2" name="PlaceHolder 3"/>
          <p:cNvSpPr>
            <a:spLocks noGrp="1"/>
          </p:cNvSpPr>
          <p:nvPr>
            <p:ph type="ftr"/>
          </p:nvPr>
        </p:nvSpPr>
        <p:spPr>
          <a:xfrm>
            <a:off x="3124080" y="6416640"/>
            <a:ext cx="2895120" cy="364680"/>
          </a:xfrm>
          <a:prstGeom prst="rect">
            <a:avLst/>
          </a:prstGeom>
        </p:spPr>
        <p:txBody>
          <a:bodyPr lIns="90000" rIns="90000" tIns="45000" bIns="45000" anchor="b">
            <a:noAutofit/>
          </a:bodyPr>
          <a:p>
            <a:endParaRPr b="0" lang="en-US" sz="2400" spc="-1" strike="noStrike">
              <a:latin typeface="Times New Roman"/>
            </a:endParaRPr>
          </a:p>
        </p:txBody>
      </p:sp>
      <p:sp>
        <p:nvSpPr>
          <p:cNvPr id="3" name="PlaceHolder 4"/>
          <p:cNvSpPr>
            <a:spLocks noGrp="1"/>
          </p:cNvSpPr>
          <p:nvPr>
            <p:ph type="sldNum"/>
          </p:nvPr>
        </p:nvSpPr>
        <p:spPr>
          <a:xfrm>
            <a:off x="7924680" y="6416640"/>
            <a:ext cx="761760" cy="364680"/>
          </a:xfrm>
          <a:prstGeom prst="rect">
            <a:avLst/>
          </a:prstGeom>
        </p:spPr>
        <p:txBody>
          <a:bodyPr lIns="0" rIns="0" tIns="45000" bIns="45000" anchor="b">
            <a:noAutofit/>
          </a:bodyPr>
          <a:p>
            <a:pPr algn="r">
              <a:lnSpc>
                <a:spcPct val="100000"/>
              </a:lnSpc>
            </a:pPr>
            <a:fld id="{DF103473-F530-4AC7-AF5C-E579A8EC866E}" type="slidenum">
              <a:rPr b="0" lang="en-US" sz="1200" spc="-1" strike="noStrike">
                <a:solidFill>
                  <a:srgbClr val="bcbcbc"/>
                </a:solidFill>
                <a:latin typeface="Book Antiqua"/>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ffffff"/>
                </a:solidFill>
                <a:latin typeface="Book Antiqua"/>
              </a:rPr>
              <a:t>Click to edit the outline text format</a:t>
            </a:r>
            <a:endParaRPr b="0" lang="en-US" sz="2800" spc="-1" strike="noStrike">
              <a:solidFill>
                <a:srgbClr val="ffffff"/>
              </a:solidFill>
              <a:latin typeface="Book Antiqua"/>
            </a:endParaRPr>
          </a:p>
          <a:p>
            <a:pPr lvl="1" marL="864000" indent="-324000">
              <a:spcBef>
                <a:spcPts val="1134"/>
              </a:spcBef>
              <a:buClr>
                <a:srgbClr val="000000"/>
              </a:buClr>
              <a:buSzPct val="75000"/>
              <a:buFont typeface="Symbol" charset="2"/>
              <a:buChar char=""/>
            </a:pPr>
            <a:r>
              <a:rPr b="0" lang="en-US" sz="2200" spc="-1" strike="noStrike">
                <a:solidFill>
                  <a:srgbClr val="ffffff"/>
                </a:solidFill>
                <a:latin typeface="Book Antiqua"/>
              </a:rPr>
              <a:t>Second Outline Level</a:t>
            </a:r>
            <a:endParaRPr b="0" lang="en-US" sz="2200" spc="-1" strike="noStrike">
              <a:solidFill>
                <a:srgbClr val="ffffff"/>
              </a:solidFill>
              <a:latin typeface="Book Antiqua"/>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Book Antiqua"/>
              </a:rPr>
              <a:t>Third Outline Level</a:t>
            </a:r>
            <a:endParaRPr b="0" lang="en-US" sz="2000" spc="-1" strike="noStrike">
              <a:solidFill>
                <a:srgbClr val="ffffff"/>
              </a:solidFill>
              <a:latin typeface="Book Antiqua"/>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Book Antiqua"/>
              </a:rPr>
              <a:t>Fourth Outline Level</a:t>
            </a:r>
            <a:endParaRPr b="0" lang="en-US" sz="2000" spc="-1" strike="noStrike">
              <a:solidFill>
                <a:srgbClr val="ffffff"/>
              </a:solidFill>
              <a:latin typeface="Book Antiqu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Book Antiqua"/>
              </a:rPr>
              <a:t>Fifth Outline Level</a:t>
            </a:r>
            <a:endParaRPr b="0" lang="en-US" sz="2000" spc="-1" strike="noStrike">
              <a:solidFill>
                <a:srgbClr val="ffffff"/>
              </a:solidFill>
              <a:latin typeface="Book Antiqu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Book Antiqua"/>
              </a:rPr>
              <a:t>Sixth Outline Level</a:t>
            </a:r>
            <a:endParaRPr b="0" lang="en-US" sz="2000" spc="-1" strike="noStrike">
              <a:solidFill>
                <a:srgbClr val="ffffff"/>
              </a:solidFill>
              <a:latin typeface="Book Antiqu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Book Antiqua"/>
              </a:rPr>
              <a:t>Seventh Outline Level</a:t>
            </a:r>
            <a:endParaRPr b="0" lang="en-US" sz="2000" spc="-1" strike="noStrike">
              <a:solidFill>
                <a:srgbClr val="ffffff"/>
              </a:solidFill>
              <a:latin typeface="Book Antiq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lIns="90000" rIns="90000" tIns="45000" bIns="45000" anchor="ctr">
            <a:noAutofit/>
          </a:bodyPr>
          <a:p>
            <a:pPr algn="ctr">
              <a:lnSpc>
                <a:spcPct val="100000"/>
              </a:lnSpc>
            </a:pPr>
            <a:r>
              <a:rPr b="1" lang="en-US" sz="4100" spc="-1" strike="noStrike">
                <a:solidFill>
                  <a:srgbClr val="e9d596"/>
                </a:solidFill>
                <a:latin typeface="Lucida Sans"/>
              </a:rPr>
              <a:t>Click to edit Master title style</a:t>
            </a:r>
            <a:endParaRPr b="0" lang="en-US" sz="4100" spc="-1" strike="noStrike">
              <a:solidFill>
                <a:srgbClr val="ffffff"/>
              </a:solidFill>
              <a:latin typeface="Book Antiqua"/>
            </a:endParaRPr>
          </a:p>
        </p:txBody>
      </p:sp>
      <p:sp>
        <p:nvSpPr>
          <p:cNvPr id="42" name="PlaceHolder 2"/>
          <p:cNvSpPr>
            <a:spLocks noGrp="1"/>
          </p:cNvSpPr>
          <p:nvPr>
            <p:ph type="body"/>
          </p:nvPr>
        </p:nvSpPr>
        <p:spPr>
          <a:xfrm>
            <a:off x="457200" y="1600200"/>
            <a:ext cx="8229240" cy="4708800"/>
          </a:xfrm>
          <a:prstGeom prst="rect">
            <a:avLst/>
          </a:prstGeom>
        </p:spPr>
        <p:txBody>
          <a:bodyPr lIns="90000" rIns="90000" tIns="45000" bIns="45000">
            <a:noAutofit/>
          </a:bodyPr>
          <a:p>
            <a:pPr marL="548640" indent="-411120">
              <a:lnSpc>
                <a:spcPct val="100000"/>
              </a:lnSpc>
              <a:spcBef>
                <a:spcPts val="561"/>
              </a:spcBef>
              <a:buClr>
                <a:srgbClr val="f9f9f9"/>
              </a:buClr>
              <a:buSzPct val="65000"/>
              <a:buFont typeface="Wingdings 2" charset="2"/>
              <a:buChar char=""/>
            </a:pPr>
            <a:r>
              <a:rPr b="0" lang="en-US" sz="2800" spc="-1" strike="noStrike">
                <a:solidFill>
                  <a:srgbClr val="ffffff"/>
                </a:solidFill>
                <a:latin typeface="Book Antiqua"/>
              </a:rPr>
              <a:t>Click to edit Master text styles</a:t>
            </a:r>
            <a:endParaRPr b="0" lang="en-US" sz="2800" spc="-1" strike="noStrike">
              <a:solidFill>
                <a:srgbClr val="ffffff"/>
              </a:solidFill>
              <a:latin typeface="Book Antiqua"/>
            </a:endParaRPr>
          </a:p>
          <a:p>
            <a:pPr lvl="1" marL="868680" indent="-282960">
              <a:lnSpc>
                <a:spcPct val="100000"/>
              </a:lnSpc>
              <a:spcBef>
                <a:spcPts val="479"/>
              </a:spcBef>
              <a:buClr>
                <a:srgbClr val="ffffff"/>
              </a:buClr>
              <a:buSzPct val="80000"/>
              <a:buFont typeface="Wingdings 2" charset="2"/>
              <a:buChar char=""/>
            </a:pPr>
            <a:r>
              <a:rPr b="0" lang="en-US" sz="2400" spc="-1" strike="noStrike">
                <a:solidFill>
                  <a:srgbClr val="ffffff"/>
                </a:solidFill>
                <a:latin typeface="Book Antiqua"/>
              </a:rPr>
              <a:t>Second level</a:t>
            </a:r>
            <a:endParaRPr b="0" lang="en-US" sz="2400" spc="-1" strike="noStrike">
              <a:solidFill>
                <a:srgbClr val="ffffff"/>
              </a:solidFill>
              <a:latin typeface="Book Antiqua"/>
            </a:endParaRPr>
          </a:p>
          <a:p>
            <a:pPr lvl="2" marL="1134000" indent="-228240">
              <a:lnSpc>
                <a:spcPct val="100000"/>
              </a:lnSpc>
              <a:spcBef>
                <a:spcPts val="439"/>
              </a:spcBef>
              <a:buClr>
                <a:srgbClr val="ffffff"/>
              </a:buClr>
              <a:buSzPct val="95000"/>
              <a:buFont typeface="Wingdings" charset="2"/>
              <a:buChar char=""/>
            </a:pPr>
            <a:r>
              <a:rPr b="0" lang="en-US" sz="2200" spc="-1" strike="noStrike">
                <a:solidFill>
                  <a:srgbClr val="ffffff"/>
                </a:solidFill>
                <a:latin typeface="Book Antiqua"/>
              </a:rPr>
              <a:t>Third level</a:t>
            </a:r>
            <a:endParaRPr b="0" lang="en-US" sz="2200" spc="-1" strike="noStrike">
              <a:solidFill>
                <a:srgbClr val="ffffff"/>
              </a:solidFill>
              <a:latin typeface="Book Antiqua"/>
            </a:endParaRPr>
          </a:p>
          <a:p>
            <a:pPr lvl="3" marL="1353240" indent="-182520">
              <a:lnSpc>
                <a:spcPct val="100000"/>
              </a:lnSpc>
              <a:spcBef>
                <a:spcPts val="400"/>
              </a:spcBef>
              <a:buClr>
                <a:srgbClr val="ffffff"/>
              </a:buClr>
              <a:buFont typeface="Wingdings 3" charset="2"/>
              <a:buChar char=""/>
            </a:pPr>
            <a:r>
              <a:rPr b="0" lang="en-US" sz="2000" spc="-1" strike="noStrike">
                <a:solidFill>
                  <a:srgbClr val="ffffff"/>
                </a:solidFill>
                <a:latin typeface="Book Antiqua"/>
              </a:rPr>
              <a:t>Fourth level</a:t>
            </a:r>
            <a:endParaRPr b="0" lang="en-US" sz="2000" spc="-1" strike="noStrike">
              <a:solidFill>
                <a:srgbClr val="ffffff"/>
              </a:solidFill>
              <a:latin typeface="Book Antiqua"/>
            </a:endParaRPr>
          </a:p>
          <a:p>
            <a:pPr lvl="4" marL="1545480" indent="-182520">
              <a:lnSpc>
                <a:spcPct val="100000"/>
              </a:lnSpc>
              <a:spcBef>
                <a:spcPts val="400"/>
              </a:spcBef>
              <a:buClr>
                <a:srgbClr val="ffffff"/>
              </a:buClr>
              <a:buFont typeface="Wingdings 2" charset="2"/>
              <a:buChar char=""/>
            </a:pPr>
            <a:r>
              <a:rPr b="0" lang="en-US" sz="2000" spc="-1" strike="noStrike">
                <a:solidFill>
                  <a:srgbClr val="ffffff"/>
                </a:solidFill>
                <a:latin typeface="Book Antiqua"/>
              </a:rPr>
              <a:t>Fifth level</a:t>
            </a:r>
            <a:endParaRPr b="0" lang="en-US" sz="2000" spc="-1" strike="noStrike">
              <a:solidFill>
                <a:srgbClr val="ffffff"/>
              </a:solidFill>
              <a:latin typeface="Book Antiqua"/>
            </a:endParaRPr>
          </a:p>
        </p:txBody>
      </p:sp>
      <p:sp>
        <p:nvSpPr>
          <p:cNvPr id="43" name="PlaceHolder 3"/>
          <p:cNvSpPr>
            <a:spLocks noGrp="1"/>
          </p:cNvSpPr>
          <p:nvPr>
            <p:ph type="dt"/>
          </p:nvPr>
        </p:nvSpPr>
        <p:spPr>
          <a:xfrm>
            <a:off x="457200" y="6416640"/>
            <a:ext cx="2133360" cy="364680"/>
          </a:xfrm>
          <a:prstGeom prst="rect">
            <a:avLst/>
          </a:prstGeom>
        </p:spPr>
        <p:txBody>
          <a:bodyPr lIns="90000" rIns="90000" tIns="45000" bIns="45000" anchor="b">
            <a:noAutofit/>
          </a:bodyPr>
          <a:p>
            <a:pPr>
              <a:lnSpc>
                <a:spcPct val="100000"/>
              </a:lnSpc>
            </a:pPr>
            <a:fld id="{88ED3490-8F7C-40E7-A5A0-C9016DE26E50}" type="datetime">
              <a:rPr b="0" lang="en-US" sz="1200" spc="-1" strike="noStrike">
                <a:solidFill>
                  <a:srgbClr val="bcbcbc"/>
                </a:solidFill>
                <a:latin typeface="Book Antiqua"/>
              </a:rPr>
              <a:t>3/7/21</a:t>
            </a:fld>
            <a:endParaRPr b="0" lang="en-US" sz="1200" spc="-1" strike="noStrike">
              <a:latin typeface="Times New Roman"/>
            </a:endParaRPr>
          </a:p>
        </p:txBody>
      </p:sp>
      <p:sp>
        <p:nvSpPr>
          <p:cNvPr id="44" name="PlaceHolder 4"/>
          <p:cNvSpPr>
            <a:spLocks noGrp="1"/>
          </p:cNvSpPr>
          <p:nvPr>
            <p:ph type="ftr"/>
          </p:nvPr>
        </p:nvSpPr>
        <p:spPr>
          <a:xfrm>
            <a:off x="3124080" y="6416640"/>
            <a:ext cx="2895120" cy="364680"/>
          </a:xfrm>
          <a:prstGeom prst="rect">
            <a:avLst/>
          </a:prstGeom>
        </p:spPr>
        <p:txBody>
          <a:bodyPr lIns="90000" rIns="90000" tIns="45000" bIns="45000" anchor="b">
            <a:noAutofit/>
          </a:bodyPr>
          <a:p>
            <a:endParaRPr b="0" lang="en-US" sz="2400" spc="-1" strike="noStrike">
              <a:latin typeface="Times New Roman"/>
            </a:endParaRPr>
          </a:p>
        </p:txBody>
      </p:sp>
      <p:sp>
        <p:nvSpPr>
          <p:cNvPr id="45" name="PlaceHolder 5"/>
          <p:cNvSpPr>
            <a:spLocks noGrp="1"/>
          </p:cNvSpPr>
          <p:nvPr>
            <p:ph type="sldNum"/>
          </p:nvPr>
        </p:nvSpPr>
        <p:spPr>
          <a:xfrm>
            <a:off x="7924680" y="6416640"/>
            <a:ext cx="761760" cy="364680"/>
          </a:xfrm>
          <a:prstGeom prst="rect">
            <a:avLst/>
          </a:prstGeom>
        </p:spPr>
        <p:txBody>
          <a:bodyPr lIns="0" rIns="0" tIns="45000" bIns="45000" anchor="b">
            <a:noAutofit/>
          </a:bodyPr>
          <a:p>
            <a:pPr algn="r">
              <a:lnSpc>
                <a:spcPct val="100000"/>
              </a:lnSpc>
            </a:pPr>
            <a:fld id="{931F3BC9-CD16-4BF1-A40D-6280AEC25025}" type="slidenum">
              <a:rPr b="0" lang="en-US" sz="1200" spc="-1" strike="noStrike">
                <a:solidFill>
                  <a:srgbClr val="bcbcbc"/>
                </a:solidFill>
                <a:latin typeface="Book Antiqua"/>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21920" y="1371600"/>
            <a:ext cx="8229240" cy="1828440"/>
          </a:xfrm>
          <a:prstGeom prst="rect">
            <a:avLst/>
          </a:prstGeom>
          <a:noFill/>
          <a:ln w="0">
            <a:noFill/>
          </a:ln>
        </p:spPr>
        <p:txBody>
          <a:bodyPr lIns="45720" rIns="45720" tIns="0" bIns="0" anchor="b">
            <a:normAutofit fontScale="57000"/>
          </a:bodyPr>
          <a:p>
            <a:pPr algn="ctr">
              <a:lnSpc>
                <a:spcPct val="100000"/>
              </a:lnSpc>
            </a:pPr>
            <a:r>
              <a:rPr b="1" lang="en-IN" sz="4800" spc="-1" strike="noStrike" cap="all">
                <a:solidFill>
                  <a:srgbClr val="e9d596"/>
                </a:solidFill>
                <a:latin typeface="Berlin Sans FB"/>
              </a:rPr>
              <a:t>HEART ATTACK PREDICTION USING MACHINE LEARNING</a:t>
            </a:r>
            <a:endParaRPr b="0" lang="en-US" sz="4800" spc="-1" strike="noStrike">
              <a:solidFill>
                <a:srgbClr val="ffffff"/>
              </a:solidFill>
              <a:latin typeface="Book Antiqua"/>
            </a:endParaRPr>
          </a:p>
        </p:txBody>
      </p:sp>
      <p:sp>
        <p:nvSpPr>
          <p:cNvPr id="83" name="TextShape 2"/>
          <p:cNvSpPr txBox="1"/>
          <p:nvPr/>
        </p:nvSpPr>
        <p:spPr>
          <a:xfrm>
            <a:off x="6200640" y="3200040"/>
            <a:ext cx="2943360" cy="2972160"/>
          </a:xfrm>
          <a:prstGeom prst="rect">
            <a:avLst/>
          </a:prstGeom>
          <a:noFill/>
          <a:ln w="0">
            <a:noFill/>
          </a:ln>
        </p:spPr>
        <p:txBody>
          <a:bodyPr lIns="90000" rIns="90000" tIns="45000" bIns="45000">
            <a:normAutofit/>
          </a:bodyPr>
          <a:p>
            <a:pPr algn="ctr">
              <a:lnSpc>
                <a:spcPct val="100000"/>
              </a:lnSpc>
              <a:spcBef>
                <a:spcPts val="320"/>
              </a:spcBef>
              <a:tabLst>
                <a:tab algn="l" pos="0"/>
              </a:tabLst>
            </a:pPr>
            <a:endParaRPr b="0" lang="en-US" sz="3200" spc="-1" strike="noStrike">
              <a:latin typeface="Arial"/>
            </a:endParaRPr>
          </a:p>
          <a:p>
            <a:pPr algn="ctr">
              <a:lnSpc>
                <a:spcPct val="100000"/>
              </a:lnSpc>
              <a:spcBef>
                <a:spcPts val="320"/>
              </a:spcBef>
              <a:tabLst>
                <a:tab algn="l" pos="0"/>
              </a:tabLst>
            </a:pPr>
            <a:endParaRPr b="0" lang="en-US" sz="3200" spc="-1" strike="noStrike">
              <a:latin typeface="Arial"/>
            </a:endParaRPr>
          </a:p>
          <a:p>
            <a:pPr algn="ctr">
              <a:lnSpc>
                <a:spcPct val="100000"/>
              </a:lnSpc>
              <a:spcBef>
                <a:spcPts val="320"/>
              </a:spcBef>
              <a:tabLst>
                <a:tab algn="l" pos="0"/>
              </a:tabLst>
            </a:pPr>
            <a:endParaRPr b="0" lang="en-US" sz="3200" spc="-1" strike="noStrike">
              <a:latin typeface="Arial"/>
            </a:endParaRPr>
          </a:p>
          <a:p>
            <a:pPr algn="ctr">
              <a:lnSpc>
                <a:spcPct val="100000"/>
              </a:lnSpc>
              <a:spcBef>
                <a:spcPts val="320"/>
              </a:spcBef>
              <a:tabLst>
                <a:tab algn="l" pos="0"/>
              </a:tabLst>
            </a:pPr>
            <a:endParaRPr b="0" lang="en-US" sz="3200" spc="-1" strike="noStrike">
              <a:latin typeface="Arial"/>
            </a:endParaRPr>
          </a:p>
          <a:p>
            <a:pPr algn="ctr">
              <a:lnSpc>
                <a:spcPct val="100000"/>
              </a:lnSpc>
              <a:spcBef>
                <a:spcPts val="320"/>
              </a:spcBef>
              <a:tabLst>
                <a:tab algn="l" pos="0"/>
              </a:tabLst>
            </a:pPr>
            <a:endParaRPr b="0" lang="en-US" sz="3200" spc="-1" strike="noStrike">
              <a:latin typeface="Arial"/>
            </a:endParaRPr>
          </a:p>
          <a:p>
            <a:pPr>
              <a:lnSpc>
                <a:spcPct val="100000"/>
              </a:lnSpc>
              <a:spcBef>
                <a:spcPts val="320"/>
              </a:spcBef>
              <a:tabLst>
                <a:tab algn="l" pos="0"/>
              </a:tabLst>
            </a:pPr>
            <a:r>
              <a:rPr b="1" lang="en-IN" sz="1800" spc="-1" strike="noStrike" u="sng">
                <a:solidFill>
                  <a:srgbClr val="ffffff"/>
                </a:solidFill>
                <a:uFillTx/>
                <a:latin typeface="Times New Roman"/>
              </a:rPr>
              <a:t>Submitted By</a:t>
            </a:r>
            <a:r>
              <a:rPr b="1" lang="en-IN" sz="1800" spc="-1" strike="noStrike">
                <a:solidFill>
                  <a:srgbClr val="ffffff"/>
                </a:solidFill>
                <a:latin typeface="Times New Roman"/>
              </a:rPr>
              <a:t>:</a:t>
            </a:r>
            <a:endParaRPr b="0" lang="en-US" sz="1800" spc="-1" strike="noStrike">
              <a:latin typeface="Arial"/>
            </a:endParaRPr>
          </a:p>
          <a:p>
            <a:pPr>
              <a:lnSpc>
                <a:spcPct val="100000"/>
              </a:lnSpc>
              <a:spcBef>
                <a:spcPts val="320"/>
              </a:spcBef>
              <a:tabLst>
                <a:tab algn="l" pos="0"/>
              </a:tabLst>
            </a:pPr>
            <a:r>
              <a:rPr b="0" lang="en-IN" sz="1600" spc="-1" strike="noStrike">
                <a:solidFill>
                  <a:srgbClr val="ffffff"/>
                </a:solidFill>
                <a:latin typeface="Book Antiqua"/>
              </a:rPr>
              <a:t>Md Irshad</a:t>
            </a:r>
            <a:endParaRPr b="0" lang="en-US" sz="1600" spc="-1" strike="noStrike">
              <a:latin typeface="Arial"/>
            </a:endParaRPr>
          </a:p>
          <a:p>
            <a:pPr>
              <a:lnSpc>
                <a:spcPct val="100000"/>
              </a:lnSpc>
              <a:spcBef>
                <a:spcPts val="320"/>
              </a:spcBef>
              <a:tabLst>
                <a:tab algn="l" pos="0"/>
              </a:tabLst>
            </a:pPr>
            <a:r>
              <a:rPr b="0" lang="en-IN" sz="1600" spc="-1" strike="noStrike">
                <a:solidFill>
                  <a:srgbClr val="ffffff"/>
                </a:solidFill>
                <a:latin typeface="Book Antiqua"/>
              </a:rPr>
              <a:t>Nishant Shrivastava</a:t>
            </a:r>
            <a:endParaRPr b="0" lang="en-US" sz="1600" spc="-1" strike="noStrike">
              <a:latin typeface="Arial"/>
            </a:endParaRPr>
          </a:p>
          <a:p>
            <a:pPr>
              <a:lnSpc>
                <a:spcPct val="100000"/>
              </a:lnSpc>
              <a:spcBef>
                <a:spcPts val="320"/>
              </a:spcBef>
              <a:tabLst>
                <a:tab algn="l" pos="0"/>
              </a:tabLst>
            </a:pPr>
            <a:r>
              <a:rPr b="0" lang="en-IN" sz="1600" spc="-1" strike="noStrike">
                <a:solidFill>
                  <a:srgbClr val="ffffff"/>
                </a:solidFill>
                <a:latin typeface="Book Antiqua"/>
              </a:rPr>
              <a:t>Vishnu Kumar</a:t>
            </a:r>
            <a:endParaRPr b="0" lang="en-US" sz="1600" spc="-1" strike="noStrike">
              <a:latin typeface="Arial"/>
            </a:endParaRPr>
          </a:p>
          <a:p>
            <a:pPr>
              <a:lnSpc>
                <a:spcPct val="100000"/>
              </a:lnSpc>
              <a:spcBef>
                <a:spcPts val="320"/>
              </a:spcBef>
              <a:tabLst>
                <a:tab algn="l" pos="0"/>
              </a:tabLst>
            </a:pPr>
            <a:r>
              <a:rPr b="0" lang="en-IN" sz="1600" spc="-1" strike="noStrike">
                <a:solidFill>
                  <a:srgbClr val="ffffff"/>
                </a:solidFill>
                <a:latin typeface="Book Antiqua"/>
              </a:rPr>
              <a:t>Satyam Anand</a:t>
            </a:r>
            <a:endParaRPr b="0" lang="en-US" sz="1600" spc="-1" strike="noStrike">
              <a:latin typeface="Arial"/>
            </a:endParaRPr>
          </a:p>
          <a:p>
            <a:pPr>
              <a:lnSpc>
                <a:spcPct val="100000"/>
              </a:lnSpc>
              <a:spcBef>
                <a:spcPts val="320"/>
              </a:spcBef>
              <a:tabLst>
                <a:tab algn="l" pos="0"/>
              </a:tabLst>
            </a:pPr>
            <a:r>
              <a:rPr b="0" lang="en-IN" sz="1600" spc="-1" strike="noStrike">
                <a:solidFill>
                  <a:srgbClr val="ffffff"/>
                </a:solidFill>
                <a:latin typeface="Book Antiqua"/>
              </a:rPr>
              <a:t>Mithlesh Yadav                     </a:t>
            </a:r>
            <a:endParaRPr b="0" lang="en-US" sz="1600" spc="-1" strike="noStrike">
              <a:latin typeface="Arial"/>
            </a:endParaRPr>
          </a:p>
        </p:txBody>
      </p:sp>
      <p:sp>
        <p:nvSpPr>
          <p:cNvPr id="84" name="TextShape 3"/>
          <p:cNvSpPr txBox="1"/>
          <p:nvPr/>
        </p:nvSpPr>
        <p:spPr>
          <a:xfrm>
            <a:off x="914400" y="3200040"/>
            <a:ext cx="2943360" cy="2972160"/>
          </a:xfrm>
          <a:prstGeom prst="rect">
            <a:avLst/>
          </a:prstGeom>
          <a:noFill/>
          <a:ln w="0">
            <a:noFill/>
          </a:ln>
        </p:spPr>
        <p:txBody>
          <a:bodyPr lIns="90000" rIns="90000" tIns="45000" bIns="45000">
            <a:normAutofit/>
          </a:bodyPr>
          <a:p>
            <a:pPr algn="ctr">
              <a:lnSpc>
                <a:spcPct val="100000"/>
              </a:lnSpc>
              <a:spcBef>
                <a:spcPts val="320"/>
              </a:spcBef>
              <a:tabLst>
                <a:tab algn="l" pos="0"/>
              </a:tabLst>
            </a:pPr>
            <a:endParaRPr b="0" lang="en-US" sz="3200" spc="-1" strike="noStrike">
              <a:latin typeface="Arial"/>
            </a:endParaRPr>
          </a:p>
          <a:p>
            <a:pPr algn="ctr">
              <a:lnSpc>
                <a:spcPct val="100000"/>
              </a:lnSpc>
              <a:spcBef>
                <a:spcPts val="320"/>
              </a:spcBef>
              <a:tabLst>
                <a:tab algn="l" pos="0"/>
              </a:tabLst>
            </a:pPr>
            <a:endParaRPr b="0" lang="en-US" sz="3200" spc="-1" strike="noStrike">
              <a:latin typeface="Arial"/>
            </a:endParaRPr>
          </a:p>
          <a:p>
            <a:pPr algn="ctr">
              <a:lnSpc>
                <a:spcPct val="100000"/>
              </a:lnSpc>
              <a:spcBef>
                <a:spcPts val="320"/>
              </a:spcBef>
              <a:tabLst>
                <a:tab algn="l" pos="0"/>
              </a:tabLst>
            </a:pPr>
            <a:endParaRPr b="0" lang="en-US" sz="3200" spc="-1" strike="noStrike">
              <a:latin typeface="Arial"/>
            </a:endParaRPr>
          </a:p>
          <a:p>
            <a:pPr algn="ctr">
              <a:lnSpc>
                <a:spcPct val="100000"/>
              </a:lnSpc>
              <a:spcBef>
                <a:spcPts val="320"/>
              </a:spcBef>
              <a:tabLst>
                <a:tab algn="l" pos="0"/>
              </a:tabLst>
            </a:pPr>
            <a:endParaRPr b="0" lang="en-US" sz="3200" spc="-1" strike="noStrike">
              <a:latin typeface="Arial"/>
            </a:endParaRPr>
          </a:p>
          <a:p>
            <a:pPr algn="ctr">
              <a:lnSpc>
                <a:spcPct val="100000"/>
              </a:lnSpc>
              <a:spcBef>
                <a:spcPts val="320"/>
              </a:spcBef>
              <a:tabLst>
                <a:tab algn="l" pos="0"/>
              </a:tabLst>
            </a:pPr>
            <a:endParaRPr b="0" lang="en-US" sz="3200" spc="-1" strike="noStrike">
              <a:latin typeface="Arial"/>
            </a:endParaRPr>
          </a:p>
          <a:p>
            <a:pPr>
              <a:lnSpc>
                <a:spcPct val="100000"/>
              </a:lnSpc>
              <a:spcBef>
                <a:spcPts val="320"/>
              </a:spcBef>
              <a:tabLst>
                <a:tab algn="l" pos="0"/>
              </a:tabLst>
            </a:pPr>
            <a:r>
              <a:rPr b="1" lang="en-IN" sz="1800" spc="-1" strike="noStrike" u="sng">
                <a:solidFill>
                  <a:srgbClr val="ffffff"/>
                </a:solidFill>
                <a:uFillTx/>
                <a:latin typeface="Times New Roman"/>
              </a:rPr>
              <a:t>Mentored By</a:t>
            </a:r>
            <a:r>
              <a:rPr b="1" lang="en-IN" sz="1800" spc="-1" strike="noStrike">
                <a:solidFill>
                  <a:srgbClr val="ffffff"/>
                </a:solidFill>
                <a:latin typeface="Times New Roman"/>
              </a:rPr>
              <a:t>:</a:t>
            </a:r>
            <a:endParaRPr b="0" lang="en-US" sz="1800" spc="-1" strike="noStrike">
              <a:latin typeface="Arial"/>
            </a:endParaRPr>
          </a:p>
          <a:p>
            <a:pPr>
              <a:lnSpc>
                <a:spcPct val="100000"/>
              </a:lnSpc>
              <a:spcBef>
                <a:spcPts val="320"/>
              </a:spcBef>
              <a:tabLst>
                <a:tab algn="l" pos="0"/>
              </a:tabLst>
            </a:pPr>
            <a:r>
              <a:rPr b="0" lang="en-IN" sz="1600" spc="-1" strike="noStrike">
                <a:solidFill>
                  <a:srgbClr val="ffffff"/>
                </a:solidFill>
                <a:latin typeface="Book Antiqua"/>
              </a:rPr>
              <a:t>Subhajit Bhowmik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142920"/>
            <a:ext cx="8229240" cy="856800"/>
          </a:xfrm>
          <a:prstGeom prst="rect">
            <a:avLst/>
          </a:prstGeom>
          <a:noFill/>
          <a:ln w="0">
            <a:noFill/>
          </a:ln>
        </p:spPr>
        <p:txBody>
          <a:bodyPr lIns="90000" rIns="90000" tIns="45000" bIns="45000" anchor="ctr">
            <a:noAutofit/>
          </a:bodyPr>
          <a:p>
            <a:pPr algn="ctr">
              <a:lnSpc>
                <a:spcPct val="100000"/>
              </a:lnSpc>
            </a:pPr>
            <a:r>
              <a:rPr b="1" lang="en-IN" sz="4100" spc="-1" strike="noStrike" u="sng">
                <a:solidFill>
                  <a:srgbClr val="e9d596"/>
                </a:solidFill>
                <a:uFillTx/>
                <a:latin typeface="Times New Roman"/>
              </a:rPr>
              <a:t>Result Sets</a:t>
            </a:r>
            <a:endParaRPr b="0" lang="en-US" sz="4100" spc="-1" strike="noStrike">
              <a:solidFill>
                <a:srgbClr val="ffffff"/>
              </a:solidFill>
              <a:latin typeface="Book Antiqua"/>
            </a:endParaRPr>
          </a:p>
        </p:txBody>
      </p:sp>
      <p:sp>
        <p:nvSpPr>
          <p:cNvPr id="130" name="TextShape 2"/>
          <p:cNvSpPr txBox="1"/>
          <p:nvPr/>
        </p:nvSpPr>
        <p:spPr>
          <a:xfrm>
            <a:off x="457200" y="928800"/>
            <a:ext cx="8229240" cy="5786280"/>
          </a:xfrm>
          <a:prstGeom prst="rect">
            <a:avLst/>
          </a:prstGeom>
          <a:noFill/>
          <a:ln w="0">
            <a:noFill/>
          </a:ln>
        </p:spPr>
        <p:txBody>
          <a:bodyPr lIns="90000" rIns="90000" tIns="45000" bIns="45000">
            <a:noAutofit/>
          </a:bodyPr>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Book Antiqua"/>
              </a:rPr>
              <a:t>In the first step we gathered data from online resource to build our model to predict</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561"/>
              </a:spcBef>
            </a:pPr>
            <a:endParaRPr b="0" lang="en-US" sz="1800" spc="-1" strike="noStrike">
              <a:solidFill>
                <a:srgbClr val="ffffff"/>
              </a:solidFill>
              <a:latin typeface="Book Antiqua"/>
            </a:endParaRPr>
          </a:p>
          <a:p>
            <a:pPr>
              <a:lnSpc>
                <a:spcPct val="100000"/>
              </a:lnSpc>
              <a:spcBef>
                <a:spcPts val="561"/>
              </a:spcBef>
            </a:pPr>
            <a:endParaRPr b="0" lang="en-US" sz="1800" spc="-1" strike="noStrike">
              <a:solidFill>
                <a:srgbClr val="ffffff"/>
              </a:solidFill>
              <a:latin typeface="Book Antiqua"/>
            </a:endParaRPr>
          </a:p>
        </p:txBody>
      </p:sp>
      <p:pic>
        <p:nvPicPr>
          <p:cNvPr id="131" name="Image1" descr=""/>
          <p:cNvPicPr/>
          <p:nvPr/>
        </p:nvPicPr>
        <p:blipFill>
          <a:blip r:embed="rId1"/>
          <a:stretch/>
        </p:blipFill>
        <p:spPr>
          <a:xfrm>
            <a:off x="1071360" y="1571760"/>
            <a:ext cx="7286400" cy="4714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8229240" cy="225000"/>
          </a:xfrm>
          <a:prstGeom prst="rect">
            <a:avLst/>
          </a:prstGeom>
          <a:noFill/>
          <a:ln w="0">
            <a:noFill/>
          </a:ln>
        </p:spPr>
        <p:txBody>
          <a:bodyPr lIns="90000" rIns="90000" tIns="45000" bIns="45000" anchor="ctr">
            <a:normAutofit fontScale="11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33" name="TextShape 2"/>
          <p:cNvSpPr txBox="1"/>
          <p:nvPr/>
        </p:nvSpPr>
        <p:spPr>
          <a:xfrm>
            <a:off x="457200" y="214200"/>
            <a:ext cx="8229240" cy="6094800"/>
          </a:xfrm>
          <a:prstGeom prst="rect">
            <a:avLst/>
          </a:prstGeom>
          <a:noFill/>
          <a:ln w="0">
            <a:noFill/>
          </a:ln>
        </p:spPr>
        <p:txBody>
          <a:bodyPr lIns="90000" rIns="90000" tIns="45000" bIns="45000">
            <a:normAutofit/>
          </a:bodyPr>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Book Antiqua"/>
              </a:rPr>
              <a:t>In the beginning we first eliminated some attributes which we cannot calculate.</a:t>
            </a: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Book Antiqua"/>
              </a:rPr>
              <a:t>After reducing the datasets it became easy to analyze</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p:txBody>
      </p:sp>
      <p:pic>
        <p:nvPicPr>
          <p:cNvPr id="134" name="Image2" descr=""/>
          <p:cNvPicPr/>
          <p:nvPr/>
        </p:nvPicPr>
        <p:blipFill>
          <a:blip r:embed="rId1"/>
          <a:stretch/>
        </p:blipFill>
        <p:spPr>
          <a:xfrm>
            <a:off x="1143000" y="1571760"/>
            <a:ext cx="6929280" cy="4857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296640"/>
          </a:xfrm>
          <a:prstGeom prst="rect">
            <a:avLst/>
          </a:prstGeom>
          <a:noFill/>
          <a:ln w="0">
            <a:noFill/>
          </a:ln>
        </p:spPr>
        <p:txBody>
          <a:bodyPr lIns="90000" rIns="90000" tIns="45000" bIns="45000" anchor="ctr">
            <a:normAutofit fontScale="20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36" name="TextShape 2"/>
          <p:cNvSpPr txBox="1"/>
          <p:nvPr/>
        </p:nvSpPr>
        <p:spPr>
          <a:xfrm>
            <a:off x="457200" y="357120"/>
            <a:ext cx="8229240" cy="5951880"/>
          </a:xfrm>
          <a:prstGeom prst="rect">
            <a:avLst/>
          </a:prstGeom>
          <a:noFill/>
          <a:ln w="0">
            <a:noFill/>
          </a:ln>
        </p:spPr>
        <p:txBody>
          <a:bodyPr lIns="90000" rIns="90000" tIns="45000" bIns="45000">
            <a:normAutofit/>
          </a:bodyPr>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Book Antiqua"/>
              </a:rPr>
              <a:t>There is no missing data points and we have choose some data points which are relevant to us.</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tabLst>
                <a:tab algn="l" pos="0"/>
              </a:tabLst>
            </a:pPr>
            <a:r>
              <a:rPr b="1" lang="en-US" sz="1800" spc="-1" strike="noStrike">
                <a:solidFill>
                  <a:srgbClr val="ffffff"/>
                </a:solidFill>
                <a:latin typeface="Book Antiqua"/>
              </a:rPr>
              <a:t>       </a:t>
            </a:r>
            <a:endParaRPr b="0" lang="en-US" sz="1800" spc="-1" strike="noStrike">
              <a:solidFill>
                <a:srgbClr val="ffffff"/>
              </a:solidFill>
              <a:latin typeface="Book Antiqua"/>
            </a:endParaRPr>
          </a:p>
          <a:p>
            <a:pPr marL="548640" indent="-411120">
              <a:lnSpc>
                <a:spcPct val="100000"/>
              </a:lnSpc>
              <a:spcBef>
                <a:spcPts val="360"/>
              </a:spcBef>
              <a:tabLst>
                <a:tab algn="l" pos="0"/>
              </a:tabLst>
            </a:pPr>
            <a:r>
              <a:rPr b="1" lang="en-US" sz="1800" spc="-1" strike="noStrike">
                <a:solidFill>
                  <a:srgbClr val="ffffff"/>
                </a:solidFill>
                <a:latin typeface="Times New Roman"/>
              </a:rPr>
              <a:t>        </a:t>
            </a:r>
            <a:endParaRPr b="0" lang="en-US" sz="1800" spc="-1" strike="noStrike">
              <a:solidFill>
                <a:srgbClr val="ffffff"/>
              </a:solidFill>
              <a:latin typeface="Book Antiqua"/>
            </a:endParaRPr>
          </a:p>
          <a:p>
            <a:pPr marL="548640" indent="-411120">
              <a:lnSpc>
                <a:spcPct val="100000"/>
              </a:lnSpc>
              <a:spcBef>
                <a:spcPts val="360"/>
              </a:spcBef>
              <a:tabLst>
                <a:tab algn="l" pos="0"/>
              </a:tabLst>
            </a:pPr>
            <a:endParaRPr b="0" lang="en-US" sz="1800" spc="-1" strike="noStrike">
              <a:solidFill>
                <a:srgbClr val="ffffff"/>
              </a:solidFill>
              <a:latin typeface="Book Antiqua"/>
            </a:endParaRPr>
          </a:p>
          <a:p>
            <a:pPr marL="548640" indent="-411120">
              <a:lnSpc>
                <a:spcPct val="100000"/>
              </a:lnSpc>
              <a:spcBef>
                <a:spcPts val="360"/>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Data Analysis</a:t>
            </a: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tabLst>
                <a:tab algn="l" pos="0"/>
              </a:tabLst>
            </a:pPr>
            <a:r>
              <a:rPr b="0" lang="en-US" sz="1800" spc="-1" strike="noStrike">
                <a:solidFill>
                  <a:srgbClr val="ffffff"/>
                </a:solidFill>
                <a:latin typeface="Times New Roman"/>
              </a:rPr>
              <a:t>By Performing analysis we found that data is not much gender biased it’s distribution is quite acceptable for prediction</a:t>
            </a:r>
            <a:endParaRPr b="0" lang="en-US" sz="1800" spc="-1" strike="noStrike">
              <a:solidFill>
                <a:srgbClr val="ffffff"/>
              </a:solidFill>
              <a:latin typeface="Book Antiqua"/>
            </a:endParaRPr>
          </a:p>
        </p:txBody>
      </p:sp>
      <p:pic>
        <p:nvPicPr>
          <p:cNvPr id="137" name="Image3" descr=""/>
          <p:cNvPicPr/>
          <p:nvPr/>
        </p:nvPicPr>
        <p:blipFill>
          <a:blip r:embed="rId1"/>
          <a:stretch/>
        </p:blipFill>
        <p:spPr>
          <a:xfrm>
            <a:off x="1071360" y="1000080"/>
            <a:ext cx="7143480" cy="41428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274680"/>
            <a:ext cx="8229240" cy="296640"/>
          </a:xfrm>
          <a:prstGeom prst="rect">
            <a:avLst/>
          </a:prstGeom>
          <a:noFill/>
          <a:ln w="0">
            <a:noFill/>
          </a:ln>
        </p:spPr>
        <p:txBody>
          <a:bodyPr lIns="90000" rIns="90000" tIns="45000" bIns="45000" anchor="ctr">
            <a:normAutofit fontScale="20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39" name="TextShape 2"/>
          <p:cNvSpPr txBox="1"/>
          <p:nvPr/>
        </p:nvSpPr>
        <p:spPr>
          <a:xfrm>
            <a:off x="457200" y="285840"/>
            <a:ext cx="8229240" cy="6023160"/>
          </a:xfrm>
          <a:prstGeom prst="rect">
            <a:avLst/>
          </a:prstGeom>
          <a:noFill/>
          <a:ln w="0">
            <a:noFill/>
          </a:ln>
        </p:spPr>
        <p:txBody>
          <a:bodyPr lIns="90000" rIns="90000" tIns="45000" bIns="45000">
            <a:normAutofit/>
          </a:bodyPr>
          <a:p>
            <a:pPr marL="548640" indent="-411120">
              <a:lnSpc>
                <a:spcPct val="100000"/>
              </a:lnSpc>
              <a:spcBef>
                <a:spcPts val="360"/>
              </a:spcBef>
              <a:tabLst>
                <a:tab algn="l" pos="0"/>
              </a:tabLst>
            </a:pPr>
            <a:r>
              <a:rPr b="1" lang="en-US" sz="1800" spc="-1" strike="noStrike">
                <a:solidFill>
                  <a:srgbClr val="ffffff"/>
                </a:solidFill>
                <a:latin typeface="Book Antiqua"/>
              </a:rPr>
              <a:t>       </a:t>
            </a:r>
            <a:r>
              <a:rPr b="1" lang="en-US" sz="1800" spc="-1" strike="noStrike">
                <a:solidFill>
                  <a:srgbClr val="ffffff"/>
                </a:solidFill>
                <a:latin typeface="Book Antiqua"/>
              </a:rPr>
              <a:t>Visualizing Correlations</a:t>
            </a:r>
            <a:endParaRPr b="0" lang="en-US" sz="1800" spc="-1" strike="noStrike">
              <a:solidFill>
                <a:srgbClr val="ffffff"/>
              </a:solidFill>
              <a:latin typeface="Book Antiqua"/>
            </a:endParaRPr>
          </a:p>
          <a:p>
            <a:pPr marL="548640" indent="-411120">
              <a:lnSpc>
                <a:spcPct val="100000"/>
              </a:lnSpc>
              <a:spcBef>
                <a:spcPts val="360"/>
              </a:spcBef>
              <a:tabLst>
                <a:tab algn="l" pos="0"/>
              </a:tabLst>
            </a:pPr>
            <a:r>
              <a:rPr b="0" lang="en-US" sz="1800" spc="-1" strike="noStrike">
                <a:solidFill>
                  <a:srgbClr val="ffffff"/>
                </a:solidFill>
                <a:latin typeface="Book Antiqua"/>
              </a:rPr>
              <a:t> </a:t>
            </a: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tabLst>
                <a:tab algn="l" pos="0"/>
              </a:tabLst>
            </a:pPr>
            <a:r>
              <a:rPr b="0" lang="en-US" sz="1800" spc="-1" strike="noStrike">
                <a:solidFill>
                  <a:srgbClr val="ffffff"/>
                </a:solidFill>
                <a:latin typeface="Book Antiqua"/>
              </a:rPr>
              <a:t>Heat-map calculated by taking Pearson's coefficient as [-1, 1]</a:t>
            </a: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tabLst>
                <a:tab algn="l" pos="0"/>
              </a:tabLst>
            </a:pPr>
            <a:r>
              <a:rPr b="0" lang="en-US" sz="1800" spc="-1" strike="noStrike">
                <a:solidFill>
                  <a:srgbClr val="ffffff"/>
                </a:solidFill>
                <a:latin typeface="Book Antiqua"/>
              </a:rPr>
              <a:t>Using these types of graphs we can say which attribute is correlated more or less with other attribute or is there any particular relationship. </a:t>
            </a:r>
            <a:r>
              <a:rPr b="1" lang="en-US" sz="1800" spc="-1" strike="noStrike">
                <a:solidFill>
                  <a:srgbClr val="ffffff"/>
                </a:solidFill>
                <a:latin typeface="Book Antiqua"/>
              </a:rPr>
              <a:t>For example</a:t>
            </a:r>
            <a:r>
              <a:rPr b="0" lang="en-US" sz="1800" spc="-1" strike="noStrike">
                <a:solidFill>
                  <a:srgbClr val="ffffff"/>
                </a:solidFill>
                <a:latin typeface="Book Antiqua"/>
              </a:rPr>
              <a:t> blood pressure has a little amount of impact in heart attack</a:t>
            </a:r>
            <a:endParaRPr b="0" lang="en-US" sz="1800" spc="-1" strike="noStrike">
              <a:solidFill>
                <a:srgbClr val="ffffff"/>
              </a:solidFill>
              <a:latin typeface="Book Antiqua"/>
            </a:endParaRPr>
          </a:p>
          <a:p>
            <a:pPr>
              <a:lnSpc>
                <a:spcPct val="100000"/>
              </a:lnSpc>
              <a:spcBef>
                <a:spcPts val="360"/>
              </a:spcBef>
              <a:tabLst>
                <a:tab algn="l" pos="0"/>
              </a:tabLst>
            </a:pPr>
            <a:endParaRPr b="0" lang="en-US" sz="1800" spc="-1" strike="noStrike">
              <a:solidFill>
                <a:srgbClr val="ffffff"/>
              </a:solidFill>
              <a:latin typeface="Book Antiqua"/>
            </a:endParaRPr>
          </a:p>
        </p:txBody>
      </p:sp>
      <p:pic>
        <p:nvPicPr>
          <p:cNvPr id="140" name="Image4" descr=""/>
          <p:cNvPicPr/>
          <p:nvPr/>
        </p:nvPicPr>
        <p:blipFill>
          <a:blip r:embed="rId1"/>
          <a:stretch/>
        </p:blipFill>
        <p:spPr>
          <a:xfrm>
            <a:off x="1143000" y="2357280"/>
            <a:ext cx="7143480" cy="41428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4680"/>
            <a:ext cx="8229240" cy="45360"/>
          </a:xfrm>
          <a:prstGeom prst="rect">
            <a:avLst/>
          </a:prstGeom>
          <a:noFill/>
          <a:ln w="0">
            <a:noFill/>
          </a:ln>
        </p:spPr>
        <p:txBody>
          <a:bodyPr lIns="90000" rIns="90000" tIns="45000" bIns="45000" anchor="ctr">
            <a:normAutofit/>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42" name="TextShape 2"/>
          <p:cNvSpPr txBox="1"/>
          <p:nvPr/>
        </p:nvSpPr>
        <p:spPr>
          <a:xfrm>
            <a:off x="457200" y="428760"/>
            <a:ext cx="8229240" cy="5880240"/>
          </a:xfrm>
          <a:prstGeom prst="rect">
            <a:avLst/>
          </a:prstGeom>
          <a:noFill/>
          <a:ln w="0">
            <a:noFill/>
          </a:ln>
        </p:spPr>
        <p:txBody>
          <a:bodyPr lIns="90000" rIns="90000" tIns="45000" bIns="45000">
            <a:normAutofit/>
          </a:bodyPr>
          <a:p>
            <a:pPr>
              <a:lnSpc>
                <a:spcPct val="100000"/>
              </a:lnSpc>
              <a:spcBef>
                <a:spcPts val="360"/>
              </a:spcBef>
            </a:pPr>
            <a:r>
              <a:rPr b="1" lang="en-US" sz="1800" spc="-1" strike="noStrike">
                <a:solidFill>
                  <a:srgbClr val="ffffff"/>
                </a:solidFill>
                <a:latin typeface="Times New Roman"/>
              </a:rPr>
              <a:t>Choosing ML model Support Vector Machines (SVM)</a:t>
            </a:r>
            <a:endParaRPr b="0" lang="en-US" sz="1800" spc="-1" strike="noStrike">
              <a:solidFill>
                <a:srgbClr val="ffffff"/>
              </a:solidFill>
              <a:latin typeface="Book Antiqua"/>
            </a:endParaRPr>
          </a:p>
          <a:p>
            <a:pPr marL="548640" indent="-411120">
              <a:lnSpc>
                <a:spcPct val="100000"/>
              </a:lnSpc>
              <a:spcBef>
                <a:spcPts val="360"/>
              </a:spcBef>
              <a:tabLst>
                <a:tab algn="l" pos="0"/>
              </a:tabLst>
            </a:pPr>
            <a:r>
              <a:rPr b="0" lang="en-US" sz="1800" spc="-1" strike="noStrike">
                <a:solidFill>
                  <a:srgbClr val="ffffff"/>
                </a:solidFill>
                <a:latin typeface="Times New Roman"/>
              </a:rPr>
              <a:t> </a:t>
            </a: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tabLst>
                <a:tab algn="l" pos="0"/>
              </a:tabLst>
            </a:pPr>
            <a:r>
              <a:rPr b="0" lang="en-US" sz="1800" spc="-1" strike="noStrike">
                <a:solidFill>
                  <a:srgbClr val="ffffff"/>
                </a:solidFill>
                <a:latin typeface="Times New Roman"/>
              </a:rPr>
              <a:t>In order to work with data points we need to scales those points within the range of -1 and 1. For the ease in calculation and correct prediction</a:t>
            </a:r>
            <a:endParaRPr b="0" lang="en-US" sz="1800" spc="-1" strike="noStrike">
              <a:solidFill>
                <a:srgbClr val="ffffff"/>
              </a:solidFill>
              <a:latin typeface="Book Antiqua"/>
            </a:endParaRPr>
          </a:p>
          <a:p>
            <a:pPr>
              <a:lnSpc>
                <a:spcPct val="100000"/>
              </a:lnSpc>
              <a:spcBef>
                <a:spcPts val="360"/>
              </a:spcBef>
              <a:tabLst>
                <a:tab algn="l" pos="0"/>
              </a:tabLst>
            </a:pPr>
            <a:endParaRPr b="0" lang="en-US" sz="1800" spc="-1" strike="noStrike">
              <a:solidFill>
                <a:srgbClr val="ffffff"/>
              </a:solidFill>
              <a:latin typeface="Book Antiqua"/>
            </a:endParaRPr>
          </a:p>
        </p:txBody>
      </p:sp>
      <p:pic>
        <p:nvPicPr>
          <p:cNvPr id="143" name="Image5" descr=""/>
          <p:cNvPicPr/>
          <p:nvPr/>
        </p:nvPicPr>
        <p:blipFill>
          <a:blip r:embed="rId1"/>
          <a:stretch/>
        </p:blipFill>
        <p:spPr>
          <a:xfrm>
            <a:off x="1071360" y="1759680"/>
            <a:ext cx="6929280" cy="4669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274680"/>
            <a:ext cx="8229240" cy="296640"/>
          </a:xfrm>
          <a:prstGeom prst="rect">
            <a:avLst/>
          </a:prstGeom>
          <a:noFill/>
          <a:ln w="0">
            <a:noFill/>
          </a:ln>
        </p:spPr>
        <p:txBody>
          <a:bodyPr lIns="90000" rIns="90000" tIns="45000" bIns="45000" anchor="ctr">
            <a:normAutofit fontScale="20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45" name="TextShape 2"/>
          <p:cNvSpPr txBox="1"/>
          <p:nvPr/>
        </p:nvSpPr>
        <p:spPr>
          <a:xfrm>
            <a:off x="457200" y="500040"/>
            <a:ext cx="8229240" cy="5808960"/>
          </a:xfrm>
          <a:prstGeom prst="rect">
            <a:avLst/>
          </a:prstGeom>
          <a:noFill/>
          <a:ln w="0">
            <a:noFill/>
          </a:ln>
        </p:spPr>
        <p:txBody>
          <a:bodyPr lIns="90000" rIns="90000" tIns="45000" bIns="45000">
            <a:normAutofit/>
          </a:bodyPr>
          <a:p>
            <a:pPr>
              <a:lnSpc>
                <a:spcPct val="100000"/>
              </a:lnSpc>
              <a:spcBef>
                <a:spcPts val="360"/>
              </a:spcBef>
            </a:pPr>
            <a:r>
              <a:rPr b="1" lang="en-US" sz="1800" spc="-1" strike="noStrike">
                <a:solidFill>
                  <a:srgbClr val="ffffff"/>
                </a:solidFill>
                <a:latin typeface="Times New Roman"/>
              </a:rPr>
              <a:t>Classification Report</a:t>
            </a: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Times New Roman"/>
              </a:rPr>
              <a:t>We can see that precision of predicting the attribute Y</a:t>
            </a:r>
            <a:r>
              <a:rPr b="1" lang="en-US" sz="1800" spc="-1" strike="noStrike">
                <a:solidFill>
                  <a:srgbClr val="ffffff"/>
                </a:solidFill>
                <a:latin typeface="Times New Roman"/>
              </a:rPr>
              <a:t>es</a:t>
            </a:r>
            <a:r>
              <a:rPr b="0" lang="en-US" sz="1800" spc="-1" strike="noStrike">
                <a:solidFill>
                  <a:srgbClr val="ffffff"/>
                </a:solidFill>
                <a:latin typeface="Times New Roman"/>
              </a:rPr>
              <a:t> is more than that of N</a:t>
            </a:r>
            <a:r>
              <a:rPr b="1" lang="en-US" sz="1800" spc="-1" strike="noStrike">
                <a:solidFill>
                  <a:srgbClr val="ffffff"/>
                </a:solidFill>
                <a:latin typeface="Times New Roman"/>
              </a:rPr>
              <a:t>o a</a:t>
            </a:r>
            <a:r>
              <a:rPr b="0" lang="en-US" sz="1800" spc="-1" strike="noStrike">
                <a:solidFill>
                  <a:srgbClr val="ffffff"/>
                </a:solidFill>
                <a:latin typeface="Times New Roman"/>
              </a:rPr>
              <a:t>nd the accuracy of our model is also acceptable as we have less data right now.</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p:txBody>
      </p:sp>
      <p:pic>
        <p:nvPicPr>
          <p:cNvPr id="146" name="Image6" descr=""/>
          <p:cNvPicPr/>
          <p:nvPr/>
        </p:nvPicPr>
        <p:blipFill>
          <a:blip r:embed="rId1"/>
          <a:stretch/>
        </p:blipFill>
        <p:spPr>
          <a:xfrm>
            <a:off x="1071360" y="1643040"/>
            <a:ext cx="7214760" cy="4571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225000"/>
          </a:xfrm>
          <a:prstGeom prst="rect">
            <a:avLst/>
          </a:prstGeom>
          <a:noFill/>
          <a:ln w="0">
            <a:noFill/>
          </a:ln>
        </p:spPr>
        <p:txBody>
          <a:bodyPr lIns="90000" rIns="90000" tIns="45000" bIns="45000" anchor="ctr">
            <a:normAutofit fontScale="11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48" name="TextShape 2"/>
          <p:cNvSpPr txBox="1"/>
          <p:nvPr/>
        </p:nvSpPr>
        <p:spPr>
          <a:xfrm>
            <a:off x="457200" y="214200"/>
            <a:ext cx="8229240" cy="6094800"/>
          </a:xfrm>
          <a:prstGeom prst="rect">
            <a:avLst/>
          </a:prstGeom>
          <a:noFill/>
          <a:ln w="0">
            <a:noFill/>
          </a:ln>
        </p:spPr>
        <p:txBody>
          <a:bodyPr lIns="90000" rIns="90000" tIns="45000" bIns="45000">
            <a:normAutofit/>
          </a:bodyPr>
          <a:p>
            <a:pPr>
              <a:lnSpc>
                <a:spcPct val="100000"/>
              </a:lnSpc>
              <a:spcBef>
                <a:spcPts val="360"/>
              </a:spcBef>
            </a:pPr>
            <a:r>
              <a:rPr b="1" lang="en-US" sz="1800" spc="-1" strike="noStrike">
                <a:solidFill>
                  <a:srgbClr val="ffffff"/>
                </a:solidFill>
                <a:latin typeface="Book Antiqua"/>
              </a:rPr>
              <a:t>ROC-AUC Curve</a:t>
            </a: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Book Antiqua"/>
              </a:rPr>
              <a:t>Our training and testing data are somewhat working the same as we are expecting from our calculation. </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p:txBody>
      </p:sp>
      <p:pic>
        <p:nvPicPr>
          <p:cNvPr id="149" name="Image7" descr=""/>
          <p:cNvPicPr/>
          <p:nvPr/>
        </p:nvPicPr>
        <p:blipFill>
          <a:blip r:embed="rId1"/>
          <a:stretch/>
        </p:blipFill>
        <p:spPr>
          <a:xfrm>
            <a:off x="1000080" y="1285920"/>
            <a:ext cx="7071840" cy="50004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4680"/>
            <a:ext cx="8229240" cy="367920"/>
          </a:xfrm>
          <a:prstGeom prst="rect">
            <a:avLst/>
          </a:prstGeom>
          <a:noFill/>
          <a:ln w="0">
            <a:noFill/>
          </a:ln>
        </p:spPr>
        <p:txBody>
          <a:bodyPr lIns="90000" rIns="90000" tIns="45000" bIns="45000" anchor="ctr">
            <a:normAutofit fontScale="32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51" name="TextShape 2"/>
          <p:cNvSpPr txBox="1"/>
          <p:nvPr/>
        </p:nvSpPr>
        <p:spPr>
          <a:xfrm>
            <a:off x="457200" y="357120"/>
            <a:ext cx="8229240" cy="5951880"/>
          </a:xfrm>
          <a:prstGeom prst="rect">
            <a:avLst/>
          </a:prstGeom>
          <a:noFill/>
          <a:ln w="0">
            <a:noFill/>
          </a:ln>
        </p:spPr>
        <p:txBody>
          <a:bodyPr lIns="90000" rIns="90000" tIns="45000" bIns="45000">
            <a:normAutofit/>
          </a:bodyPr>
          <a:p>
            <a:pPr>
              <a:lnSpc>
                <a:spcPct val="100000"/>
              </a:lnSpc>
              <a:spcBef>
                <a:spcPts val="360"/>
              </a:spcBef>
            </a:pPr>
            <a:r>
              <a:rPr b="1" lang="en-US" sz="1800" spc="-1" strike="noStrike">
                <a:solidFill>
                  <a:srgbClr val="ffffff"/>
                </a:solidFill>
                <a:latin typeface="Book Antiqua"/>
              </a:rPr>
              <a:t>Testing out the model</a:t>
            </a: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Book Antiqua"/>
              </a:rPr>
              <a:t>Our model prediction accuracy is good enough as the data grows up model needs to be re-tuned.</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p:txBody>
      </p:sp>
      <p:pic>
        <p:nvPicPr>
          <p:cNvPr id="152" name="Image8" descr=""/>
          <p:cNvPicPr/>
          <p:nvPr/>
        </p:nvPicPr>
        <p:blipFill>
          <a:blip r:embed="rId1"/>
          <a:stretch/>
        </p:blipFill>
        <p:spPr>
          <a:xfrm>
            <a:off x="1071360" y="1428840"/>
            <a:ext cx="7071840" cy="4857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57200" y="274680"/>
            <a:ext cx="8229240" cy="725040"/>
          </a:xfrm>
          <a:prstGeom prst="rect">
            <a:avLst/>
          </a:prstGeom>
          <a:noFill/>
          <a:ln w="0">
            <a:noFill/>
          </a:ln>
        </p:spPr>
        <p:txBody>
          <a:bodyPr lIns="90000" rIns="90000" tIns="45000" bIns="45000" anchor="ctr">
            <a:noAutofit/>
          </a:bodyPr>
          <a:p>
            <a:pPr algn="ctr">
              <a:lnSpc>
                <a:spcPct val="100000"/>
              </a:lnSpc>
            </a:pPr>
            <a:r>
              <a:rPr b="1" lang="en-IN" sz="4100" spc="-1" strike="noStrike" u="sng">
                <a:solidFill>
                  <a:srgbClr val="e9d596"/>
                </a:solidFill>
                <a:uFillTx/>
                <a:latin typeface="Times New Roman"/>
              </a:rPr>
              <a:t>Discussion</a:t>
            </a:r>
            <a:endParaRPr b="0" lang="en-US" sz="4100" spc="-1" strike="noStrike">
              <a:solidFill>
                <a:srgbClr val="ffffff"/>
              </a:solidFill>
              <a:latin typeface="Book Antiqua"/>
            </a:endParaRPr>
          </a:p>
        </p:txBody>
      </p:sp>
      <p:sp>
        <p:nvSpPr>
          <p:cNvPr id="154" name="TextShape 2"/>
          <p:cNvSpPr txBox="1"/>
          <p:nvPr/>
        </p:nvSpPr>
        <p:spPr>
          <a:xfrm>
            <a:off x="457200" y="1071720"/>
            <a:ext cx="8229240" cy="5237280"/>
          </a:xfrm>
          <a:prstGeom prst="rect">
            <a:avLst/>
          </a:prstGeom>
          <a:noFill/>
          <a:ln w="0">
            <a:noFill/>
          </a:ln>
        </p:spPr>
        <p:txBody>
          <a:bodyPr lIns="90000" rIns="90000" tIns="45000" bIns="45000">
            <a:normAutofit/>
          </a:bodyPr>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Times New Roman"/>
              </a:rPr>
              <a:t>In the beginning we have small amount of data so our work is not that complicated but as soon the data will grow we would require to upgrade a lot of things as everything will become more complex to handle like the performance of model will decrease after every use</a:t>
            </a:r>
            <a:r>
              <a:rPr b="0" lang="en-US" sz="1800" spc="-1" strike="noStrike">
                <a:solidFill>
                  <a:srgbClr val="ffffff"/>
                </a:solidFill>
                <a:latin typeface="Book Antiqua"/>
              </a:rPr>
              <a:t>.</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There were various variables which should be selected because it plays some vital roles in so many cases but since our project is a model, we took only those variables, on which our model depends more.</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Times New Roman"/>
              </a:rPr>
              <a:t>Well in terms of hardware, we can also choose other resources like Raspberry Pi which would be good for our project but the fact is that, due to less accessibility, we are using  Arduino with a Wi-Fi board in upcoming semester.</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US" sz="1800" spc="-1" strike="noStrike">
                <a:solidFill>
                  <a:srgbClr val="ffffff"/>
                </a:solidFill>
                <a:latin typeface="Times New Roman"/>
              </a:rPr>
              <a:t>If this project raises upto our expectations, then we will consider all the points and try to find an optimal solution to both hardware and software resources and also increase the number of variables and sensors.</a:t>
            </a:r>
            <a:endParaRPr b="0" lang="en-US" sz="1800" spc="-1" strike="noStrike">
              <a:solidFill>
                <a:srgbClr val="ffffff"/>
              </a:solidFill>
              <a:latin typeface="Book Antiqua"/>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a:noFill/>
          <a:ln w="0">
            <a:noFill/>
          </a:ln>
        </p:spPr>
        <p:txBody>
          <a:bodyPr lIns="90000" rIns="90000" tIns="45000" bIns="45000" anchor="ctr">
            <a:noAutofit/>
          </a:bodyPr>
          <a:p>
            <a:pPr algn="ctr">
              <a:lnSpc>
                <a:spcPct val="100000"/>
              </a:lnSpc>
            </a:pPr>
            <a:r>
              <a:rPr b="1" lang="en-IN" sz="4100" spc="-1" strike="noStrike" u="sng">
                <a:solidFill>
                  <a:srgbClr val="e9d596"/>
                </a:solidFill>
                <a:uFillTx/>
                <a:latin typeface="Times New Roman"/>
              </a:rPr>
              <a:t>Future Work</a:t>
            </a:r>
            <a:endParaRPr b="0" lang="en-US" sz="4100" spc="-1" strike="noStrike">
              <a:solidFill>
                <a:srgbClr val="ffffff"/>
              </a:solidFill>
              <a:latin typeface="Book Antiqua"/>
            </a:endParaRPr>
          </a:p>
        </p:txBody>
      </p:sp>
      <p:sp>
        <p:nvSpPr>
          <p:cNvPr id="156" name="TextShape 2"/>
          <p:cNvSpPr txBox="1"/>
          <p:nvPr/>
        </p:nvSpPr>
        <p:spPr>
          <a:xfrm>
            <a:off x="457200" y="1600200"/>
            <a:ext cx="8229240" cy="4708800"/>
          </a:xfrm>
          <a:prstGeom prst="rect">
            <a:avLst/>
          </a:prstGeom>
          <a:noFill/>
          <a:ln w="0">
            <a:noFill/>
          </a:ln>
        </p:spPr>
        <p:txBody>
          <a:bodyPr lIns="90000" rIns="90000" tIns="45000" bIns="45000">
            <a:noAutofit/>
          </a:bodyPr>
          <a:p>
            <a:pPr marL="548640" indent="-411120">
              <a:lnSpc>
                <a:spcPct val="100000"/>
              </a:lnSpc>
              <a:spcBef>
                <a:spcPts val="561"/>
              </a:spcBef>
              <a:buClr>
                <a:srgbClr val="f9f9f9"/>
              </a:buClr>
              <a:buSzPct val="65000"/>
              <a:buFont typeface="Arial"/>
              <a:buChar char="•"/>
            </a:pPr>
            <a:r>
              <a:rPr b="0" lang="en-US" sz="2800" spc="-1" strike="noStrike">
                <a:solidFill>
                  <a:srgbClr val="ffffff"/>
                </a:solidFill>
                <a:latin typeface="Times New Roman"/>
              </a:rPr>
              <a:t>Hardware Development</a:t>
            </a:r>
            <a:endParaRPr b="0" lang="en-US" sz="2800" spc="-1" strike="noStrike">
              <a:solidFill>
                <a:srgbClr val="ffffff"/>
              </a:solidFill>
              <a:latin typeface="Book Antiqua"/>
            </a:endParaRPr>
          </a:p>
          <a:p>
            <a:pPr marL="548640" indent="-411120">
              <a:lnSpc>
                <a:spcPct val="100000"/>
              </a:lnSpc>
              <a:spcBef>
                <a:spcPts val="561"/>
              </a:spcBef>
              <a:buClr>
                <a:srgbClr val="f9f9f9"/>
              </a:buClr>
              <a:buSzPct val="65000"/>
              <a:buFont typeface="Arial"/>
              <a:buChar char="•"/>
            </a:pPr>
            <a:r>
              <a:rPr b="0" lang="en-US" sz="2800" spc="-1" strike="noStrike">
                <a:solidFill>
                  <a:srgbClr val="ffffff"/>
                </a:solidFill>
                <a:latin typeface="Times New Roman"/>
              </a:rPr>
              <a:t>Arduino program</a:t>
            </a:r>
            <a:endParaRPr b="0" lang="en-US" sz="2800" spc="-1" strike="noStrike">
              <a:solidFill>
                <a:srgbClr val="ffffff"/>
              </a:solidFill>
              <a:latin typeface="Book Antiqua"/>
            </a:endParaRPr>
          </a:p>
          <a:p>
            <a:pPr marL="548640" indent="-411120">
              <a:lnSpc>
                <a:spcPct val="100000"/>
              </a:lnSpc>
              <a:spcBef>
                <a:spcPts val="561"/>
              </a:spcBef>
              <a:buClr>
                <a:srgbClr val="f9f9f9"/>
              </a:buClr>
              <a:buSzPct val="65000"/>
              <a:buFont typeface="Arial"/>
              <a:buChar char="•"/>
            </a:pPr>
            <a:r>
              <a:rPr b="0" lang="en-US" sz="2800" spc="-1" strike="noStrike">
                <a:solidFill>
                  <a:srgbClr val="ffffff"/>
                </a:solidFill>
                <a:latin typeface="Times New Roman"/>
              </a:rPr>
              <a:t>Web Application (Frontend and Backend)</a:t>
            </a:r>
            <a:endParaRPr b="0" lang="en-US" sz="2800" spc="-1" strike="noStrike">
              <a:solidFill>
                <a:srgbClr val="ffffff"/>
              </a:solidFill>
              <a:latin typeface="Book Antiqua"/>
            </a:endParaRPr>
          </a:p>
          <a:p>
            <a:pPr marL="548640" indent="-411120">
              <a:lnSpc>
                <a:spcPct val="100000"/>
              </a:lnSpc>
              <a:spcBef>
                <a:spcPts val="561"/>
              </a:spcBef>
              <a:buClr>
                <a:srgbClr val="f9f9f9"/>
              </a:buClr>
              <a:buSzPct val="65000"/>
              <a:buFont typeface="Arial"/>
              <a:buChar char="•"/>
            </a:pPr>
            <a:r>
              <a:rPr b="0" lang="en-US" sz="2800" spc="-1" strike="noStrike">
                <a:solidFill>
                  <a:srgbClr val="ffffff"/>
                </a:solidFill>
                <a:latin typeface="Times New Roman"/>
              </a:rPr>
              <a:t>Deployment</a:t>
            </a:r>
            <a:endParaRPr b="0" lang="en-US" sz="2800" spc="-1" strike="noStrike">
              <a:solidFill>
                <a:srgbClr val="ffffff"/>
              </a:solidFill>
              <a:latin typeface="Book Antiqu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w="0">
            <a:noFill/>
          </a:ln>
        </p:spPr>
        <p:txBody>
          <a:bodyPr lIns="90000" rIns="90000" tIns="45000" bIns="45000" anchor="ctr">
            <a:noAutofit/>
          </a:bodyPr>
          <a:p>
            <a:pPr algn="ctr">
              <a:lnSpc>
                <a:spcPct val="100000"/>
              </a:lnSpc>
            </a:pPr>
            <a:r>
              <a:rPr b="1" lang="en-IN" sz="4100" spc="-1" strike="noStrike" u="sng">
                <a:solidFill>
                  <a:srgbClr val="e9d596"/>
                </a:solidFill>
                <a:uFillTx/>
                <a:latin typeface="Times New Roman"/>
              </a:rPr>
              <a:t>ABSTRACT</a:t>
            </a:r>
            <a:endParaRPr b="0" lang="en-US" sz="4100" spc="-1" strike="noStrike">
              <a:solidFill>
                <a:srgbClr val="ffffff"/>
              </a:solidFill>
              <a:latin typeface="Book Antiqua"/>
            </a:endParaRPr>
          </a:p>
        </p:txBody>
      </p:sp>
      <p:sp>
        <p:nvSpPr>
          <p:cNvPr id="86" name="TextShape 2"/>
          <p:cNvSpPr txBox="1"/>
          <p:nvPr/>
        </p:nvSpPr>
        <p:spPr>
          <a:xfrm>
            <a:off x="457200" y="1600200"/>
            <a:ext cx="8229240" cy="5043240"/>
          </a:xfrm>
          <a:prstGeom prst="rect">
            <a:avLst/>
          </a:prstGeom>
          <a:noFill/>
          <a:ln w="0">
            <a:noFill/>
          </a:ln>
        </p:spPr>
        <p:txBody>
          <a:bodyPr lIns="90000" rIns="90000" tIns="45000" bIns="45000">
            <a:normAutofit fontScale="94000"/>
          </a:bodyPr>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Cardiovascular disease is one of the most fatal conditions in the present world.</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Statistical data display the lethality of this disease by revealing the percentage of deaths worldwide caused due to heart attacks.</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Thus, there is an implicit necessity to predict the condition at the earliest.</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By utilizing the patients medical records, a new system is proposed to predict the chances of a person encounters with ‘Heart Attack’.</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Variables such as Age, Sex, Blood Pressure, Heart Rate, Cholesterol Level etc. are fed into this model which is used to predict the risk of person having Heart Attack.</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Our model is based on SVM (Support Vector Machine) Algorithm which has given the highest accuracy among other algorithms.</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400"/>
              </a:spcBef>
              <a:buClr>
                <a:srgbClr val="f9f9f9"/>
              </a:buClr>
              <a:buSzPct val="65000"/>
              <a:buFont typeface="Arial"/>
              <a:buChar char="•"/>
            </a:pPr>
            <a:r>
              <a:rPr b="0" lang="en-IN" sz="1800" spc="-1" strike="noStrike">
                <a:solidFill>
                  <a:srgbClr val="ffffff"/>
                </a:solidFill>
                <a:latin typeface="Times New Roman"/>
              </a:rPr>
              <a:t>The model gives a result in either 0 or 1 format where 0 is Risk and 1 is No Risk</a:t>
            </a:r>
            <a:r>
              <a:rPr b="0" lang="en-IN" sz="2000" spc="-1" strike="noStrike">
                <a:solidFill>
                  <a:srgbClr val="ffffff"/>
                </a:solidFill>
                <a:latin typeface="Times New Roman"/>
              </a:rPr>
              <a:t>.</a:t>
            </a:r>
            <a:endParaRPr b="0" lang="en-US" sz="2000" spc="-1" strike="noStrike">
              <a:solidFill>
                <a:srgbClr val="ffffff"/>
              </a:solidFill>
              <a:latin typeface="Book Antiqua"/>
            </a:endParaRPr>
          </a:p>
          <a:p>
            <a:pPr>
              <a:lnSpc>
                <a:spcPct val="100000"/>
              </a:lnSpc>
              <a:spcBef>
                <a:spcPts val="400"/>
              </a:spcBef>
            </a:pPr>
            <a:endParaRPr b="0" lang="en-US" sz="2000" spc="-1" strike="noStrike">
              <a:solidFill>
                <a:srgbClr val="ffffff"/>
              </a:solidFill>
              <a:latin typeface="Book Antiqua"/>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w="0">
            <a:noFill/>
          </a:ln>
        </p:spPr>
        <p:txBody>
          <a:bodyPr lIns="90000" rIns="90000" tIns="45000" bIns="45000" anchor="ctr">
            <a:noAutofit/>
          </a:bodyPr>
          <a:p>
            <a:pPr algn="ctr">
              <a:lnSpc>
                <a:spcPct val="100000"/>
              </a:lnSpc>
            </a:pPr>
            <a:r>
              <a:rPr b="1" lang="en-US" sz="4100" spc="-1" strike="noStrike" u="sng">
                <a:solidFill>
                  <a:srgbClr val="e9d596"/>
                </a:solidFill>
                <a:uFillTx/>
                <a:latin typeface="Times New Roman"/>
              </a:rPr>
              <a:t>References and Bibliography</a:t>
            </a:r>
            <a:endParaRPr b="0" lang="en-US" sz="4100" spc="-1" strike="noStrike">
              <a:solidFill>
                <a:srgbClr val="ffffff"/>
              </a:solidFill>
              <a:latin typeface="Book Antiqua"/>
            </a:endParaRPr>
          </a:p>
        </p:txBody>
      </p:sp>
      <p:sp>
        <p:nvSpPr>
          <p:cNvPr id="158" name="TextShape 2"/>
          <p:cNvSpPr txBox="1"/>
          <p:nvPr/>
        </p:nvSpPr>
        <p:spPr>
          <a:xfrm>
            <a:off x="457200" y="1600200"/>
            <a:ext cx="8229240" cy="4708800"/>
          </a:xfrm>
          <a:prstGeom prst="rect">
            <a:avLst/>
          </a:prstGeom>
          <a:noFill/>
          <a:ln w="0">
            <a:noFill/>
          </a:ln>
        </p:spPr>
        <p:txBody>
          <a:bodyPr lIns="90000" rIns="90000" tIns="45000" bIns="45000">
            <a:normAutofit fontScale="45000"/>
          </a:bodyPr>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Sample References: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1. M. Sanjeev Arulampalam, Simon Maskell, Neil Gordon, and Tim Clapp, “A tutorial on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particle filters for online nonlinear/non-Gaussian Bayesian tracking”, IEEE Transactions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on Signal Processing, Vol. 50, No. 2, pp:174-188, Feb’ 2002.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2. R. N. Banavar, J. L. Speyer, “Properties of Risk-Sensitive Filters/Estimators”, IEEE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Proceedings of Control Theory Application, Vol.145, No. 1, January 1998.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3. R. G. Brown, and P. Y. C. Hwang, Introduction to Random Signals and Applied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Kalman Filtering with Matlab Exercises and Solutions, 3rd Edition, John Wiley &amp; Sons,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Inc, 1997.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4. Universal Description, Discovery and Integration, UDDI ; http://www.uddi.org; October </a:t>
            </a:r>
            <a:endParaRPr b="0" lang="en-US" sz="2600" spc="-1" strike="noStrike">
              <a:solidFill>
                <a:srgbClr val="ffffff"/>
              </a:solidFill>
              <a:latin typeface="Book Antiqua"/>
            </a:endParaRPr>
          </a:p>
          <a:p>
            <a:pPr marL="548640" indent="-411120">
              <a:lnSpc>
                <a:spcPct val="100000"/>
              </a:lnSpc>
              <a:spcBef>
                <a:spcPts val="519"/>
              </a:spcBef>
              <a:buClr>
                <a:srgbClr val="f9f9f9"/>
              </a:buClr>
              <a:buSzPct val="65000"/>
              <a:buFont typeface="Arial"/>
              <a:buChar char="•"/>
            </a:pPr>
            <a:r>
              <a:rPr b="0" lang="en-US" sz="2600" spc="-1" strike="noStrike">
                <a:solidFill>
                  <a:srgbClr val="ffffff"/>
                </a:solidFill>
                <a:latin typeface="Times New Roman"/>
              </a:rPr>
              <a:t>5, 2007. </a:t>
            </a:r>
            <a:endParaRPr b="0" lang="en-US" sz="2600" spc="-1" strike="noStrike">
              <a:solidFill>
                <a:srgbClr val="ffffff"/>
              </a:solidFill>
              <a:latin typeface="Book Antiqua"/>
            </a:endParaRPr>
          </a:p>
          <a:p>
            <a:pPr marL="548640" indent="-411120">
              <a:lnSpc>
                <a:spcPct val="100000"/>
              </a:lnSpc>
              <a:spcBef>
                <a:spcPts val="561"/>
              </a:spcBef>
              <a:tabLst>
                <a:tab algn="l" pos="0"/>
              </a:tabLst>
            </a:pPr>
            <a:endParaRPr b="0" lang="en-US" sz="2600" spc="-1" strike="noStrike">
              <a:solidFill>
                <a:srgbClr val="ffffff"/>
              </a:solidFill>
              <a:latin typeface="Book Antiqua"/>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57200" y="274680"/>
            <a:ext cx="8229240" cy="653760"/>
          </a:xfrm>
          <a:prstGeom prst="rect">
            <a:avLst/>
          </a:prstGeom>
          <a:noFill/>
          <a:ln w="0">
            <a:noFill/>
          </a:ln>
        </p:spPr>
        <p:txBody>
          <a:bodyPr lIns="90000" rIns="90000" tIns="45000" bIns="45000" anchor="ctr">
            <a:normAutofit fontScale="94000"/>
          </a:bodyPr>
          <a:p>
            <a:pPr algn="ctr">
              <a:lnSpc>
                <a:spcPct val="100000"/>
              </a:lnSpc>
            </a:pPr>
            <a:r>
              <a:rPr b="1" lang="en-IN" sz="4100" spc="-1" strike="noStrike" u="sng">
                <a:solidFill>
                  <a:srgbClr val="e9d596"/>
                </a:solidFill>
                <a:uFillTx/>
                <a:latin typeface="Times New Roman"/>
              </a:rPr>
              <a:t>Code</a:t>
            </a:r>
            <a:endParaRPr b="0" lang="en-US" sz="4100" spc="-1" strike="noStrike">
              <a:solidFill>
                <a:srgbClr val="ffffff"/>
              </a:solidFill>
              <a:latin typeface="Book Antiqua"/>
            </a:endParaRPr>
          </a:p>
        </p:txBody>
      </p:sp>
      <p:sp>
        <p:nvSpPr>
          <p:cNvPr id="160" name="TextShape 2"/>
          <p:cNvSpPr txBox="1"/>
          <p:nvPr/>
        </p:nvSpPr>
        <p:spPr>
          <a:xfrm>
            <a:off x="457200" y="1143000"/>
            <a:ext cx="8229240" cy="5166000"/>
          </a:xfrm>
          <a:prstGeom prst="rect">
            <a:avLst/>
          </a:prstGeom>
          <a:noFill/>
          <a:ln w="0">
            <a:noFill/>
          </a:ln>
        </p:spPr>
        <p:txBody>
          <a:bodyPr lIns="90000" rIns="90000" tIns="45000" bIns="45000">
            <a:normAutofit/>
          </a:bodyPr>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 We need to scale the values for better accuracy in prediction</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from sklearn.metrics import classification_report, auc, confusion_matrix, plot_roc_curve</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from sklearn.preprocessing import MinMaxScaler</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Scaler = MinMaxScaler()</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X_train = Scaler.fit_transform(X_train)</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X_test = Scaler.fit_transform(X_test)</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model_svc = SVC(probability=True)</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model_svc.fit(X_train, y_train)</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y_pred = model_svc.predict(X_test)</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print(classification_report(y_test, y_pred, target_names=['Yes', 'No']))</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from sklearn.metrics import plot_confusion_matrix, plot_roc_curve, plot_precision_recall_curve</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fig,ax = plt.subplots()</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ax.plot([0, 1], [0, 1], linestyle='--', lw=2, color='r',label='Chance', alpha=.8)</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plot_roc_curve(model_svc, X_test, y_test, ax=ax)</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plot_roc_curve(model_svc, X_train, y_train, ax=ax, alpha=0.3)</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plot_confusion_matrix(model_svc, X_test, y_test)</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import pickle</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 Saving the model</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filename='model_svc.pkl'</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pickle.dump(model_svc, open(filename, 'wb'))</a:t>
            </a:r>
            <a:endParaRPr b="0" lang="en-US" sz="1400" spc="-1" strike="noStrike">
              <a:solidFill>
                <a:srgbClr val="ffffff"/>
              </a:solidFill>
              <a:latin typeface="Book Antiqua"/>
            </a:endParaRPr>
          </a:p>
          <a:p>
            <a:pPr marL="548640" indent="-411120">
              <a:lnSpc>
                <a:spcPct val="100000"/>
              </a:lnSpc>
              <a:spcBef>
                <a:spcPts val="281"/>
              </a:spcBef>
              <a:buClr>
                <a:srgbClr val="f9f9f9"/>
              </a:buClr>
              <a:buSzPct val="65000"/>
              <a:buFont typeface="Arial"/>
              <a:buChar char="•"/>
            </a:pPr>
            <a:r>
              <a:rPr b="0" lang="en-US" sz="1400" spc="-1" strike="noStrike">
                <a:solidFill>
                  <a:srgbClr val="ffffff"/>
                </a:solidFill>
                <a:latin typeface="Book Antiqua"/>
              </a:rPr>
              <a:t>df_prepared.to_csv('prepared_data.csv', index=False)</a:t>
            </a:r>
            <a:endParaRPr b="0" lang="en-US" sz="1400" spc="-1" strike="noStrike">
              <a:solidFill>
                <a:srgbClr val="ffffff"/>
              </a:solidFill>
              <a:latin typeface="Book Antiqua"/>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57200" y="274680"/>
            <a:ext cx="8229240" cy="296640"/>
          </a:xfrm>
          <a:prstGeom prst="rect">
            <a:avLst/>
          </a:prstGeom>
          <a:noFill/>
          <a:ln w="0">
            <a:noFill/>
          </a:ln>
        </p:spPr>
        <p:txBody>
          <a:bodyPr lIns="90000" rIns="90000" tIns="45000" bIns="45000" anchor="ctr">
            <a:normAutofit fontScale="20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pic>
        <p:nvPicPr>
          <p:cNvPr id="162" name="Content Placeholder 3" descr="bigstock-Thank-You-202535.jpg"/>
          <p:cNvPicPr/>
          <p:nvPr/>
        </p:nvPicPr>
        <p:blipFill>
          <a:blip r:embed="rId1"/>
          <a:stretch/>
        </p:blipFill>
        <p:spPr>
          <a:xfrm>
            <a:off x="499680" y="571680"/>
            <a:ext cx="8143920" cy="5736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w="0">
            <a:noFill/>
          </a:ln>
        </p:spPr>
        <p:txBody>
          <a:bodyPr lIns="90000" rIns="90000" tIns="45000" bIns="45000" anchor="ctr">
            <a:noAutofit/>
          </a:bodyPr>
          <a:p>
            <a:pPr algn="ctr">
              <a:lnSpc>
                <a:spcPct val="100000"/>
              </a:lnSpc>
            </a:pPr>
            <a:r>
              <a:rPr b="1" lang="en-IN" sz="4100" spc="-1" strike="noStrike" u="sng">
                <a:solidFill>
                  <a:srgbClr val="e9d596"/>
                </a:solidFill>
                <a:uFillTx/>
                <a:latin typeface="Times New Roman"/>
              </a:rPr>
              <a:t>INTRODUCTION</a:t>
            </a:r>
            <a:endParaRPr b="0" lang="en-US" sz="4100" spc="-1" strike="noStrike">
              <a:solidFill>
                <a:srgbClr val="ffffff"/>
              </a:solidFill>
              <a:latin typeface="Book Antiqua"/>
            </a:endParaRPr>
          </a:p>
        </p:txBody>
      </p:sp>
      <p:sp>
        <p:nvSpPr>
          <p:cNvPr id="88" name="TextShape 2"/>
          <p:cNvSpPr txBox="1"/>
          <p:nvPr/>
        </p:nvSpPr>
        <p:spPr>
          <a:xfrm>
            <a:off x="457200" y="1600200"/>
            <a:ext cx="8229240" cy="4708800"/>
          </a:xfrm>
          <a:prstGeom prst="rect">
            <a:avLst/>
          </a:prstGeom>
          <a:noFill/>
          <a:ln w="0">
            <a:noFill/>
          </a:ln>
        </p:spPr>
        <p:txBody>
          <a:bodyPr lIns="90000" rIns="90000" tIns="45000" bIns="45000">
            <a:normAutofit/>
          </a:bodyPr>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Heart diseases is one of the main reasons for death worldwide.</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Among which 80% of the deaths are due to heart attack.</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Detection of cardiac abnormalities at the early stages can save a lot of life and can help doctors to design an effective treatment plan which ultimately reduces the mortality rate due to heart attacks.</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have used medical datasets of real patients which was available at the open source by healthcare industries and survey organizations.</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Data mining  provides a number of  techniques which discover hidden patterns or similarities from those data.</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Machine Learning is a discovery method for analysing big data from an assorted perspective and encapsulating it into useful informations.</a:t>
            </a:r>
            <a:endParaRPr b="0" lang="en-US" sz="1800" spc="-1" strike="noStrike">
              <a:solidFill>
                <a:srgbClr val="ffffff"/>
              </a:solidFill>
              <a:latin typeface="Book Antiqu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w="0">
            <a:noFill/>
          </a:ln>
        </p:spPr>
        <p:txBody>
          <a:bodyPr lIns="90000" rIns="90000" tIns="45000" bIns="45000" anchor="ctr">
            <a:noAutofit/>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90" name="TextShape 2"/>
          <p:cNvSpPr txBox="1"/>
          <p:nvPr/>
        </p:nvSpPr>
        <p:spPr>
          <a:xfrm>
            <a:off x="457560" y="357120"/>
            <a:ext cx="8229240" cy="5951880"/>
          </a:xfrm>
          <a:prstGeom prst="rect">
            <a:avLst/>
          </a:prstGeom>
          <a:noFill/>
          <a:ln w="0">
            <a:noFill/>
          </a:ln>
        </p:spPr>
        <p:txBody>
          <a:bodyPr lIns="90000" rIns="90000" tIns="45000" bIns="45000">
            <a:normAutofit/>
          </a:bodyPr>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chose this project because we wanted to utilize our skills of Machine Learning and Internet of Things.</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built a machine learning model which is the core of this project.</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Sensors collect data from patients and our machine learning model analyses those data and produces a result whether that person is having a risk of heart attack or not.</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After finishing things up, we will perform some testing to the web application and we are making it to be stored at cloud server.</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p:txBody>
      </p:sp>
      <p:sp>
        <p:nvSpPr>
          <p:cNvPr id="91" name="CustomShape 3"/>
          <p:cNvSpPr/>
          <p:nvPr/>
        </p:nvSpPr>
        <p:spPr>
          <a:xfrm>
            <a:off x="3143160" y="3929040"/>
            <a:ext cx="2675160" cy="2071440"/>
          </a:xfrm>
          <a:prstGeom prst="roundRect">
            <a:avLst>
              <a:gd name="adj" fmla="val 8594"/>
            </a:avLst>
          </a:prstGeom>
          <a:blipFill rotWithShape="0">
            <a:blip r:embed="rId1"/>
            <a:stretch/>
          </a:blipFill>
          <a:ln w="0">
            <a:noFill/>
          </a:ln>
          <a:effectLst>
            <a:reflection algn="bl" blurRad="12700" dir="5400000" dist="5000" endPos="28000" rotWithShape="0" stA="38000" sy="-100000"/>
          </a:effectLst>
        </p:spPr>
        <p:style>
          <a:lnRef idx="0"/>
          <a:fillRef idx="0"/>
          <a:effectRef idx="0"/>
          <a:fontRef idx="minor"/>
        </p:style>
      </p:sp>
      <p:sp>
        <p:nvSpPr>
          <p:cNvPr id="92" name="TextShape 4"/>
          <p:cNvSpPr txBox="1"/>
          <p:nvPr/>
        </p:nvSpPr>
        <p:spPr>
          <a:xfrm>
            <a:off x="4114800" y="6054480"/>
            <a:ext cx="914400" cy="346320"/>
          </a:xfrm>
          <a:prstGeom prst="rect">
            <a:avLst/>
          </a:prstGeom>
          <a:noFill/>
          <a:ln w="0">
            <a:noFill/>
          </a:ln>
        </p:spPr>
        <p:txBody>
          <a:bodyPr lIns="90000" rIns="90000" tIns="45000" bIns="45000">
            <a:noAutofit/>
          </a:bodyPr>
          <a:p>
            <a:r>
              <a:rPr b="1" lang="en-US" sz="1800" spc="-1" strike="noStrike">
                <a:latin typeface="Arial"/>
              </a:rPr>
              <a:t>Fig 1</a:t>
            </a:r>
            <a:endParaRPr b="1"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w="0">
            <a:noFill/>
          </a:ln>
        </p:spPr>
        <p:txBody>
          <a:bodyPr lIns="90000" rIns="90000" tIns="45000" bIns="45000" anchor="ctr">
            <a:noAutofit/>
          </a:bodyPr>
          <a:p>
            <a:pPr algn="ctr">
              <a:lnSpc>
                <a:spcPct val="100000"/>
              </a:lnSpc>
            </a:pPr>
            <a:r>
              <a:rPr b="1" lang="en-IN" sz="4100" spc="-1" strike="noStrike" u="sng">
                <a:solidFill>
                  <a:srgbClr val="e9d596"/>
                </a:solidFill>
                <a:uFillTx/>
                <a:latin typeface="Times New Roman"/>
              </a:rPr>
              <a:t>PROJECT</a:t>
            </a:r>
            <a:r>
              <a:rPr b="1" lang="en-IN" sz="4100" spc="-1" strike="noStrike" u="sng">
                <a:solidFill>
                  <a:srgbClr val="e9d596"/>
                </a:solidFill>
                <a:uFillTx/>
                <a:latin typeface="Lucida Sans"/>
              </a:rPr>
              <a:t> BLOCK DIAGRAM</a:t>
            </a:r>
            <a:endParaRPr b="0" lang="en-US" sz="4100" spc="-1" strike="noStrike">
              <a:solidFill>
                <a:srgbClr val="ffffff"/>
              </a:solidFill>
              <a:latin typeface="Book Antiqua"/>
            </a:endParaRPr>
          </a:p>
        </p:txBody>
      </p:sp>
      <p:sp>
        <p:nvSpPr>
          <p:cNvPr id="94" name="TextShape 2"/>
          <p:cNvSpPr txBox="1"/>
          <p:nvPr/>
        </p:nvSpPr>
        <p:spPr>
          <a:xfrm>
            <a:off x="500040" y="1571760"/>
            <a:ext cx="8229240" cy="4708800"/>
          </a:xfrm>
          <a:prstGeom prst="rect">
            <a:avLst/>
          </a:prstGeom>
          <a:noFill/>
          <a:ln w="0">
            <a:noFill/>
          </a:ln>
        </p:spPr>
        <p:txBody>
          <a:bodyPr lIns="90000" rIns="90000" tIns="45000" bIns="45000">
            <a:noAutofit/>
          </a:bodyPr>
          <a:p>
            <a:pPr marL="548640" indent="-411120">
              <a:lnSpc>
                <a:spcPct val="100000"/>
              </a:lnSpc>
              <a:spcBef>
                <a:spcPts val="561"/>
              </a:spcBef>
              <a:buClr>
                <a:srgbClr val="f9f9f9"/>
              </a:buClr>
              <a:buSzPct val="65000"/>
              <a:buFont typeface="Arial"/>
              <a:buChar char="•"/>
            </a:pPr>
            <a:r>
              <a:rPr b="0" lang="en-IN" sz="2800" spc="-1" strike="noStrike">
                <a:solidFill>
                  <a:srgbClr val="ffffff"/>
                </a:solidFill>
                <a:latin typeface="Times New Roman"/>
              </a:rPr>
              <a:t> </a:t>
            </a:r>
            <a:endParaRPr b="0" lang="en-US" sz="2800" spc="-1" strike="noStrike">
              <a:solidFill>
                <a:srgbClr val="ffffff"/>
              </a:solidFill>
              <a:latin typeface="Book Antiqua"/>
            </a:endParaRPr>
          </a:p>
        </p:txBody>
      </p:sp>
      <p:sp>
        <p:nvSpPr>
          <p:cNvPr id="95" name="CustomShape 3"/>
          <p:cNvSpPr/>
          <p:nvPr/>
        </p:nvSpPr>
        <p:spPr>
          <a:xfrm>
            <a:off x="1000080" y="1928880"/>
            <a:ext cx="1356840" cy="85680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User</a:t>
            </a:r>
            <a:endParaRPr b="0" lang="en-US" sz="1800" spc="-1" strike="noStrike">
              <a:latin typeface="Arial"/>
            </a:endParaRPr>
          </a:p>
        </p:txBody>
      </p:sp>
      <p:sp>
        <p:nvSpPr>
          <p:cNvPr id="96" name="CustomShape 4"/>
          <p:cNvSpPr/>
          <p:nvPr/>
        </p:nvSpPr>
        <p:spPr>
          <a:xfrm>
            <a:off x="3571920" y="1928880"/>
            <a:ext cx="1499760" cy="85680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Sensors</a:t>
            </a:r>
            <a:endParaRPr b="0" lang="en-US" sz="1800" spc="-1" strike="noStrike">
              <a:latin typeface="Arial"/>
            </a:endParaRPr>
          </a:p>
        </p:txBody>
      </p:sp>
      <p:sp>
        <p:nvSpPr>
          <p:cNvPr id="97" name="CustomShape 5"/>
          <p:cNvSpPr/>
          <p:nvPr/>
        </p:nvSpPr>
        <p:spPr>
          <a:xfrm>
            <a:off x="6143760" y="1928880"/>
            <a:ext cx="2428560" cy="400032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Machine</a:t>
            </a:r>
            <a:endParaRPr b="0" lang="en-US" sz="1800" spc="-1" strike="noStrike">
              <a:latin typeface="Arial"/>
            </a:endParaRPr>
          </a:p>
          <a:p>
            <a:pPr algn="ctr">
              <a:lnSpc>
                <a:spcPct val="100000"/>
              </a:lnSpc>
            </a:pPr>
            <a:r>
              <a:rPr b="0" lang="en-IN" sz="1800" spc="-1" strike="noStrike">
                <a:solidFill>
                  <a:srgbClr val="ffffff"/>
                </a:solidFill>
                <a:latin typeface="Book Antiqua"/>
              </a:rPr>
              <a:t>Learning</a:t>
            </a:r>
            <a:endParaRPr b="0" lang="en-US" sz="1800" spc="-1" strike="noStrike">
              <a:latin typeface="Arial"/>
            </a:endParaRPr>
          </a:p>
          <a:p>
            <a:pPr algn="ctr">
              <a:lnSpc>
                <a:spcPct val="100000"/>
              </a:lnSpc>
            </a:pPr>
            <a:r>
              <a:rPr b="0" lang="en-IN" sz="1800" spc="-1" strike="noStrike">
                <a:solidFill>
                  <a:srgbClr val="ffffff"/>
                </a:solidFill>
                <a:latin typeface="Book Antiqua"/>
              </a:rPr>
              <a:t>Model</a:t>
            </a:r>
            <a:endParaRPr b="0" lang="en-US" sz="1800" spc="-1" strike="noStrike">
              <a:latin typeface="Arial"/>
            </a:endParaRPr>
          </a:p>
        </p:txBody>
      </p:sp>
      <p:sp>
        <p:nvSpPr>
          <p:cNvPr id="98" name="CustomShape 6"/>
          <p:cNvSpPr/>
          <p:nvPr/>
        </p:nvSpPr>
        <p:spPr>
          <a:xfrm>
            <a:off x="1714320" y="4643280"/>
            <a:ext cx="2356920" cy="121392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Cloud Server</a:t>
            </a:r>
            <a:endParaRPr b="0" lang="en-US" sz="1800" spc="-1" strike="noStrike">
              <a:latin typeface="Arial"/>
            </a:endParaRPr>
          </a:p>
        </p:txBody>
      </p:sp>
      <p:sp>
        <p:nvSpPr>
          <p:cNvPr id="99" name="CustomShape 7"/>
          <p:cNvSpPr/>
          <p:nvPr/>
        </p:nvSpPr>
        <p:spPr>
          <a:xfrm>
            <a:off x="5143680" y="2286000"/>
            <a:ext cx="928440" cy="213840"/>
          </a:xfrm>
          <a:prstGeom prst="righ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00" name="CustomShape 8"/>
          <p:cNvSpPr/>
          <p:nvPr/>
        </p:nvSpPr>
        <p:spPr>
          <a:xfrm>
            <a:off x="2428920" y="2286000"/>
            <a:ext cx="1071360" cy="213840"/>
          </a:xfrm>
          <a:prstGeom prst="righ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01" name="CustomShape 9"/>
          <p:cNvSpPr/>
          <p:nvPr/>
        </p:nvSpPr>
        <p:spPr>
          <a:xfrm>
            <a:off x="4143240" y="5143680"/>
            <a:ext cx="1928520" cy="213840"/>
          </a:xfrm>
          <a:prstGeom prst="lef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02" name="TextShape 10"/>
          <p:cNvSpPr txBox="1"/>
          <p:nvPr/>
        </p:nvSpPr>
        <p:spPr>
          <a:xfrm>
            <a:off x="4114800" y="6054480"/>
            <a:ext cx="914400" cy="346320"/>
          </a:xfrm>
          <a:prstGeom prst="rect">
            <a:avLst/>
          </a:prstGeom>
          <a:noFill/>
          <a:ln w="0">
            <a:noFill/>
          </a:ln>
        </p:spPr>
        <p:txBody>
          <a:bodyPr lIns="90000" rIns="90000" tIns="45000" bIns="45000">
            <a:noAutofit/>
          </a:bodyPr>
          <a:p>
            <a:r>
              <a:rPr b="1" lang="en-US" sz="1800" spc="-1" strike="noStrike">
                <a:latin typeface="Arial"/>
              </a:rPr>
              <a:t>Fig 2</a:t>
            </a:r>
            <a:endParaRPr b="1"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274680"/>
            <a:ext cx="8229240" cy="439200"/>
          </a:xfrm>
          <a:prstGeom prst="rect">
            <a:avLst/>
          </a:prstGeom>
          <a:noFill/>
          <a:ln w="0">
            <a:noFill/>
          </a:ln>
        </p:spPr>
        <p:txBody>
          <a:bodyPr lIns="90000" rIns="90000" tIns="45000" bIns="45000" anchor="ctr">
            <a:normAutofit fontScale="45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04" name="TextShape 2"/>
          <p:cNvSpPr txBox="1"/>
          <p:nvPr/>
        </p:nvSpPr>
        <p:spPr>
          <a:xfrm>
            <a:off x="457200" y="214200"/>
            <a:ext cx="8229240" cy="6094800"/>
          </a:xfrm>
          <a:prstGeom prst="rect">
            <a:avLst/>
          </a:prstGeom>
          <a:noFill/>
          <a:ln w="0">
            <a:noFill/>
          </a:ln>
        </p:spPr>
        <p:txBody>
          <a:bodyPr lIns="90000" rIns="90000" tIns="45000" bIns="45000">
            <a:normAutofit/>
          </a:bodyPr>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will take some data from users through some sensors.</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After analysing those data, it will be sent to our Machine Learning Model.</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The model then produce a result after testing and analysing from the dataset which were used to train the model.</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Then the data will be saved on a cloud server.</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Saving data on Cloud helps it to be safe and easy to access over a long period.</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p:txBody>
      </p:sp>
      <p:sp>
        <p:nvSpPr>
          <p:cNvPr id="105" name="CustomShape 3"/>
          <p:cNvSpPr/>
          <p:nvPr/>
        </p:nvSpPr>
        <p:spPr>
          <a:xfrm>
            <a:off x="2928960" y="3643200"/>
            <a:ext cx="3071520" cy="2499840"/>
          </a:xfrm>
          <a:prstGeom prst="roundRect">
            <a:avLst>
              <a:gd name="adj" fmla="val 8594"/>
            </a:avLst>
          </a:prstGeom>
          <a:blipFill rotWithShape="0">
            <a:blip r:embed="rId1"/>
            <a:stretch/>
          </a:blipFill>
          <a:ln w="0">
            <a:noFill/>
          </a:ln>
          <a:effectLst>
            <a:reflection algn="bl" blurRad="12700" dir="5400000" dist="5000" endPos="28000" rotWithShape="0" stA="38000" sy="-100000"/>
          </a:effectLst>
        </p:spPr>
        <p:style>
          <a:lnRef idx="0"/>
          <a:fillRef idx="0"/>
          <a:effectRef idx="0"/>
          <a:fontRef idx="minor"/>
        </p:style>
      </p:sp>
      <p:sp>
        <p:nvSpPr>
          <p:cNvPr id="106" name="TextShape 4"/>
          <p:cNvSpPr txBox="1"/>
          <p:nvPr/>
        </p:nvSpPr>
        <p:spPr>
          <a:xfrm>
            <a:off x="4114800" y="6172200"/>
            <a:ext cx="914400" cy="346320"/>
          </a:xfrm>
          <a:prstGeom prst="rect">
            <a:avLst/>
          </a:prstGeom>
          <a:noFill/>
          <a:ln w="0">
            <a:noFill/>
          </a:ln>
        </p:spPr>
        <p:txBody>
          <a:bodyPr lIns="90000" rIns="90000" tIns="45000" bIns="45000">
            <a:noAutofit/>
          </a:bodyPr>
          <a:p>
            <a:r>
              <a:rPr b="1" lang="en-US" sz="1800" spc="-1" strike="noStrike">
                <a:latin typeface="Arial"/>
              </a:rPr>
              <a:t>Fig 3</a:t>
            </a:r>
            <a:endParaRPr b="1"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w="0">
            <a:noFill/>
          </a:ln>
        </p:spPr>
        <p:txBody>
          <a:bodyPr lIns="90000" rIns="90000" tIns="45000" bIns="45000" anchor="ctr">
            <a:normAutofit fontScale="85000"/>
          </a:bodyPr>
          <a:p>
            <a:pPr algn="ctr">
              <a:lnSpc>
                <a:spcPct val="100000"/>
              </a:lnSpc>
            </a:pPr>
            <a:r>
              <a:rPr b="1" lang="en-IN" sz="4100" spc="-1" strike="noStrike" u="sng">
                <a:solidFill>
                  <a:srgbClr val="e9d596"/>
                </a:solidFill>
                <a:uFillTx/>
                <a:latin typeface="Times New Roman"/>
              </a:rPr>
              <a:t>7</a:t>
            </a:r>
            <a:r>
              <a:rPr b="1" lang="en-IN" sz="4100" spc="-1" strike="noStrike" u="sng" baseline="30000">
                <a:solidFill>
                  <a:srgbClr val="e9d596"/>
                </a:solidFill>
                <a:uFillTx/>
                <a:latin typeface="Times New Roman"/>
              </a:rPr>
              <a:t>th</a:t>
            </a:r>
            <a:r>
              <a:rPr b="1" lang="en-IN" sz="4100" spc="-1" strike="noStrike" u="sng">
                <a:solidFill>
                  <a:srgbClr val="e9d596"/>
                </a:solidFill>
                <a:uFillTx/>
                <a:latin typeface="Times New Roman"/>
              </a:rPr>
              <a:t> Semester work with Block Diagram</a:t>
            </a:r>
            <a:endParaRPr b="0" lang="en-US" sz="4100" spc="-1" strike="noStrike">
              <a:solidFill>
                <a:srgbClr val="ffffff"/>
              </a:solidFill>
              <a:latin typeface="Book Antiqua"/>
            </a:endParaRPr>
          </a:p>
        </p:txBody>
      </p:sp>
      <p:sp>
        <p:nvSpPr>
          <p:cNvPr id="108" name="TextShape 2"/>
          <p:cNvSpPr txBox="1"/>
          <p:nvPr/>
        </p:nvSpPr>
        <p:spPr>
          <a:xfrm>
            <a:off x="457200" y="1600200"/>
            <a:ext cx="8229240" cy="4708800"/>
          </a:xfrm>
          <a:prstGeom prst="rect">
            <a:avLst/>
          </a:prstGeom>
          <a:noFill/>
          <a:ln w="0">
            <a:noFill/>
          </a:ln>
        </p:spPr>
        <p:txBody>
          <a:bodyPr lIns="90000" rIns="90000" tIns="45000" bIns="45000">
            <a:noAutofit/>
          </a:bodyPr>
          <a:p>
            <a:pPr marL="548640" indent="-411120">
              <a:lnSpc>
                <a:spcPct val="100000"/>
              </a:lnSpc>
              <a:spcBef>
                <a:spcPts val="561"/>
              </a:spcBef>
              <a:buClr>
                <a:srgbClr val="f9f9f9"/>
              </a:buClr>
              <a:buSzPct val="65000"/>
              <a:buFont typeface="Arial"/>
              <a:buChar char="•"/>
            </a:pPr>
            <a:r>
              <a:rPr b="0" lang="en-IN" sz="2800" spc="-1" strike="noStrike">
                <a:solidFill>
                  <a:srgbClr val="ffffff"/>
                </a:solidFill>
                <a:latin typeface="Times New Roman"/>
              </a:rPr>
              <a:t> </a:t>
            </a:r>
            <a:endParaRPr b="0" lang="en-US" sz="2800" spc="-1" strike="noStrike">
              <a:solidFill>
                <a:srgbClr val="ffffff"/>
              </a:solidFill>
              <a:latin typeface="Book Antiqua"/>
            </a:endParaRPr>
          </a:p>
        </p:txBody>
      </p:sp>
      <p:sp>
        <p:nvSpPr>
          <p:cNvPr id="109" name="CustomShape 3"/>
          <p:cNvSpPr/>
          <p:nvPr/>
        </p:nvSpPr>
        <p:spPr>
          <a:xfrm>
            <a:off x="642960" y="1714320"/>
            <a:ext cx="1856880" cy="85680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Medical</a:t>
            </a:r>
            <a:endParaRPr b="0" lang="en-US" sz="1800" spc="-1" strike="noStrike">
              <a:latin typeface="Arial"/>
            </a:endParaRPr>
          </a:p>
          <a:p>
            <a:pPr algn="ctr">
              <a:lnSpc>
                <a:spcPct val="100000"/>
              </a:lnSpc>
            </a:pPr>
            <a:r>
              <a:rPr b="0" lang="en-IN" sz="1800" spc="-1" strike="noStrike">
                <a:solidFill>
                  <a:srgbClr val="ffffff"/>
                </a:solidFill>
                <a:latin typeface="Book Antiqua"/>
              </a:rPr>
              <a:t>Dataset</a:t>
            </a:r>
            <a:endParaRPr b="0" lang="en-US" sz="1800" spc="-1" strike="noStrike">
              <a:latin typeface="Arial"/>
            </a:endParaRPr>
          </a:p>
        </p:txBody>
      </p:sp>
      <p:sp>
        <p:nvSpPr>
          <p:cNvPr id="110" name="CustomShape 4"/>
          <p:cNvSpPr/>
          <p:nvPr/>
        </p:nvSpPr>
        <p:spPr>
          <a:xfrm>
            <a:off x="3357720" y="1714320"/>
            <a:ext cx="2071440" cy="85680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Data Preprocessing</a:t>
            </a:r>
            <a:endParaRPr b="0" lang="en-US" sz="1800" spc="-1" strike="noStrike">
              <a:latin typeface="Arial"/>
            </a:endParaRPr>
          </a:p>
        </p:txBody>
      </p:sp>
      <p:sp>
        <p:nvSpPr>
          <p:cNvPr id="111" name="CustomShape 5"/>
          <p:cNvSpPr/>
          <p:nvPr/>
        </p:nvSpPr>
        <p:spPr>
          <a:xfrm>
            <a:off x="6429240" y="1714320"/>
            <a:ext cx="1999800" cy="9284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SVM Algorithm</a:t>
            </a:r>
            <a:endParaRPr b="0" lang="en-US" sz="1800" spc="-1" strike="noStrike">
              <a:latin typeface="Arial"/>
            </a:endParaRPr>
          </a:p>
        </p:txBody>
      </p:sp>
      <p:sp>
        <p:nvSpPr>
          <p:cNvPr id="112" name="CustomShape 6"/>
          <p:cNvSpPr/>
          <p:nvPr/>
        </p:nvSpPr>
        <p:spPr>
          <a:xfrm>
            <a:off x="6429240" y="3571920"/>
            <a:ext cx="2071440" cy="278568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Random</a:t>
            </a:r>
            <a:endParaRPr b="0" lang="en-US" sz="1800" spc="-1" strike="noStrike">
              <a:latin typeface="Arial"/>
            </a:endParaRPr>
          </a:p>
          <a:p>
            <a:pPr algn="ctr">
              <a:lnSpc>
                <a:spcPct val="100000"/>
              </a:lnSpc>
            </a:pPr>
            <a:r>
              <a:rPr b="0" lang="en-IN" sz="1800" spc="-1" strike="noStrike">
                <a:solidFill>
                  <a:srgbClr val="ffffff"/>
                </a:solidFill>
                <a:latin typeface="Book Antiqua"/>
              </a:rPr>
              <a:t> </a:t>
            </a:r>
            <a:r>
              <a:rPr b="0" lang="en-IN" sz="1800" spc="-1" strike="noStrike">
                <a:solidFill>
                  <a:srgbClr val="ffffff"/>
                </a:solidFill>
                <a:latin typeface="Book Antiqua"/>
              </a:rPr>
              <a:t>Shuffling</a:t>
            </a:r>
            <a:endParaRPr b="0" lang="en-US" sz="1800" spc="-1" strike="noStrike">
              <a:latin typeface="Arial"/>
            </a:endParaRPr>
          </a:p>
        </p:txBody>
      </p:sp>
      <p:sp>
        <p:nvSpPr>
          <p:cNvPr id="113" name="CustomShape 7"/>
          <p:cNvSpPr/>
          <p:nvPr/>
        </p:nvSpPr>
        <p:spPr>
          <a:xfrm>
            <a:off x="2428920" y="3714840"/>
            <a:ext cx="1642680" cy="9284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Training Set</a:t>
            </a:r>
            <a:endParaRPr b="0" lang="en-US" sz="1800" spc="-1" strike="noStrike">
              <a:latin typeface="Arial"/>
            </a:endParaRPr>
          </a:p>
        </p:txBody>
      </p:sp>
      <p:sp>
        <p:nvSpPr>
          <p:cNvPr id="114" name="CustomShape 8"/>
          <p:cNvSpPr/>
          <p:nvPr/>
        </p:nvSpPr>
        <p:spPr>
          <a:xfrm>
            <a:off x="3500280" y="5357880"/>
            <a:ext cx="1642680" cy="99972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Testing Set</a:t>
            </a:r>
            <a:endParaRPr b="0" lang="en-US" sz="1800" spc="-1" strike="noStrike">
              <a:latin typeface="Arial"/>
            </a:endParaRPr>
          </a:p>
        </p:txBody>
      </p:sp>
      <p:sp>
        <p:nvSpPr>
          <p:cNvPr id="115" name="CustomShape 9"/>
          <p:cNvSpPr/>
          <p:nvPr/>
        </p:nvSpPr>
        <p:spPr>
          <a:xfrm>
            <a:off x="500040" y="5500800"/>
            <a:ext cx="2214360" cy="71388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Book Antiqua"/>
              </a:rPr>
              <a:t>Heart Disease Prediction</a:t>
            </a:r>
            <a:endParaRPr b="0" lang="en-US" sz="1800" spc="-1" strike="noStrike">
              <a:latin typeface="Arial"/>
            </a:endParaRPr>
          </a:p>
        </p:txBody>
      </p:sp>
      <p:sp>
        <p:nvSpPr>
          <p:cNvPr id="116" name="CustomShape 10"/>
          <p:cNvSpPr/>
          <p:nvPr/>
        </p:nvSpPr>
        <p:spPr>
          <a:xfrm>
            <a:off x="2571840" y="2143080"/>
            <a:ext cx="713880" cy="142560"/>
          </a:xfrm>
          <a:prstGeom prst="righ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7" name="CustomShape 11"/>
          <p:cNvSpPr/>
          <p:nvPr/>
        </p:nvSpPr>
        <p:spPr>
          <a:xfrm>
            <a:off x="5500800" y="2071800"/>
            <a:ext cx="856800" cy="213840"/>
          </a:xfrm>
          <a:prstGeom prst="righ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8" name="CustomShape 12"/>
          <p:cNvSpPr/>
          <p:nvPr/>
        </p:nvSpPr>
        <p:spPr>
          <a:xfrm flipH="1">
            <a:off x="7358040" y="2714760"/>
            <a:ext cx="142560" cy="78552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19" name="CustomShape 13"/>
          <p:cNvSpPr/>
          <p:nvPr/>
        </p:nvSpPr>
        <p:spPr>
          <a:xfrm>
            <a:off x="4071960" y="4000680"/>
            <a:ext cx="2285640" cy="213840"/>
          </a:xfrm>
          <a:prstGeom prst="lef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20" name="CustomShape 14"/>
          <p:cNvSpPr/>
          <p:nvPr/>
        </p:nvSpPr>
        <p:spPr>
          <a:xfrm>
            <a:off x="5214960" y="5715000"/>
            <a:ext cx="1142640" cy="142560"/>
          </a:xfrm>
          <a:prstGeom prst="lef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21" name="CustomShape 15"/>
          <p:cNvSpPr/>
          <p:nvPr/>
        </p:nvSpPr>
        <p:spPr>
          <a:xfrm>
            <a:off x="2714760" y="5643720"/>
            <a:ext cx="785520" cy="213840"/>
          </a:xfrm>
          <a:prstGeom prst="left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sp>
      <p:sp>
        <p:nvSpPr>
          <p:cNvPr id="122" name="TextShape 16"/>
          <p:cNvSpPr txBox="1"/>
          <p:nvPr/>
        </p:nvSpPr>
        <p:spPr>
          <a:xfrm>
            <a:off x="4114800" y="6372000"/>
            <a:ext cx="914400" cy="346320"/>
          </a:xfrm>
          <a:prstGeom prst="rect">
            <a:avLst/>
          </a:prstGeom>
          <a:noFill/>
          <a:ln w="0">
            <a:noFill/>
          </a:ln>
        </p:spPr>
        <p:txBody>
          <a:bodyPr lIns="90000" rIns="90000" tIns="45000" bIns="45000">
            <a:noAutofit/>
          </a:bodyPr>
          <a:p>
            <a:r>
              <a:rPr b="1" lang="en-US" sz="1800" spc="-1" strike="noStrike">
                <a:latin typeface="Arial"/>
              </a:rPr>
              <a:t>Fig 4</a:t>
            </a:r>
            <a:endParaRPr b="1"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274680"/>
            <a:ext cx="8229240" cy="367920"/>
          </a:xfrm>
          <a:prstGeom prst="rect">
            <a:avLst/>
          </a:prstGeom>
          <a:noFill/>
          <a:ln w="0">
            <a:noFill/>
          </a:ln>
        </p:spPr>
        <p:txBody>
          <a:bodyPr lIns="90000" rIns="90000" tIns="45000" bIns="45000" anchor="ctr">
            <a:normAutofit fontScale="32000"/>
          </a:bodyPr>
          <a:p>
            <a:pPr algn="ctr">
              <a:lnSpc>
                <a:spcPct val="100000"/>
              </a:lnSpc>
            </a:pPr>
            <a:r>
              <a:rPr b="1" lang="en-IN" sz="4100" spc="-1" strike="noStrike">
                <a:solidFill>
                  <a:srgbClr val="e9d596"/>
                </a:solidFill>
                <a:latin typeface="Lucida Sans"/>
              </a:rPr>
              <a:t> </a:t>
            </a:r>
            <a:endParaRPr b="0" lang="en-US" sz="4100" spc="-1" strike="noStrike">
              <a:solidFill>
                <a:srgbClr val="ffffff"/>
              </a:solidFill>
              <a:latin typeface="Book Antiqua"/>
            </a:endParaRPr>
          </a:p>
        </p:txBody>
      </p:sp>
      <p:sp>
        <p:nvSpPr>
          <p:cNvPr id="124" name="TextShape 2"/>
          <p:cNvSpPr txBox="1"/>
          <p:nvPr/>
        </p:nvSpPr>
        <p:spPr>
          <a:xfrm>
            <a:off x="457200" y="285840"/>
            <a:ext cx="8229240" cy="6023160"/>
          </a:xfrm>
          <a:prstGeom prst="rect">
            <a:avLst/>
          </a:prstGeom>
          <a:noFill/>
          <a:ln w="0">
            <a:noFill/>
          </a:ln>
        </p:spPr>
        <p:txBody>
          <a:bodyPr lIns="90000" rIns="90000" tIns="45000" bIns="45000">
            <a:normAutofit/>
          </a:bodyPr>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In this semester, we have prepared a machine learning model, which is the core of our project.</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have used independent available medical dataset and processed it.</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After processing, we found that this dataset best suits with SVM Algorithm, which gives better accuracy rate than other algorithms like Random Forest and KN.</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We shuffled our dataset and evaluated various conditions and then we used those dataset for the training of our model.</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marL="548640" indent="-411120">
              <a:lnSpc>
                <a:spcPct val="100000"/>
              </a:lnSpc>
              <a:spcBef>
                <a:spcPts val="360"/>
              </a:spcBef>
              <a:buClr>
                <a:srgbClr val="f9f9f9"/>
              </a:buClr>
              <a:buSzPct val="65000"/>
              <a:buFont typeface="Arial"/>
              <a:buChar char="•"/>
            </a:pPr>
            <a:r>
              <a:rPr b="0" lang="en-IN" sz="1800" spc="-1" strike="noStrike">
                <a:solidFill>
                  <a:srgbClr val="ffffff"/>
                </a:solidFill>
                <a:latin typeface="Times New Roman"/>
              </a:rPr>
              <a:t>Then after, we picked some random cases and evaluated some results, which were in either 0 or 1 according to the input given.</a:t>
            </a: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a:p>
            <a:pPr>
              <a:lnSpc>
                <a:spcPct val="100000"/>
              </a:lnSpc>
              <a:spcBef>
                <a:spcPts val="360"/>
              </a:spcBef>
            </a:pPr>
            <a:endParaRPr b="0" lang="en-US" sz="1800" spc="-1" strike="noStrike">
              <a:solidFill>
                <a:srgbClr val="ffffff"/>
              </a:solidFill>
              <a:latin typeface="Book Antiqua"/>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939600"/>
          </a:xfrm>
          <a:prstGeom prst="rect">
            <a:avLst/>
          </a:prstGeom>
          <a:noFill/>
          <a:ln w="0">
            <a:noFill/>
          </a:ln>
        </p:spPr>
        <p:txBody>
          <a:bodyPr lIns="90000" rIns="90000" tIns="45000" bIns="45000" anchor="ctr">
            <a:noAutofit/>
          </a:bodyPr>
          <a:p>
            <a:pPr algn="ctr">
              <a:lnSpc>
                <a:spcPct val="100000"/>
              </a:lnSpc>
            </a:pPr>
            <a:r>
              <a:rPr b="1" lang="en-IN" sz="4100" spc="-1" strike="noStrike" u="sng">
                <a:solidFill>
                  <a:srgbClr val="e9d596"/>
                </a:solidFill>
                <a:uFillTx/>
                <a:latin typeface="Times New Roman"/>
              </a:rPr>
              <a:t>Flowchart</a:t>
            </a:r>
            <a:endParaRPr b="0" lang="en-US" sz="4100" spc="-1" strike="noStrike">
              <a:solidFill>
                <a:srgbClr val="ffffff"/>
              </a:solidFill>
              <a:latin typeface="Book Antiqua"/>
            </a:endParaRPr>
          </a:p>
        </p:txBody>
      </p:sp>
      <p:sp>
        <p:nvSpPr>
          <p:cNvPr id="126" name="TextShape 2"/>
          <p:cNvSpPr txBox="1"/>
          <p:nvPr/>
        </p:nvSpPr>
        <p:spPr>
          <a:xfrm>
            <a:off x="457200" y="928800"/>
            <a:ext cx="8229240" cy="5380200"/>
          </a:xfrm>
          <a:prstGeom prst="rect">
            <a:avLst/>
          </a:prstGeom>
          <a:noFill/>
          <a:ln w="0">
            <a:noFill/>
          </a:ln>
        </p:spPr>
        <p:txBody>
          <a:bodyPr lIns="90000" rIns="90000" tIns="45000" bIns="45000">
            <a:noAutofit/>
          </a:bodyPr>
          <a:p>
            <a:pPr marL="548640" indent="-411120">
              <a:lnSpc>
                <a:spcPct val="100000"/>
              </a:lnSpc>
              <a:spcBef>
                <a:spcPts val="561"/>
              </a:spcBef>
              <a:buClr>
                <a:srgbClr val="f9f9f9"/>
              </a:buClr>
              <a:buSzPct val="65000"/>
              <a:buFont typeface="Arial"/>
              <a:buChar char="•"/>
            </a:pPr>
            <a:r>
              <a:rPr b="0" lang="en-IN" sz="2800" spc="-1" strike="noStrike">
                <a:solidFill>
                  <a:srgbClr val="ffffff"/>
                </a:solidFill>
                <a:latin typeface="Times New Roman"/>
              </a:rPr>
              <a:t> </a:t>
            </a:r>
            <a:endParaRPr b="0" lang="en-US" sz="2800" spc="-1" strike="noStrike">
              <a:solidFill>
                <a:srgbClr val="ffffff"/>
              </a:solidFill>
              <a:latin typeface="Book Antiqua"/>
            </a:endParaRPr>
          </a:p>
        </p:txBody>
      </p:sp>
      <p:pic>
        <p:nvPicPr>
          <p:cNvPr id="127" name="Picture 23" descr="453726_1_En_63_Fig1_HTML.gif"/>
          <p:cNvPicPr/>
          <p:nvPr/>
        </p:nvPicPr>
        <p:blipFill>
          <a:blip r:embed="rId1"/>
          <a:stretch/>
        </p:blipFill>
        <p:spPr>
          <a:xfrm>
            <a:off x="1714320" y="1500120"/>
            <a:ext cx="5357520" cy="4785840"/>
          </a:xfrm>
          <a:prstGeom prst="rect">
            <a:avLst/>
          </a:prstGeom>
          <a:ln w="0">
            <a:noFill/>
          </a:ln>
        </p:spPr>
      </p:pic>
      <p:sp>
        <p:nvSpPr>
          <p:cNvPr id="128" name="TextShape 3"/>
          <p:cNvSpPr txBox="1"/>
          <p:nvPr/>
        </p:nvSpPr>
        <p:spPr>
          <a:xfrm>
            <a:off x="4114800" y="6309000"/>
            <a:ext cx="914400" cy="346320"/>
          </a:xfrm>
          <a:prstGeom prst="rect">
            <a:avLst/>
          </a:prstGeom>
          <a:noFill/>
          <a:ln w="0">
            <a:noFill/>
          </a:ln>
        </p:spPr>
        <p:txBody>
          <a:bodyPr lIns="90000" rIns="90000" tIns="45000" bIns="45000">
            <a:noAutofit/>
          </a:bodyPr>
          <a:p>
            <a:r>
              <a:rPr b="1" lang="en-US" sz="1800" spc="-1" strike="noStrike">
                <a:latin typeface="Arial"/>
              </a:rPr>
              <a:t>Fig 5</a:t>
            </a:r>
            <a:endParaRPr b="1"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Apex</Template>
  <TotalTime>331</TotalTime>
  <Application>LibreOffice/7.0.4.2$Windows_X86_64 LibreOffice_project/dcf040e67528d9187c66b2379df5ea4407429775</Application>
  <AppVersion>15.0000</AppVersion>
  <Words>1285</Words>
  <Paragraphs>178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2021-03-06T18:30:53Z</dcterms:created>
  <dc:creator>LENOVO</dc:creator>
  <dc:description/>
  <dc:language>en-US</dc:language>
  <cp:lastModifiedBy/>
  <dcterms:modified xsi:type="dcterms:W3CDTF">2021-03-07T17:14:56Z</dcterms:modified>
  <cp:revision>34</cp:revision>
  <dc:subject/>
  <dc:title>HEART ATTACK PREDICTION USING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22</vt:i4>
  </property>
</Properties>
</file>