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2" roundtripDataSignature="AMtx7mixx7IZroewQekFkEqa8PaNj3Xc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Montserrat-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bold.fntdata"/><Relationship Id="rId6" Type="http://schemas.openxmlformats.org/officeDocument/2006/relationships/slide" Target="slides/slide1.xml"/><Relationship Id="rId18"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a4946c114a_0_3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a4946c114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a4946c114a_0_4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a4946c114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a4946c114a_0_5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a4946c114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959854786e_0_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959854786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a4946c114a_0_7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a4946c114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959854786e_0_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959854786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a4946c114a_0_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a4946c114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a4946c114a_0_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a4946c114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a4946c114a_0_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a4946c114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a4946c114a_0_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a4946c114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3"/>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3"/>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1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1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1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           </a:t>
            </a:r>
            <a:r>
              <a:rPr b="1" lang="en-GB" sz="4700">
                <a:solidFill>
                  <a:srgbClr val="CC0000"/>
                </a:solidFill>
                <a:latin typeface="Montserrat"/>
                <a:ea typeface="Montserrat"/>
                <a:cs typeface="Montserrat"/>
                <a:sym typeface="Montserrat"/>
              </a:rPr>
              <a:t>Capstone Project</a:t>
            </a:r>
            <a:endParaRPr b="1" sz="47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2500">
                <a:solidFill>
                  <a:schemeClr val="lt1"/>
                </a:solidFill>
                <a:latin typeface="Montserrat"/>
                <a:ea typeface="Montserrat"/>
                <a:cs typeface="Montserrat"/>
                <a:sym typeface="Montserrat"/>
              </a:rPr>
              <a:t>AirBnb Bookings Analysis</a:t>
            </a:r>
            <a:endParaRPr b="1" sz="25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2000">
                <a:solidFill>
                  <a:srgbClr val="38761D"/>
                </a:solidFill>
                <a:latin typeface="Montserrat"/>
                <a:ea typeface="Montserrat"/>
                <a:cs typeface="Montserrat"/>
                <a:sym typeface="Montserrat"/>
              </a:rPr>
              <a:t>By :- Md Ismail Quraishi</a:t>
            </a:r>
            <a:endParaRPr b="1" sz="2000">
              <a:solidFill>
                <a:srgbClr val="38761D"/>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1a4946c114a_0_38"/>
          <p:cNvSpPr txBox="1"/>
          <p:nvPr>
            <p:ph type="ctrTitle"/>
          </p:nvPr>
        </p:nvSpPr>
        <p:spPr>
          <a:xfrm>
            <a:off x="0" y="0"/>
            <a:ext cx="36633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600"/>
              <a:t>Top five hosts </a:t>
            </a:r>
            <a:r>
              <a:rPr b="1" lang="en-GB" sz="3600"/>
              <a:t>:</a:t>
            </a:r>
            <a:endParaRPr b="1" sz="3600"/>
          </a:p>
        </p:txBody>
      </p:sp>
      <p:sp>
        <p:nvSpPr>
          <p:cNvPr id="121" name="Google Shape;121;g1a4946c114a_0_38"/>
          <p:cNvSpPr txBox="1"/>
          <p:nvPr>
            <p:ph idx="1" type="subTitle"/>
          </p:nvPr>
        </p:nvSpPr>
        <p:spPr>
          <a:xfrm>
            <a:off x="0" y="2953325"/>
            <a:ext cx="4572000" cy="954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2400">
                <a:solidFill>
                  <a:schemeClr val="dk1"/>
                </a:solidFill>
              </a:rPr>
              <a:t>Highest minimum night:</a:t>
            </a:r>
            <a:endParaRPr b="1" sz="2400">
              <a:solidFill>
                <a:schemeClr val="dk1"/>
              </a:solidFill>
            </a:endParaRPr>
          </a:p>
          <a:p>
            <a:pPr indent="0" lvl="0" marL="0" rtl="0" algn="l">
              <a:lnSpc>
                <a:spcPct val="150000"/>
              </a:lnSpc>
              <a:spcBef>
                <a:spcPts val="0"/>
              </a:spcBef>
              <a:spcAft>
                <a:spcPts val="0"/>
              </a:spcAft>
              <a:buNone/>
            </a:pPr>
            <a:r>
              <a:rPr b="1" lang="en-GB" sz="1000">
                <a:solidFill>
                  <a:schemeClr val="lt1"/>
                </a:solidFill>
              </a:rPr>
              <a:t> Highest minimum night spent in Manhattan is : 1250 Entire home/apt</a:t>
            </a:r>
            <a:endParaRPr b="1" sz="1000">
              <a:solidFill>
                <a:schemeClr val="lt1"/>
              </a:solidFill>
            </a:endParaRPr>
          </a:p>
        </p:txBody>
      </p:sp>
      <p:pic>
        <p:nvPicPr>
          <p:cNvPr id="122" name="Google Shape;122;g1a4946c114a_0_38"/>
          <p:cNvPicPr preferRelativeResize="0"/>
          <p:nvPr/>
        </p:nvPicPr>
        <p:blipFill rotWithShape="1">
          <a:blip r:embed="rId3">
            <a:alphaModFix/>
          </a:blip>
          <a:srcRect b="0" l="0" r="12937" t="0"/>
          <a:stretch/>
        </p:blipFill>
        <p:spPr>
          <a:xfrm>
            <a:off x="5245525" y="656075"/>
            <a:ext cx="3388374" cy="2529325"/>
          </a:xfrm>
          <a:prstGeom prst="rect">
            <a:avLst/>
          </a:prstGeom>
          <a:noFill/>
          <a:ln>
            <a:noFill/>
          </a:ln>
        </p:spPr>
      </p:pic>
      <p:sp>
        <p:nvSpPr>
          <p:cNvPr id="123" name="Google Shape;123;g1a4946c114a_0_38"/>
          <p:cNvSpPr txBox="1"/>
          <p:nvPr/>
        </p:nvSpPr>
        <p:spPr>
          <a:xfrm>
            <a:off x="274800" y="656075"/>
            <a:ext cx="3388500" cy="2016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GB">
                <a:solidFill>
                  <a:schemeClr val="dk1"/>
                </a:solidFill>
              </a:rPr>
              <a:t>Host ID  		: Number of hostings</a:t>
            </a:r>
            <a:endParaRPr b="1">
              <a:solidFill>
                <a:schemeClr val="dk1"/>
              </a:solidFill>
            </a:endParaRPr>
          </a:p>
          <a:p>
            <a:pPr indent="0" lvl="0" marL="0" rtl="0" algn="l">
              <a:lnSpc>
                <a:spcPct val="150000"/>
              </a:lnSpc>
              <a:spcBef>
                <a:spcPts val="0"/>
              </a:spcBef>
              <a:spcAft>
                <a:spcPts val="0"/>
              </a:spcAft>
              <a:buNone/>
            </a:pPr>
            <a:r>
              <a:rPr b="1" lang="en-GB">
                <a:solidFill>
                  <a:schemeClr val="lt1"/>
                </a:solidFill>
              </a:rPr>
              <a:t>219517861		: 327</a:t>
            </a:r>
            <a:endParaRPr b="1">
              <a:solidFill>
                <a:schemeClr val="lt1"/>
              </a:solidFill>
            </a:endParaRPr>
          </a:p>
          <a:p>
            <a:pPr indent="0" lvl="0" marL="0" rtl="0" algn="l">
              <a:lnSpc>
                <a:spcPct val="150000"/>
              </a:lnSpc>
              <a:spcBef>
                <a:spcPts val="0"/>
              </a:spcBef>
              <a:spcAft>
                <a:spcPts val="0"/>
              </a:spcAft>
              <a:buNone/>
            </a:pPr>
            <a:r>
              <a:rPr b="1" lang="en-GB">
                <a:solidFill>
                  <a:schemeClr val="lt1"/>
                </a:solidFill>
              </a:rPr>
              <a:t>107434423		: 232</a:t>
            </a:r>
            <a:endParaRPr b="1">
              <a:solidFill>
                <a:schemeClr val="lt1"/>
              </a:solidFill>
            </a:endParaRPr>
          </a:p>
          <a:p>
            <a:pPr indent="0" lvl="0" marL="0" rtl="0" algn="l">
              <a:lnSpc>
                <a:spcPct val="150000"/>
              </a:lnSpc>
              <a:spcBef>
                <a:spcPts val="0"/>
              </a:spcBef>
              <a:spcAft>
                <a:spcPts val="0"/>
              </a:spcAft>
              <a:buNone/>
            </a:pPr>
            <a:r>
              <a:rPr b="1" lang="en-GB">
                <a:solidFill>
                  <a:schemeClr val="lt1"/>
                </a:solidFill>
              </a:rPr>
              <a:t>30283594		: 121</a:t>
            </a:r>
            <a:endParaRPr b="1">
              <a:solidFill>
                <a:schemeClr val="lt1"/>
              </a:solidFill>
            </a:endParaRPr>
          </a:p>
          <a:p>
            <a:pPr indent="0" lvl="0" marL="0" rtl="0" algn="l">
              <a:lnSpc>
                <a:spcPct val="150000"/>
              </a:lnSpc>
              <a:spcBef>
                <a:spcPts val="0"/>
              </a:spcBef>
              <a:spcAft>
                <a:spcPts val="0"/>
              </a:spcAft>
              <a:buNone/>
            </a:pPr>
            <a:r>
              <a:rPr b="1" lang="en-GB">
                <a:solidFill>
                  <a:schemeClr val="lt1"/>
                </a:solidFill>
              </a:rPr>
              <a:t>137358866		: 103</a:t>
            </a:r>
            <a:endParaRPr b="1">
              <a:solidFill>
                <a:schemeClr val="lt1"/>
              </a:solidFill>
            </a:endParaRPr>
          </a:p>
          <a:p>
            <a:pPr indent="0" lvl="0" marL="0" rtl="0" algn="l">
              <a:lnSpc>
                <a:spcPct val="150000"/>
              </a:lnSpc>
              <a:spcBef>
                <a:spcPts val="0"/>
              </a:spcBef>
              <a:spcAft>
                <a:spcPts val="0"/>
              </a:spcAft>
              <a:buNone/>
            </a:pPr>
            <a:r>
              <a:rPr b="1" lang="en-GB">
                <a:solidFill>
                  <a:schemeClr val="lt1"/>
                </a:solidFill>
              </a:rPr>
              <a:t>16098958		: 96</a:t>
            </a:r>
            <a:endParaRPr b="1">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a4946c114a_0_47"/>
          <p:cNvSpPr txBox="1"/>
          <p:nvPr>
            <p:ph type="ctrTitle"/>
          </p:nvPr>
        </p:nvSpPr>
        <p:spPr>
          <a:xfrm>
            <a:off x="0" y="0"/>
            <a:ext cx="8043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600"/>
              <a:t>Monthly, Q</a:t>
            </a:r>
            <a:r>
              <a:rPr b="1" lang="en-GB" sz="3600"/>
              <a:t>uarterly</a:t>
            </a:r>
            <a:r>
              <a:rPr b="1" lang="en-GB" sz="3600"/>
              <a:t>, Yearly analysis:</a:t>
            </a:r>
            <a:endParaRPr b="1" sz="3600"/>
          </a:p>
        </p:txBody>
      </p:sp>
      <p:sp>
        <p:nvSpPr>
          <p:cNvPr id="129" name="Google Shape;129;g1a4946c114a_0_47"/>
          <p:cNvSpPr txBox="1"/>
          <p:nvPr>
            <p:ph idx="1" type="subTitle"/>
          </p:nvPr>
        </p:nvSpPr>
        <p:spPr>
          <a:xfrm>
            <a:off x="311700" y="792600"/>
            <a:ext cx="4419900" cy="218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rgbClr val="0000FF"/>
                </a:solidFill>
              </a:rPr>
              <a:t>Here I am trying to understand the relation between month and average price, we can see that there is not much difference in price for different months only the mean price for  january, february and december are </a:t>
            </a:r>
            <a:r>
              <a:rPr b="1" lang="en-GB" sz="1300">
                <a:solidFill>
                  <a:srgbClr val="0000FF"/>
                </a:solidFill>
              </a:rPr>
              <a:t>slightly</a:t>
            </a:r>
            <a:r>
              <a:rPr b="1" lang="en-GB" sz="1300">
                <a:solidFill>
                  <a:srgbClr val="0000FF"/>
                </a:solidFill>
              </a:rPr>
              <a:t> higher than others. The price might be higher for these months because of festivals like christmas, new year,  and valentine day.</a:t>
            </a:r>
            <a:endParaRPr b="1" sz="1300">
              <a:solidFill>
                <a:srgbClr val="0000FF"/>
              </a:solidFill>
            </a:endParaRPr>
          </a:p>
          <a:p>
            <a:pPr indent="0" lvl="0" marL="0" rtl="0" algn="l">
              <a:spcBef>
                <a:spcPts val="0"/>
              </a:spcBef>
              <a:spcAft>
                <a:spcPts val="0"/>
              </a:spcAft>
              <a:buNone/>
            </a:pPr>
            <a:r>
              <a:t/>
            </a:r>
            <a:endParaRPr b="1" sz="1300">
              <a:solidFill>
                <a:srgbClr val="0000FF"/>
              </a:solidFill>
            </a:endParaRPr>
          </a:p>
          <a:p>
            <a:pPr indent="0" lvl="0" marL="0" rtl="0" algn="l">
              <a:spcBef>
                <a:spcPts val="0"/>
              </a:spcBef>
              <a:spcAft>
                <a:spcPts val="0"/>
              </a:spcAft>
              <a:buNone/>
            </a:pPr>
            <a:r>
              <a:rPr b="1" lang="en-GB" sz="1300">
                <a:solidFill>
                  <a:srgbClr val="0000FF"/>
                </a:solidFill>
              </a:rPr>
              <a:t>In case of yearly analysis average price is </a:t>
            </a:r>
            <a:r>
              <a:rPr b="1" lang="en-GB" sz="1300">
                <a:solidFill>
                  <a:srgbClr val="0000FF"/>
                </a:solidFill>
              </a:rPr>
              <a:t>highest in 2013.</a:t>
            </a:r>
            <a:endParaRPr b="1" sz="1300">
              <a:solidFill>
                <a:srgbClr val="0000FF"/>
              </a:solidFill>
            </a:endParaRPr>
          </a:p>
        </p:txBody>
      </p:sp>
      <p:pic>
        <p:nvPicPr>
          <p:cNvPr id="130" name="Google Shape;130;g1a4946c114a_0_47"/>
          <p:cNvPicPr preferRelativeResize="0"/>
          <p:nvPr/>
        </p:nvPicPr>
        <p:blipFill>
          <a:blip r:embed="rId3">
            <a:alphaModFix/>
          </a:blip>
          <a:stretch>
            <a:fillRect/>
          </a:stretch>
        </p:blipFill>
        <p:spPr>
          <a:xfrm>
            <a:off x="5982725" y="945000"/>
            <a:ext cx="3088984" cy="1736725"/>
          </a:xfrm>
          <a:prstGeom prst="rect">
            <a:avLst/>
          </a:prstGeom>
          <a:noFill/>
          <a:ln>
            <a:noFill/>
          </a:ln>
        </p:spPr>
      </p:pic>
      <p:pic>
        <p:nvPicPr>
          <p:cNvPr id="131" name="Google Shape;131;g1a4946c114a_0_47"/>
          <p:cNvPicPr preferRelativeResize="0"/>
          <p:nvPr/>
        </p:nvPicPr>
        <p:blipFill rotWithShape="1">
          <a:blip r:embed="rId4">
            <a:alphaModFix/>
          </a:blip>
          <a:srcRect b="0" l="3956" r="8308" t="0"/>
          <a:stretch/>
        </p:blipFill>
        <p:spPr>
          <a:xfrm>
            <a:off x="5470450" y="2834125"/>
            <a:ext cx="3534599" cy="2266800"/>
          </a:xfrm>
          <a:prstGeom prst="rect">
            <a:avLst/>
          </a:prstGeom>
          <a:noFill/>
          <a:ln>
            <a:noFill/>
          </a:ln>
        </p:spPr>
      </p:pic>
      <p:pic>
        <p:nvPicPr>
          <p:cNvPr id="132" name="Google Shape;132;g1a4946c114a_0_47"/>
          <p:cNvPicPr preferRelativeResize="0"/>
          <p:nvPr/>
        </p:nvPicPr>
        <p:blipFill>
          <a:blip r:embed="rId5">
            <a:alphaModFix/>
          </a:blip>
          <a:stretch>
            <a:fillRect/>
          </a:stretch>
        </p:blipFill>
        <p:spPr>
          <a:xfrm>
            <a:off x="1007125" y="3059275"/>
            <a:ext cx="4027475" cy="1977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a4946c114a_0_55"/>
          <p:cNvSpPr txBox="1"/>
          <p:nvPr>
            <p:ph type="ctrTitle"/>
          </p:nvPr>
        </p:nvSpPr>
        <p:spPr>
          <a:xfrm>
            <a:off x="0" y="0"/>
            <a:ext cx="34431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600"/>
              <a:t>Conclusions :</a:t>
            </a:r>
            <a:endParaRPr b="1" sz="3600"/>
          </a:p>
        </p:txBody>
      </p:sp>
      <p:sp>
        <p:nvSpPr>
          <p:cNvPr id="138" name="Google Shape;138;g1a4946c114a_0_55"/>
          <p:cNvSpPr txBox="1"/>
          <p:nvPr/>
        </p:nvSpPr>
        <p:spPr>
          <a:xfrm>
            <a:off x="106975" y="687925"/>
            <a:ext cx="9036900" cy="4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00">
                <a:solidFill>
                  <a:schemeClr val="lt1"/>
                </a:solidFill>
              </a:rPr>
              <a:t> There are 3% null values in name, 4% in host_name, 20.56% in last_reviews and 20.56% in reviews_per_month columns.</a:t>
            </a:r>
            <a:endParaRPr b="1" sz="1200">
              <a:solidFill>
                <a:schemeClr val="lt1"/>
              </a:solidFill>
            </a:endParaRPr>
          </a:p>
        </p:txBody>
      </p:sp>
      <p:sp>
        <p:nvSpPr>
          <p:cNvPr id="139" name="Google Shape;139;g1a4946c114a_0_55"/>
          <p:cNvSpPr txBox="1"/>
          <p:nvPr/>
        </p:nvSpPr>
        <p:spPr>
          <a:xfrm>
            <a:off x="244325" y="1048375"/>
            <a:ext cx="6425700" cy="39804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lt1"/>
              </a:buClr>
              <a:buSzPts val="1200"/>
              <a:buAutoNum type="arabicPeriod"/>
            </a:pPr>
            <a:r>
              <a:rPr b="1" lang="en-GB" sz="1200">
                <a:solidFill>
                  <a:schemeClr val="lt1"/>
                </a:solidFill>
              </a:rPr>
              <a:t>Number of unique hosts : 37457</a:t>
            </a:r>
            <a:endParaRPr b="1" sz="1200">
              <a:solidFill>
                <a:schemeClr val="lt1"/>
              </a:solidFill>
            </a:endParaRPr>
          </a:p>
          <a:p>
            <a:pPr indent="-304800" lvl="0" marL="457200" rtl="0" algn="l">
              <a:lnSpc>
                <a:spcPct val="115000"/>
              </a:lnSpc>
              <a:spcBef>
                <a:spcPts val="0"/>
              </a:spcBef>
              <a:spcAft>
                <a:spcPts val="0"/>
              </a:spcAft>
              <a:buClr>
                <a:schemeClr val="lt1"/>
              </a:buClr>
              <a:buSzPts val="1200"/>
              <a:buAutoNum type="arabicPeriod"/>
            </a:pPr>
            <a:r>
              <a:rPr b="1" lang="en-GB" sz="1200">
                <a:solidFill>
                  <a:schemeClr val="lt1"/>
                </a:solidFill>
              </a:rPr>
              <a:t>Number of unique listings : 47906</a:t>
            </a:r>
            <a:endParaRPr b="1" sz="1200">
              <a:solidFill>
                <a:schemeClr val="lt1"/>
              </a:solidFill>
            </a:endParaRPr>
          </a:p>
          <a:p>
            <a:pPr indent="-304800" lvl="0" marL="457200" rtl="0" algn="l">
              <a:lnSpc>
                <a:spcPct val="115000"/>
              </a:lnSpc>
              <a:spcBef>
                <a:spcPts val="0"/>
              </a:spcBef>
              <a:spcAft>
                <a:spcPts val="0"/>
              </a:spcAft>
              <a:buClr>
                <a:schemeClr val="lt1"/>
              </a:buClr>
              <a:buSzPts val="1200"/>
              <a:buAutoNum type="arabicPeriod"/>
            </a:pPr>
            <a:r>
              <a:rPr b="1" lang="en-GB" sz="1200">
                <a:solidFill>
                  <a:schemeClr val="lt1"/>
                </a:solidFill>
              </a:rPr>
              <a:t>Number of unique neighborhoods :  221</a:t>
            </a:r>
            <a:endParaRPr b="1" sz="1200">
              <a:solidFill>
                <a:schemeClr val="lt1"/>
              </a:solidFill>
            </a:endParaRPr>
          </a:p>
          <a:p>
            <a:pPr indent="-304800" lvl="0" marL="457200" rtl="0" algn="l">
              <a:lnSpc>
                <a:spcPct val="115000"/>
              </a:lnSpc>
              <a:spcBef>
                <a:spcPts val="0"/>
              </a:spcBef>
              <a:spcAft>
                <a:spcPts val="0"/>
              </a:spcAft>
              <a:buClr>
                <a:schemeClr val="lt1"/>
              </a:buClr>
              <a:buSzPts val="1200"/>
              <a:buAutoNum type="arabicPeriod"/>
            </a:pPr>
            <a:r>
              <a:rPr b="1" lang="en-GB" sz="1200">
                <a:solidFill>
                  <a:schemeClr val="lt1"/>
                </a:solidFill>
              </a:rPr>
              <a:t>Number of unique neighbourhood_group : 5 ['Brooklyn' 'Manhattan' 'Queens' 'Staten Island' 'Bronx']</a:t>
            </a:r>
            <a:endParaRPr b="1" sz="1200">
              <a:solidFill>
                <a:schemeClr val="lt1"/>
              </a:solidFill>
            </a:endParaRPr>
          </a:p>
          <a:p>
            <a:pPr indent="-304800" lvl="0" marL="457200" rtl="0" algn="l">
              <a:lnSpc>
                <a:spcPct val="115000"/>
              </a:lnSpc>
              <a:spcBef>
                <a:spcPts val="0"/>
              </a:spcBef>
              <a:spcAft>
                <a:spcPts val="0"/>
              </a:spcAft>
              <a:buClr>
                <a:schemeClr val="lt1"/>
              </a:buClr>
              <a:buSzPts val="1200"/>
              <a:buAutoNum type="arabicPeriod"/>
            </a:pPr>
            <a:r>
              <a:rPr b="1" lang="en-GB" sz="1200">
                <a:solidFill>
                  <a:schemeClr val="lt1"/>
                </a:solidFill>
              </a:rPr>
              <a:t>Number of unique room type : 3 ['Private room' 'Entire home/apt' 'Shared room']</a:t>
            </a:r>
            <a:endParaRPr b="1" sz="1200">
              <a:solidFill>
                <a:schemeClr val="lt1"/>
              </a:solidFill>
            </a:endParaRPr>
          </a:p>
          <a:p>
            <a:pPr indent="-304800" lvl="0" marL="457200" rtl="0" algn="l">
              <a:lnSpc>
                <a:spcPct val="115000"/>
              </a:lnSpc>
              <a:spcBef>
                <a:spcPts val="0"/>
              </a:spcBef>
              <a:spcAft>
                <a:spcPts val="0"/>
              </a:spcAft>
              <a:buClr>
                <a:schemeClr val="lt1"/>
              </a:buClr>
              <a:buSzPts val="1200"/>
              <a:buAutoNum type="arabicPeriod"/>
            </a:pPr>
            <a:r>
              <a:rPr b="1" lang="en-GB" sz="1200">
                <a:solidFill>
                  <a:schemeClr val="lt1"/>
                </a:solidFill>
              </a:rPr>
              <a:t>Neighborhood groups with maximum number of listings : Manhattan (277073).</a:t>
            </a:r>
            <a:endParaRPr b="1" sz="1200">
              <a:solidFill>
                <a:schemeClr val="lt1"/>
              </a:solidFill>
            </a:endParaRPr>
          </a:p>
          <a:p>
            <a:pPr indent="-304800" lvl="0" marL="457200" rtl="0" algn="l">
              <a:lnSpc>
                <a:spcPct val="115000"/>
              </a:lnSpc>
              <a:spcBef>
                <a:spcPts val="0"/>
              </a:spcBef>
              <a:spcAft>
                <a:spcPts val="0"/>
              </a:spcAft>
              <a:buClr>
                <a:schemeClr val="lt1"/>
              </a:buClr>
              <a:buSzPts val="1200"/>
              <a:buAutoNum type="arabicPeriod"/>
            </a:pPr>
            <a:r>
              <a:rPr b="1" lang="en-GB" sz="1200">
                <a:solidFill>
                  <a:schemeClr val="lt1"/>
                </a:solidFill>
              </a:rPr>
              <a:t>Top five unique hosts are : Sonder (NYC) with 327 hostings, Blueground with 232 hostings, Kara with 121 hostings, Kazuya with 103 hostings, Jeremy &amp; Laura with 96 hostings.</a:t>
            </a:r>
            <a:endParaRPr b="1" sz="1200">
              <a:solidFill>
                <a:schemeClr val="lt1"/>
              </a:solidFill>
            </a:endParaRPr>
          </a:p>
          <a:p>
            <a:pPr indent="-304800" lvl="0" marL="457200" rtl="0" algn="l">
              <a:lnSpc>
                <a:spcPct val="115000"/>
              </a:lnSpc>
              <a:spcBef>
                <a:spcPts val="0"/>
              </a:spcBef>
              <a:spcAft>
                <a:spcPts val="0"/>
              </a:spcAft>
              <a:buClr>
                <a:schemeClr val="lt1"/>
              </a:buClr>
              <a:buSzPts val="1200"/>
              <a:buAutoNum type="arabicPeriod"/>
            </a:pPr>
            <a:r>
              <a:rPr b="1" lang="en-GB" sz="1200">
                <a:solidFill>
                  <a:schemeClr val="lt1"/>
                </a:solidFill>
              </a:rPr>
              <a:t>Highest average price for Entire home/apt in Manhattan is 249.24</a:t>
            </a:r>
            <a:endParaRPr b="1" sz="1200">
              <a:solidFill>
                <a:schemeClr val="lt1"/>
              </a:solidFill>
            </a:endParaRPr>
          </a:p>
          <a:p>
            <a:pPr indent="-304800" lvl="0" marL="457200" rtl="0" algn="l">
              <a:lnSpc>
                <a:spcPct val="115000"/>
              </a:lnSpc>
              <a:spcBef>
                <a:spcPts val="0"/>
              </a:spcBef>
              <a:spcAft>
                <a:spcPts val="0"/>
              </a:spcAft>
              <a:buClr>
                <a:schemeClr val="lt1"/>
              </a:buClr>
              <a:buSzPts val="1200"/>
              <a:buAutoNum type="arabicPeriod"/>
            </a:pPr>
            <a:r>
              <a:rPr b="1" lang="en-GB" sz="1200">
                <a:solidFill>
                  <a:schemeClr val="lt1"/>
                </a:solidFill>
              </a:rPr>
              <a:t>Highest average price for Private Room in Manhattan is 116.81</a:t>
            </a:r>
            <a:endParaRPr b="1" sz="1200">
              <a:solidFill>
                <a:schemeClr val="lt1"/>
              </a:solidFill>
            </a:endParaRPr>
          </a:p>
          <a:p>
            <a:pPr indent="-304800" lvl="0" marL="457200" rtl="0" algn="l">
              <a:lnSpc>
                <a:spcPct val="115000"/>
              </a:lnSpc>
              <a:spcBef>
                <a:spcPts val="0"/>
              </a:spcBef>
              <a:spcAft>
                <a:spcPts val="0"/>
              </a:spcAft>
              <a:buClr>
                <a:schemeClr val="lt1"/>
              </a:buClr>
              <a:buSzPts val="1200"/>
              <a:buAutoNum type="arabicPeriod"/>
            </a:pPr>
            <a:r>
              <a:rPr b="1" lang="en-GB" sz="1200">
                <a:solidFill>
                  <a:schemeClr val="lt1"/>
                </a:solidFill>
              </a:rPr>
              <a:t> Highest average price for Shared Room in Manhattan is 88.98</a:t>
            </a:r>
            <a:endParaRPr b="1" sz="1200">
              <a:solidFill>
                <a:schemeClr val="lt1"/>
              </a:solidFill>
            </a:endParaRPr>
          </a:p>
          <a:p>
            <a:pPr indent="-304800" lvl="0" marL="457200" rtl="0" algn="l">
              <a:lnSpc>
                <a:spcPct val="115000"/>
              </a:lnSpc>
              <a:spcBef>
                <a:spcPts val="0"/>
              </a:spcBef>
              <a:spcAft>
                <a:spcPts val="0"/>
              </a:spcAft>
              <a:buClr>
                <a:schemeClr val="lt1"/>
              </a:buClr>
              <a:buSzPts val="1200"/>
              <a:buAutoNum type="arabicPeriod"/>
            </a:pPr>
            <a:r>
              <a:rPr b="1" lang="en-GB" sz="1200">
                <a:solidFill>
                  <a:schemeClr val="lt1"/>
                </a:solidFill>
              </a:rPr>
              <a:t>Highest minimum nights spent for Entire Home/apt in Manhattan is 1250</a:t>
            </a:r>
            <a:endParaRPr b="1" sz="1200">
              <a:solidFill>
                <a:schemeClr val="lt1"/>
              </a:solidFill>
            </a:endParaRPr>
          </a:p>
          <a:p>
            <a:pPr indent="-304800" lvl="0" marL="457200" rtl="0" algn="l">
              <a:lnSpc>
                <a:spcPct val="115000"/>
              </a:lnSpc>
              <a:spcBef>
                <a:spcPts val="0"/>
              </a:spcBef>
              <a:spcAft>
                <a:spcPts val="0"/>
              </a:spcAft>
              <a:buClr>
                <a:schemeClr val="lt1"/>
              </a:buClr>
              <a:buSzPts val="1200"/>
              <a:buAutoNum type="arabicPeriod"/>
            </a:pPr>
            <a:r>
              <a:rPr b="1" lang="en-GB" sz="1200">
                <a:solidFill>
                  <a:schemeClr val="lt1"/>
                </a:solidFill>
              </a:rPr>
              <a:t>Highest average price for year 2013 is 256.20</a:t>
            </a:r>
            <a:endParaRPr b="1" sz="1200">
              <a:solidFill>
                <a:schemeClr val="lt1"/>
              </a:solidFill>
            </a:endParaRPr>
          </a:p>
          <a:p>
            <a:pPr indent="-304800" lvl="0" marL="457200" rtl="0" algn="l">
              <a:lnSpc>
                <a:spcPct val="115000"/>
              </a:lnSpc>
              <a:spcBef>
                <a:spcPts val="0"/>
              </a:spcBef>
              <a:spcAft>
                <a:spcPts val="0"/>
              </a:spcAft>
              <a:buClr>
                <a:schemeClr val="lt1"/>
              </a:buClr>
              <a:buSzPts val="1200"/>
              <a:buAutoNum type="arabicPeriod"/>
            </a:pPr>
            <a:r>
              <a:rPr b="1" lang="en-GB" sz="1200">
                <a:solidFill>
                  <a:schemeClr val="lt1"/>
                </a:solidFill>
              </a:rPr>
              <a:t>Neighborhood with highest listing is : Williamsburg  ( 3920)</a:t>
            </a:r>
            <a:endParaRPr b="1" sz="1200">
              <a:solidFill>
                <a:schemeClr val="lt1"/>
              </a:solidFill>
            </a:endParaRPr>
          </a:p>
          <a:p>
            <a:pPr indent="-304800" lvl="0" marL="457200" rtl="0" algn="l">
              <a:lnSpc>
                <a:spcPct val="115000"/>
              </a:lnSpc>
              <a:spcBef>
                <a:spcPts val="0"/>
              </a:spcBef>
              <a:spcAft>
                <a:spcPts val="0"/>
              </a:spcAft>
              <a:buClr>
                <a:schemeClr val="lt1"/>
              </a:buClr>
              <a:buSzPts val="1200"/>
              <a:buAutoNum type="arabicPeriod"/>
            </a:pPr>
            <a:r>
              <a:rPr b="1" lang="en-GB" sz="1200">
                <a:solidFill>
                  <a:schemeClr val="lt1"/>
                </a:solidFill>
              </a:rPr>
              <a:t>Sum of listings for all neighbourhood_group : Bronx (2435), Brooklyn (45908), Manhattan (277044), Queens (23003), Staten Island (865)</a:t>
            </a:r>
            <a:endParaRPr b="1" sz="12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ctrTitle"/>
          </p:nvPr>
        </p:nvSpPr>
        <p:spPr>
          <a:xfrm>
            <a:off x="315750" y="62125"/>
            <a:ext cx="8512500" cy="491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5200"/>
              <a:buNone/>
            </a:pPr>
            <a:r>
              <a:rPr b="1" lang="en-GB" sz="3400">
                <a:latin typeface="Montserrat"/>
                <a:ea typeface="Montserrat"/>
                <a:cs typeface="Montserrat"/>
                <a:sym typeface="Montserrat"/>
              </a:rPr>
              <a:t>Points for discussion :</a:t>
            </a:r>
            <a:endParaRPr b="1" sz="3400">
              <a:latin typeface="Montserrat"/>
              <a:ea typeface="Montserrat"/>
              <a:cs typeface="Montserrat"/>
              <a:sym typeface="Montserrat"/>
            </a:endParaRPr>
          </a:p>
          <a:p>
            <a:pPr indent="-374650" lvl="0" marL="457200" rtl="0" algn="l">
              <a:lnSpc>
                <a:spcPct val="115000"/>
              </a:lnSpc>
              <a:spcBef>
                <a:spcPts val="0"/>
              </a:spcBef>
              <a:spcAft>
                <a:spcPts val="0"/>
              </a:spcAft>
              <a:buClr>
                <a:schemeClr val="lt1"/>
              </a:buClr>
              <a:buSzPts val="2300"/>
              <a:buFont typeface="Montserrat"/>
              <a:buAutoNum type="arabicPeriod"/>
            </a:pPr>
            <a:r>
              <a:rPr b="1" lang="en-GB" sz="2300">
                <a:solidFill>
                  <a:schemeClr val="lt1"/>
                </a:solidFill>
                <a:latin typeface="Montserrat"/>
                <a:ea typeface="Montserrat"/>
                <a:cs typeface="Montserrat"/>
                <a:sym typeface="Montserrat"/>
              </a:rPr>
              <a:t>Data summary.</a:t>
            </a:r>
            <a:endParaRPr b="1" sz="2300">
              <a:solidFill>
                <a:schemeClr val="lt1"/>
              </a:solidFill>
              <a:latin typeface="Montserrat"/>
              <a:ea typeface="Montserrat"/>
              <a:cs typeface="Montserrat"/>
              <a:sym typeface="Montserrat"/>
            </a:endParaRPr>
          </a:p>
          <a:p>
            <a:pPr indent="-374650" lvl="0" marL="457200" rtl="0" algn="l">
              <a:lnSpc>
                <a:spcPct val="115000"/>
              </a:lnSpc>
              <a:spcBef>
                <a:spcPts val="0"/>
              </a:spcBef>
              <a:spcAft>
                <a:spcPts val="0"/>
              </a:spcAft>
              <a:buClr>
                <a:schemeClr val="lt1"/>
              </a:buClr>
              <a:buSzPts val="2300"/>
              <a:buFont typeface="Montserrat"/>
              <a:buAutoNum type="arabicPeriod"/>
            </a:pPr>
            <a:r>
              <a:rPr b="1" lang="en-GB" sz="2300">
                <a:solidFill>
                  <a:schemeClr val="lt1"/>
                </a:solidFill>
                <a:latin typeface="Montserrat"/>
                <a:ea typeface="Montserrat"/>
                <a:cs typeface="Montserrat"/>
                <a:sym typeface="Montserrat"/>
              </a:rPr>
              <a:t>Neighbourhood with highest listings.</a:t>
            </a:r>
            <a:endParaRPr b="1" sz="2300">
              <a:solidFill>
                <a:schemeClr val="lt1"/>
              </a:solidFill>
              <a:latin typeface="Montserrat"/>
              <a:ea typeface="Montserrat"/>
              <a:cs typeface="Montserrat"/>
              <a:sym typeface="Montserrat"/>
            </a:endParaRPr>
          </a:p>
          <a:p>
            <a:pPr indent="-374650" lvl="0" marL="457200" rtl="0" algn="l">
              <a:lnSpc>
                <a:spcPct val="115000"/>
              </a:lnSpc>
              <a:spcBef>
                <a:spcPts val="0"/>
              </a:spcBef>
              <a:spcAft>
                <a:spcPts val="0"/>
              </a:spcAft>
              <a:buClr>
                <a:schemeClr val="lt1"/>
              </a:buClr>
              <a:buSzPts val="2300"/>
              <a:buFont typeface="Montserrat"/>
              <a:buAutoNum type="arabicPeriod"/>
            </a:pPr>
            <a:r>
              <a:rPr b="1" lang="en-GB" sz="2300">
                <a:solidFill>
                  <a:schemeClr val="lt1"/>
                </a:solidFill>
                <a:latin typeface="Montserrat"/>
                <a:ea typeface="Montserrat"/>
                <a:cs typeface="Montserrat"/>
                <a:sym typeface="Montserrat"/>
              </a:rPr>
              <a:t>Total number of unique hosts, unique listings, number of neighbourhoods.</a:t>
            </a:r>
            <a:endParaRPr b="1" sz="2300">
              <a:solidFill>
                <a:schemeClr val="lt1"/>
              </a:solidFill>
              <a:latin typeface="Montserrat"/>
              <a:ea typeface="Montserrat"/>
              <a:cs typeface="Montserrat"/>
              <a:sym typeface="Montserrat"/>
            </a:endParaRPr>
          </a:p>
          <a:p>
            <a:pPr indent="-374650" lvl="0" marL="457200" rtl="0" algn="l">
              <a:lnSpc>
                <a:spcPct val="115000"/>
              </a:lnSpc>
              <a:spcBef>
                <a:spcPts val="0"/>
              </a:spcBef>
              <a:spcAft>
                <a:spcPts val="0"/>
              </a:spcAft>
              <a:buClr>
                <a:schemeClr val="lt1"/>
              </a:buClr>
              <a:buSzPts val="2300"/>
              <a:buFont typeface="Montserrat"/>
              <a:buAutoNum type="arabicPeriod"/>
            </a:pPr>
            <a:r>
              <a:rPr b="1" lang="en-GB" sz="2300">
                <a:solidFill>
                  <a:schemeClr val="lt1"/>
                </a:solidFill>
                <a:latin typeface="Montserrat"/>
                <a:ea typeface="Montserrat"/>
                <a:cs typeface="Montserrat"/>
                <a:sym typeface="Montserrat"/>
              </a:rPr>
              <a:t>Stats on Neighbourhood_group.</a:t>
            </a:r>
            <a:endParaRPr b="1" sz="2300">
              <a:solidFill>
                <a:schemeClr val="lt1"/>
              </a:solidFill>
              <a:latin typeface="Montserrat"/>
              <a:ea typeface="Montserrat"/>
              <a:cs typeface="Montserrat"/>
              <a:sym typeface="Montserrat"/>
            </a:endParaRPr>
          </a:p>
          <a:p>
            <a:pPr indent="-374650" lvl="0" marL="457200" rtl="0" algn="l">
              <a:lnSpc>
                <a:spcPct val="115000"/>
              </a:lnSpc>
              <a:spcBef>
                <a:spcPts val="0"/>
              </a:spcBef>
              <a:spcAft>
                <a:spcPts val="0"/>
              </a:spcAft>
              <a:buClr>
                <a:schemeClr val="lt1"/>
              </a:buClr>
              <a:buSzPts val="2300"/>
              <a:buFont typeface="Montserrat"/>
              <a:buAutoNum type="arabicPeriod"/>
            </a:pPr>
            <a:r>
              <a:rPr b="1" lang="en-GB" sz="2300">
                <a:solidFill>
                  <a:schemeClr val="lt1"/>
                </a:solidFill>
                <a:latin typeface="Montserrat"/>
                <a:ea typeface="Montserrat"/>
                <a:cs typeface="Montserrat"/>
                <a:sym typeface="Montserrat"/>
              </a:rPr>
              <a:t> Stats on Room type.</a:t>
            </a:r>
            <a:endParaRPr b="1" sz="2300">
              <a:solidFill>
                <a:schemeClr val="lt1"/>
              </a:solidFill>
              <a:latin typeface="Montserrat"/>
              <a:ea typeface="Montserrat"/>
              <a:cs typeface="Montserrat"/>
              <a:sym typeface="Montserrat"/>
            </a:endParaRPr>
          </a:p>
          <a:p>
            <a:pPr indent="-374650" lvl="0" marL="457200" rtl="0" algn="l">
              <a:lnSpc>
                <a:spcPct val="115000"/>
              </a:lnSpc>
              <a:spcBef>
                <a:spcPts val="0"/>
              </a:spcBef>
              <a:spcAft>
                <a:spcPts val="0"/>
              </a:spcAft>
              <a:buClr>
                <a:schemeClr val="lt1"/>
              </a:buClr>
              <a:buSzPts val="2300"/>
              <a:buFont typeface="Montserrat"/>
              <a:buAutoNum type="arabicPeriod"/>
            </a:pPr>
            <a:r>
              <a:rPr b="1" lang="en-GB" sz="2300">
                <a:solidFill>
                  <a:schemeClr val="lt1"/>
                </a:solidFill>
                <a:latin typeface="Montserrat"/>
                <a:ea typeface="Montserrat"/>
                <a:cs typeface="Montserrat"/>
                <a:sym typeface="Montserrat"/>
              </a:rPr>
              <a:t>Top 5 hosts.</a:t>
            </a:r>
            <a:endParaRPr b="1" sz="2300">
              <a:solidFill>
                <a:schemeClr val="lt1"/>
              </a:solidFill>
              <a:latin typeface="Montserrat"/>
              <a:ea typeface="Montserrat"/>
              <a:cs typeface="Montserrat"/>
              <a:sym typeface="Montserrat"/>
            </a:endParaRPr>
          </a:p>
          <a:p>
            <a:pPr indent="-374650" lvl="0" marL="457200" rtl="0" algn="l">
              <a:lnSpc>
                <a:spcPct val="115000"/>
              </a:lnSpc>
              <a:spcBef>
                <a:spcPts val="0"/>
              </a:spcBef>
              <a:spcAft>
                <a:spcPts val="0"/>
              </a:spcAft>
              <a:buClr>
                <a:schemeClr val="lt1"/>
              </a:buClr>
              <a:buSzPts val="2300"/>
              <a:buFont typeface="Montserrat"/>
              <a:buAutoNum type="arabicPeriod"/>
            </a:pPr>
            <a:r>
              <a:rPr b="1" lang="en-GB" sz="2300">
                <a:solidFill>
                  <a:schemeClr val="lt1"/>
                </a:solidFill>
                <a:latin typeface="Montserrat"/>
                <a:ea typeface="Montserrat"/>
                <a:cs typeface="Montserrat"/>
                <a:sym typeface="Montserrat"/>
              </a:rPr>
              <a:t>Highest minimum night.</a:t>
            </a:r>
            <a:endParaRPr b="1" sz="2300">
              <a:solidFill>
                <a:schemeClr val="lt1"/>
              </a:solidFill>
              <a:latin typeface="Montserrat"/>
              <a:ea typeface="Montserrat"/>
              <a:cs typeface="Montserrat"/>
              <a:sym typeface="Montserrat"/>
            </a:endParaRPr>
          </a:p>
          <a:p>
            <a:pPr indent="-374650" lvl="0" marL="457200" rtl="0" algn="l">
              <a:lnSpc>
                <a:spcPct val="115000"/>
              </a:lnSpc>
              <a:spcBef>
                <a:spcPts val="0"/>
              </a:spcBef>
              <a:spcAft>
                <a:spcPts val="0"/>
              </a:spcAft>
              <a:buClr>
                <a:schemeClr val="lt1"/>
              </a:buClr>
              <a:buSzPts val="2300"/>
              <a:buFont typeface="Montserrat"/>
              <a:buAutoNum type="arabicPeriod"/>
            </a:pPr>
            <a:r>
              <a:rPr b="1" lang="en-GB" sz="2300">
                <a:solidFill>
                  <a:schemeClr val="lt1"/>
                </a:solidFill>
                <a:latin typeface="Montserrat"/>
                <a:ea typeface="Montserrat"/>
                <a:cs typeface="Montserrat"/>
                <a:sym typeface="Montserrat"/>
              </a:rPr>
              <a:t>Monthly, quarterly, yearly analysis.</a:t>
            </a:r>
            <a:endParaRPr b="1" sz="2300">
              <a:solidFill>
                <a:schemeClr val="lt1"/>
              </a:solidFill>
              <a:latin typeface="Montserrat"/>
              <a:ea typeface="Montserrat"/>
              <a:cs typeface="Montserrat"/>
              <a:sym typeface="Montserrat"/>
            </a:endParaRPr>
          </a:p>
          <a:p>
            <a:pPr indent="-374650" lvl="0" marL="457200" rtl="0" algn="l">
              <a:lnSpc>
                <a:spcPct val="115000"/>
              </a:lnSpc>
              <a:spcBef>
                <a:spcPts val="0"/>
              </a:spcBef>
              <a:spcAft>
                <a:spcPts val="0"/>
              </a:spcAft>
              <a:buClr>
                <a:schemeClr val="lt1"/>
              </a:buClr>
              <a:buSzPts val="2300"/>
              <a:buFont typeface="Montserrat"/>
              <a:buAutoNum type="arabicPeriod"/>
            </a:pPr>
            <a:r>
              <a:rPr b="1" lang="en-GB" sz="2300">
                <a:solidFill>
                  <a:schemeClr val="lt1"/>
                </a:solidFill>
                <a:latin typeface="Montserrat"/>
                <a:ea typeface="Montserrat"/>
                <a:cs typeface="Montserrat"/>
                <a:sym typeface="Montserrat"/>
              </a:rPr>
              <a:t>Conclusions</a:t>
            </a:r>
            <a:endParaRPr b="1" sz="2300">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b="1" sz="2300">
              <a:solidFill>
                <a:schemeClr val="lt1"/>
              </a:solidFill>
              <a:latin typeface="Montserrat"/>
              <a:ea typeface="Montserrat"/>
              <a:cs typeface="Montserrat"/>
              <a:sym typeface="Montserrat"/>
            </a:endParaRPr>
          </a:p>
          <a:p>
            <a:pPr indent="0" lvl="0" marL="0" rtl="0" algn="ctr">
              <a:lnSpc>
                <a:spcPct val="115000"/>
              </a:lnSpc>
              <a:spcBef>
                <a:spcPts val="0"/>
              </a:spcBef>
              <a:spcAft>
                <a:spcPts val="0"/>
              </a:spcAft>
              <a:buSzPts val="5200"/>
              <a:buNone/>
            </a:pPr>
            <a:r>
              <a:t/>
            </a:r>
            <a:endParaRPr b="1" sz="1400">
              <a:solidFill>
                <a:schemeClr val="lt1"/>
              </a:solidFill>
              <a:latin typeface="Montserrat"/>
              <a:ea typeface="Montserrat"/>
              <a:cs typeface="Montserrat"/>
              <a:sym typeface="Montserrat"/>
            </a:endParaRPr>
          </a:p>
          <a:p>
            <a:pPr indent="0" lvl="0" marL="0" rtl="0" algn="ctr">
              <a:lnSpc>
                <a:spcPct val="115000"/>
              </a:lnSpc>
              <a:spcBef>
                <a:spcPts val="0"/>
              </a:spcBef>
              <a:spcAft>
                <a:spcPts val="0"/>
              </a:spcAft>
              <a:buSzPts val="5200"/>
              <a:buNone/>
            </a:pPr>
            <a:r>
              <a:t/>
            </a:r>
            <a:endParaRPr b="1" sz="1400">
              <a:solidFill>
                <a:schemeClr val="lt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1959854786e_0_1"/>
          <p:cNvSpPr txBox="1"/>
          <p:nvPr>
            <p:ph type="ctrTitle"/>
          </p:nvPr>
        </p:nvSpPr>
        <p:spPr>
          <a:xfrm>
            <a:off x="763350" y="92575"/>
            <a:ext cx="8069100" cy="489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2500"/>
              <a:t>D</a:t>
            </a:r>
            <a:r>
              <a:rPr b="1" lang="en-GB" sz="2500"/>
              <a:t>ata summary:</a:t>
            </a:r>
            <a:endParaRPr b="1" sz="2500"/>
          </a:p>
          <a:p>
            <a:pPr indent="-323850" lvl="0" marL="457200" rtl="0" algn="l">
              <a:lnSpc>
                <a:spcPct val="115000"/>
              </a:lnSpc>
              <a:spcBef>
                <a:spcPts val="0"/>
              </a:spcBef>
              <a:spcAft>
                <a:spcPts val="0"/>
              </a:spcAft>
              <a:buClr>
                <a:schemeClr val="lt1"/>
              </a:buClr>
              <a:buSzPts val="1500"/>
              <a:buAutoNum type="arabicPeriod"/>
            </a:pPr>
            <a:r>
              <a:rPr b="1" lang="en-GB" sz="1500">
                <a:solidFill>
                  <a:schemeClr val="lt1"/>
                </a:solidFill>
              </a:rPr>
              <a:t>id: Listing ID</a:t>
            </a:r>
            <a:endParaRPr b="1" sz="1500">
              <a:solidFill>
                <a:schemeClr val="lt1"/>
              </a:solidFill>
            </a:endParaRPr>
          </a:p>
          <a:p>
            <a:pPr indent="-323850" lvl="0" marL="457200" rtl="0" algn="l">
              <a:lnSpc>
                <a:spcPct val="115000"/>
              </a:lnSpc>
              <a:spcBef>
                <a:spcPts val="0"/>
              </a:spcBef>
              <a:spcAft>
                <a:spcPts val="0"/>
              </a:spcAft>
              <a:buClr>
                <a:schemeClr val="lt1"/>
              </a:buClr>
              <a:buSzPts val="1500"/>
              <a:buAutoNum type="arabicPeriod"/>
            </a:pPr>
            <a:r>
              <a:rPr b="1" lang="en-GB" sz="1500">
                <a:solidFill>
                  <a:schemeClr val="lt1"/>
                </a:solidFill>
              </a:rPr>
              <a:t>n</a:t>
            </a:r>
            <a:r>
              <a:rPr b="1" lang="en-GB" sz="1500">
                <a:solidFill>
                  <a:schemeClr val="lt1"/>
                </a:solidFill>
              </a:rPr>
              <a:t>ame : Listing name</a:t>
            </a:r>
            <a:endParaRPr b="1" sz="1500">
              <a:solidFill>
                <a:schemeClr val="lt1"/>
              </a:solidFill>
            </a:endParaRPr>
          </a:p>
          <a:p>
            <a:pPr indent="-323850" lvl="0" marL="457200" rtl="0" algn="l">
              <a:lnSpc>
                <a:spcPct val="115000"/>
              </a:lnSpc>
              <a:spcBef>
                <a:spcPts val="0"/>
              </a:spcBef>
              <a:spcAft>
                <a:spcPts val="0"/>
              </a:spcAft>
              <a:buClr>
                <a:schemeClr val="lt1"/>
              </a:buClr>
              <a:buSzPts val="1500"/>
              <a:buAutoNum type="arabicPeriod"/>
            </a:pPr>
            <a:r>
              <a:rPr b="1" lang="en-GB" sz="1500">
                <a:solidFill>
                  <a:schemeClr val="lt1"/>
                </a:solidFill>
              </a:rPr>
              <a:t>host_id: Host ID</a:t>
            </a:r>
            <a:endParaRPr b="1" sz="1500">
              <a:solidFill>
                <a:schemeClr val="lt1"/>
              </a:solidFill>
            </a:endParaRPr>
          </a:p>
          <a:p>
            <a:pPr indent="-323850" lvl="0" marL="457200" rtl="0" algn="l">
              <a:lnSpc>
                <a:spcPct val="115000"/>
              </a:lnSpc>
              <a:spcBef>
                <a:spcPts val="0"/>
              </a:spcBef>
              <a:spcAft>
                <a:spcPts val="0"/>
              </a:spcAft>
              <a:buClr>
                <a:schemeClr val="lt1"/>
              </a:buClr>
              <a:buSzPts val="1500"/>
              <a:buAutoNum type="arabicPeriod"/>
            </a:pPr>
            <a:r>
              <a:rPr b="1" lang="en-GB" sz="1500">
                <a:solidFill>
                  <a:schemeClr val="lt1"/>
                </a:solidFill>
              </a:rPr>
              <a:t>h</a:t>
            </a:r>
            <a:r>
              <a:rPr b="1" lang="en-GB" sz="1500">
                <a:solidFill>
                  <a:schemeClr val="lt1"/>
                </a:solidFill>
              </a:rPr>
              <a:t>ost_name: Host Name</a:t>
            </a:r>
            <a:endParaRPr b="1" sz="1500">
              <a:solidFill>
                <a:schemeClr val="lt1"/>
              </a:solidFill>
            </a:endParaRPr>
          </a:p>
          <a:p>
            <a:pPr indent="-323850" lvl="0" marL="457200" rtl="0" algn="l">
              <a:lnSpc>
                <a:spcPct val="115000"/>
              </a:lnSpc>
              <a:spcBef>
                <a:spcPts val="0"/>
              </a:spcBef>
              <a:spcAft>
                <a:spcPts val="0"/>
              </a:spcAft>
              <a:buClr>
                <a:schemeClr val="lt1"/>
              </a:buClr>
              <a:buSzPts val="1500"/>
              <a:buAutoNum type="arabicPeriod"/>
            </a:pPr>
            <a:r>
              <a:rPr b="1" lang="en-GB" sz="1500">
                <a:solidFill>
                  <a:schemeClr val="lt1"/>
                </a:solidFill>
              </a:rPr>
              <a:t>n</a:t>
            </a:r>
            <a:r>
              <a:rPr b="1" lang="en-GB" sz="1500">
                <a:solidFill>
                  <a:schemeClr val="lt1"/>
                </a:solidFill>
              </a:rPr>
              <a:t>eighbourhood_group: Location</a:t>
            </a:r>
            <a:endParaRPr b="1" sz="1500">
              <a:solidFill>
                <a:schemeClr val="lt1"/>
              </a:solidFill>
            </a:endParaRPr>
          </a:p>
          <a:p>
            <a:pPr indent="-323850" lvl="0" marL="457200" rtl="0" algn="l">
              <a:lnSpc>
                <a:spcPct val="115000"/>
              </a:lnSpc>
              <a:spcBef>
                <a:spcPts val="0"/>
              </a:spcBef>
              <a:spcAft>
                <a:spcPts val="0"/>
              </a:spcAft>
              <a:buClr>
                <a:schemeClr val="lt1"/>
              </a:buClr>
              <a:buSzPts val="1500"/>
              <a:buAutoNum type="arabicPeriod"/>
            </a:pPr>
            <a:r>
              <a:rPr b="1" lang="en-GB" sz="1500">
                <a:solidFill>
                  <a:schemeClr val="lt1"/>
                </a:solidFill>
              </a:rPr>
              <a:t>n</a:t>
            </a:r>
            <a:r>
              <a:rPr b="1" lang="en-GB" sz="1500">
                <a:solidFill>
                  <a:schemeClr val="lt1"/>
                </a:solidFill>
              </a:rPr>
              <a:t>eighbourhood: Area</a:t>
            </a:r>
            <a:endParaRPr b="1" sz="1500">
              <a:solidFill>
                <a:schemeClr val="lt1"/>
              </a:solidFill>
            </a:endParaRPr>
          </a:p>
          <a:p>
            <a:pPr indent="-323850" lvl="0" marL="457200" rtl="0" algn="l">
              <a:lnSpc>
                <a:spcPct val="115000"/>
              </a:lnSpc>
              <a:spcBef>
                <a:spcPts val="0"/>
              </a:spcBef>
              <a:spcAft>
                <a:spcPts val="0"/>
              </a:spcAft>
              <a:buClr>
                <a:schemeClr val="lt1"/>
              </a:buClr>
              <a:buSzPts val="1500"/>
              <a:buAutoNum type="arabicPeriod"/>
            </a:pPr>
            <a:r>
              <a:rPr b="1" lang="en-GB" sz="1500">
                <a:solidFill>
                  <a:schemeClr val="lt1"/>
                </a:solidFill>
              </a:rPr>
              <a:t>l</a:t>
            </a:r>
            <a:r>
              <a:rPr b="1" lang="en-GB" sz="1500">
                <a:solidFill>
                  <a:schemeClr val="lt1"/>
                </a:solidFill>
              </a:rPr>
              <a:t>atitude: Latitude coordinates</a:t>
            </a:r>
            <a:endParaRPr b="1" sz="1500">
              <a:solidFill>
                <a:schemeClr val="lt1"/>
              </a:solidFill>
            </a:endParaRPr>
          </a:p>
          <a:p>
            <a:pPr indent="-323850" lvl="0" marL="457200" rtl="0" algn="l">
              <a:lnSpc>
                <a:spcPct val="115000"/>
              </a:lnSpc>
              <a:spcBef>
                <a:spcPts val="0"/>
              </a:spcBef>
              <a:spcAft>
                <a:spcPts val="0"/>
              </a:spcAft>
              <a:buClr>
                <a:schemeClr val="lt1"/>
              </a:buClr>
              <a:buSzPts val="1500"/>
              <a:buAutoNum type="arabicPeriod"/>
            </a:pPr>
            <a:r>
              <a:rPr b="1" lang="en-GB" sz="1500">
                <a:solidFill>
                  <a:schemeClr val="lt1"/>
                </a:solidFill>
              </a:rPr>
              <a:t>l</a:t>
            </a:r>
            <a:r>
              <a:rPr b="1" lang="en-GB" sz="1500">
                <a:solidFill>
                  <a:schemeClr val="lt1"/>
                </a:solidFill>
              </a:rPr>
              <a:t>ongitude: Longitude </a:t>
            </a:r>
            <a:r>
              <a:rPr b="1" lang="en-GB" sz="1500">
                <a:solidFill>
                  <a:schemeClr val="lt1"/>
                </a:solidFill>
              </a:rPr>
              <a:t>coordinates</a:t>
            </a:r>
            <a:endParaRPr b="1" sz="1500">
              <a:solidFill>
                <a:schemeClr val="lt1"/>
              </a:solidFill>
            </a:endParaRPr>
          </a:p>
          <a:p>
            <a:pPr indent="-323850" lvl="0" marL="457200" rtl="0" algn="l">
              <a:lnSpc>
                <a:spcPct val="115000"/>
              </a:lnSpc>
              <a:spcBef>
                <a:spcPts val="0"/>
              </a:spcBef>
              <a:spcAft>
                <a:spcPts val="0"/>
              </a:spcAft>
              <a:buClr>
                <a:schemeClr val="lt1"/>
              </a:buClr>
              <a:buSzPts val="1500"/>
              <a:buAutoNum type="arabicPeriod"/>
            </a:pPr>
            <a:r>
              <a:rPr b="1" lang="en-GB" sz="1500">
                <a:solidFill>
                  <a:schemeClr val="lt1"/>
                </a:solidFill>
              </a:rPr>
              <a:t>r</a:t>
            </a:r>
            <a:r>
              <a:rPr b="1" lang="en-GB" sz="1500">
                <a:solidFill>
                  <a:schemeClr val="lt1"/>
                </a:solidFill>
              </a:rPr>
              <a:t>oom_type: Listing space type</a:t>
            </a:r>
            <a:endParaRPr b="1" sz="1500">
              <a:solidFill>
                <a:schemeClr val="lt1"/>
              </a:solidFill>
            </a:endParaRPr>
          </a:p>
          <a:p>
            <a:pPr indent="-323850" lvl="0" marL="457200" rtl="0" algn="l">
              <a:lnSpc>
                <a:spcPct val="115000"/>
              </a:lnSpc>
              <a:spcBef>
                <a:spcPts val="0"/>
              </a:spcBef>
              <a:spcAft>
                <a:spcPts val="0"/>
              </a:spcAft>
              <a:buClr>
                <a:schemeClr val="lt1"/>
              </a:buClr>
              <a:buSzPts val="1500"/>
              <a:buAutoNum type="arabicPeriod"/>
            </a:pPr>
            <a:r>
              <a:rPr b="1" lang="en-GB" sz="1500">
                <a:solidFill>
                  <a:schemeClr val="lt1"/>
                </a:solidFill>
              </a:rPr>
              <a:t>p</a:t>
            </a:r>
            <a:r>
              <a:rPr b="1" lang="en-GB" sz="1500">
                <a:solidFill>
                  <a:schemeClr val="lt1"/>
                </a:solidFill>
              </a:rPr>
              <a:t>rice: Price in dollars</a:t>
            </a:r>
            <a:endParaRPr b="1" sz="1500">
              <a:solidFill>
                <a:schemeClr val="lt1"/>
              </a:solidFill>
            </a:endParaRPr>
          </a:p>
          <a:p>
            <a:pPr indent="-323850" lvl="0" marL="457200" rtl="0" algn="l">
              <a:lnSpc>
                <a:spcPct val="115000"/>
              </a:lnSpc>
              <a:spcBef>
                <a:spcPts val="0"/>
              </a:spcBef>
              <a:spcAft>
                <a:spcPts val="0"/>
              </a:spcAft>
              <a:buClr>
                <a:schemeClr val="lt1"/>
              </a:buClr>
              <a:buSzPts val="1500"/>
              <a:buAutoNum type="arabicPeriod"/>
            </a:pPr>
            <a:r>
              <a:rPr b="1" lang="en-GB" sz="1500">
                <a:solidFill>
                  <a:schemeClr val="lt1"/>
                </a:solidFill>
              </a:rPr>
              <a:t>m</a:t>
            </a:r>
            <a:r>
              <a:rPr b="1" lang="en-GB" sz="1500">
                <a:solidFill>
                  <a:schemeClr val="lt1"/>
                </a:solidFill>
              </a:rPr>
              <a:t>inimun_nights: Amount of minimum nights</a:t>
            </a:r>
            <a:endParaRPr b="1" sz="1500">
              <a:solidFill>
                <a:schemeClr val="lt1"/>
              </a:solidFill>
            </a:endParaRPr>
          </a:p>
          <a:p>
            <a:pPr indent="-323850" lvl="0" marL="457200" rtl="0" algn="l">
              <a:lnSpc>
                <a:spcPct val="115000"/>
              </a:lnSpc>
              <a:spcBef>
                <a:spcPts val="0"/>
              </a:spcBef>
              <a:spcAft>
                <a:spcPts val="0"/>
              </a:spcAft>
              <a:buClr>
                <a:schemeClr val="lt1"/>
              </a:buClr>
              <a:buSzPts val="1500"/>
              <a:buAutoNum type="arabicPeriod"/>
            </a:pPr>
            <a:r>
              <a:rPr b="1" lang="en-GB" sz="1500">
                <a:solidFill>
                  <a:schemeClr val="lt1"/>
                </a:solidFill>
              </a:rPr>
              <a:t>number_of_reviews: Number of reviews</a:t>
            </a:r>
            <a:endParaRPr b="1" sz="1500">
              <a:solidFill>
                <a:schemeClr val="lt1"/>
              </a:solidFill>
            </a:endParaRPr>
          </a:p>
          <a:p>
            <a:pPr indent="-323850" lvl="0" marL="457200" rtl="0" algn="l">
              <a:lnSpc>
                <a:spcPct val="115000"/>
              </a:lnSpc>
              <a:spcBef>
                <a:spcPts val="0"/>
              </a:spcBef>
              <a:spcAft>
                <a:spcPts val="0"/>
              </a:spcAft>
              <a:buClr>
                <a:schemeClr val="lt1"/>
              </a:buClr>
              <a:buSzPts val="1500"/>
              <a:buAutoNum type="arabicPeriod"/>
            </a:pPr>
            <a:r>
              <a:rPr b="1" lang="en-GB" sz="1500">
                <a:solidFill>
                  <a:schemeClr val="lt1"/>
                </a:solidFill>
              </a:rPr>
              <a:t>last_review: Last review date</a:t>
            </a:r>
            <a:endParaRPr b="1" sz="1500">
              <a:solidFill>
                <a:schemeClr val="lt1"/>
              </a:solidFill>
            </a:endParaRPr>
          </a:p>
          <a:p>
            <a:pPr indent="-323850" lvl="0" marL="457200" rtl="0" algn="l">
              <a:lnSpc>
                <a:spcPct val="115000"/>
              </a:lnSpc>
              <a:spcBef>
                <a:spcPts val="0"/>
              </a:spcBef>
              <a:spcAft>
                <a:spcPts val="0"/>
              </a:spcAft>
              <a:buClr>
                <a:schemeClr val="lt1"/>
              </a:buClr>
              <a:buSzPts val="1500"/>
              <a:buAutoNum type="arabicPeriod"/>
            </a:pPr>
            <a:r>
              <a:rPr b="1" lang="en-GB" sz="1500">
                <a:solidFill>
                  <a:schemeClr val="lt1"/>
                </a:solidFill>
              </a:rPr>
              <a:t>reviews_per_month: Number of reviews per month</a:t>
            </a:r>
            <a:endParaRPr b="1" sz="1500">
              <a:solidFill>
                <a:schemeClr val="lt1"/>
              </a:solidFill>
            </a:endParaRPr>
          </a:p>
          <a:p>
            <a:pPr indent="-323850" lvl="0" marL="457200" rtl="0" algn="l">
              <a:lnSpc>
                <a:spcPct val="115000"/>
              </a:lnSpc>
              <a:spcBef>
                <a:spcPts val="0"/>
              </a:spcBef>
              <a:spcAft>
                <a:spcPts val="0"/>
              </a:spcAft>
              <a:buClr>
                <a:schemeClr val="lt1"/>
              </a:buClr>
              <a:buSzPts val="1500"/>
              <a:buAutoNum type="arabicPeriod"/>
            </a:pPr>
            <a:r>
              <a:rPr b="1" lang="en-GB" sz="1500">
                <a:solidFill>
                  <a:schemeClr val="lt1"/>
                </a:solidFill>
              </a:rPr>
              <a:t>calculated_host_listings_count: Amount of listing per host</a:t>
            </a:r>
            <a:endParaRPr b="1" sz="1500">
              <a:solidFill>
                <a:schemeClr val="lt1"/>
              </a:solidFill>
            </a:endParaRPr>
          </a:p>
          <a:p>
            <a:pPr indent="-323850" lvl="0" marL="457200" rtl="0" algn="l">
              <a:lnSpc>
                <a:spcPct val="115000"/>
              </a:lnSpc>
              <a:spcBef>
                <a:spcPts val="0"/>
              </a:spcBef>
              <a:spcAft>
                <a:spcPts val="0"/>
              </a:spcAft>
              <a:buClr>
                <a:schemeClr val="lt1"/>
              </a:buClr>
              <a:buSzPts val="1500"/>
              <a:buAutoNum type="arabicPeriod"/>
            </a:pPr>
            <a:r>
              <a:rPr b="1" lang="en-GB" sz="1500">
                <a:solidFill>
                  <a:schemeClr val="lt1"/>
                </a:solidFill>
              </a:rPr>
              <a:t>availability_365: Number of days when listing is available</a:t>
            </a:r>
            <a:endParaRPr b="1" sz="1500">
              <a:solidFill>
                <a:schemeClr val="lt1"/>
              </a:solidFill>
            </a:endParaRPr>
          </a:p>
          <a:p>
            <a:pPr indent="0" lvl="0" marL="0" rtl="0" algn="l">
              <a:lnSpc>
                <a:spcPct val="115000"/>
              </a:lnSpc>
              <a:spcBef>
                <a:spcPts val="0"/>
              </a:spcBef>
              <a:spcAft>
                <a:spcPts val="0"/>
              </a:spcAft>
              <a:buNone/>
            </a:pPr>
            <a:r>
              <a:t/>
            </a:r>
            <a:endParaRPr b="1"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1a4946c114a_0_78"/>
          <p:cNvSpPr txBox="1"/>
          <p:nvPr>
            <p:ph type="ctrTitle"/>
          </p:nvPr>
        </p:nvSpPr>
        <p:spPr>
          <a:xfrm>
            <a:off x="0" y="0"/>
            <a:ext cx="49083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600"/>
              <a:t>Distribution of price :</a:t>
            </a:r>
            <a:endParaRPr b="1" sz="3600"/>
          </a:p>
        </p:txBody>
      </p:sp>
      <p:pic>
        <p:nvPicPr>
          <p:cNvPr id="71" name="Google Shape;71;g1a4946c114a_0_78"/>
          <p:cNvPicPr preferRelativeResize="0"/>
          <p:nvPr/>
        </p:nvPicPr>
        <p:blipFill>
          <a:blip r:embed="rId3">
            <a:alphaModFix/>
          </a:blip>
          <a:stretch>
            <a:fillRect/>
          </a:stretch>
        </p:blipFill>
        <p:spPr>
          <a:xfrm>
            <a:off x="5152200" y="685525"/>
            <a:ext cx="3848499" cy="1986375"/>
          </a:xfrm>
          <a:prstGeom prst="rect">
            <a:avLst/>
          </a:prstGeom>
          <a:noFill/>
          <a:ln>
            <a:noFill/>
          </a:ln>
        </p:spPr>
      </p:pic>
      <p:pic>
        <p:nvPicPr>
          <p:cNvPr id="72" name="Google Shape;72;g1a4946c114a_0_78"/>
          <p:cNvPicPr preferRelativeResize="0"/>
          <p:nvPr/>
        </p:nvPicPr>
        <p:blipFill>
          <a:blip r:embed="rId4">
            <a:alphaModFix/>
          </a:blip>
          <a:stretch>
            <a:fillRect/>
          </a:stretch>
        </p:blipFill>
        <p:spPr>
          <a:xfrm>
            <a:off x="5152200" y="2976700"/>
            <a:ext cx="3848496" cy="2166800"/>
          </a:xfrm>
          <a:prstGeom prst="rect">
            <a:avLst/>
          </a:prstGeom>
          <a:noFill/>
          <a:ln>
            <a:noFill/>
          </a:ln>
        </p:spPr>
      </p:pic>
      <p:sp>
        <p:nvSpPr>
          <p:cNvPr id="73" name="Google Shape;73;g1a4946c114a_0_78"/>
          <p:cNvSpPr txBox="1"/>
          <p:nvPr/>
        </p:nvSpPr>
        <p:spPr>
          <a:xfrm>
            <a:off x="351175" y="748825"/>
            <a:ext cx="3235800" cy="16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rPr>
              <a:t>In first graph we can see that the distribution was </a:t>
            </a:r>
            <a:r>
              <a:rPr b="1" lang="en-GB">
                <a:solidFill>
                  <a:schemeClr val="lt1"/>
                </a:solidFill>
              </a:rPr>
              <a:t>positively</a:t>
            </a:r>
            <a:r>
              <a:rPr b="1" lang="en-GB">
                <a:solidFill>
                  <a:schemeClr val="lt1"/>
                </a:solidFill>
              </a:rPr>
              <a:t> skewed but  after log transformation we can see in 2nd graph the distribution is very </a:t>
            </a:r>
            <a:r>
              <a:rPr b="1" lang="en-GB">
                <a:solidFill>
                  <a:schemeClr val="lt1"/>
                </a:solidFill>
              </a:rPr>
              <a:t>close  to normal distribution.</a:t>
            </a:r>
            <a:endParaRPr b="1">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1959854786e_0_27"/>
          <p:cNvSpPr txBox="1"/>
          <p:nvPr>
            <p:ph type="ctrTitle"/>
          </p:nvPr>
        </p:nvSpPr>
        <p:spPr>
          <a:xfrm>
            <a:off x="0" y="0"/>
            <a:ext cx="8520600" cy="95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600"/>
              <a:t>Neighbourhood_with highest listings:</a:t>
            </a:r>
            <a:endParaRPr b="1" sz="3600"/>
          </a:p>
        </p:txBody>
      </p:sp>
      <p:sp>
        <p:nvSpPr>
          <p:cNvPr id="79" name="Google Shape;79;g1959854786e_0_27"/>
          <p:cNvSpPr txBox="1"/>
          <p:nvPr>
            <p:ph idx="1" type="subTitle"/>
          </p:nvPr>
        </p:nvSpPr>
        <p:spPr>
          <a:xfrm>
            <a:off x="0" y="850000"/>
            <a:ext cx="85206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solidFill>
                  <a:srgbClr val="38761D"/>
                </a:solidFill>
              </a:rPr>
              <a:t>Top 10 Neighbourhoods with highest listings are below :</a:t>
            </a:r>
            <a:endParaRPr b="1" sz="2400">
              <a:solidFill>
                <a:srgbClr val="38761D"/>
              </a:solidFill>
            </a:endParaRPr>
          </a:p>
        </p:txBody>
      </p:sp>
      <p:sp>
        <p:nvSpPr>
          <p:cNvPr id="80" name="Google Shape;80;g1959854786e_0_27"/>
          <p:cNvSpPr txBox="1"/>
          <p:nvPr/>
        </p:nvSpPr>
        <p:spPr>
          <a:xfrm>
            <a:off x="259700" y="1435675"/>
            <a:ext cx="2487900" cy="241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GB" sz="1000">
                <a:solidFill>
                  <a:srgbClr val="38761D"/>
                </a:solidFill>
              </a:rPr>
              <a:t>Midtown : 1545</a:t>
            </a:r>
            <a:endParaRPr b="1" sz="1000">
              <a:solidFill>
                <a:srgbClr val="38761D"/>
              </a:solidFill>
            </a:endParaRPr>
          </a:p>
          <a:p>
            <a:pPr indent="0" lvl="0" marL="0" rtl="0" algn="l">
              <a:lnSpc>
                <a:spcPct val="150000"/>
              </a:lnSpc>
              <a:spcBef>
                <a:spcPts val="0"/>
              </a:spcBef>
              <a:spcAft>
                <a:spcPts val="0"/>
              </a:spcAft>
              <a:buNone/>
            </a:pPr>
            <a:r>
              <a:rPr b="1" lang="en-GB" sz="1000">
                <a:solidFill>
                  <a:srgbClr val="38761D"/>
                </a:solidFill>
              </a:rPr>
              <a:t>Crown Heights : 1564</a:t>
            </a:r>
            <a:endParaRPr b="1" sz="1000">
              <a:solidFill>
                <a:srgbClr val="38761D"/>
              </a:solidFill>
            </a:endParaRPr>
          </a:p>
          <a:p>
            <a:pPr indent="0" lvl="0" marL="0" rtl="0" algn="l">
              <a:lnSpc>
                <a:spcPct val="150000"/>
              </a:lnSpc>
              <a:spcBef>
                <a:spcPts val="0"/>
              </a:spcBef>
              <a:spcAft>
                <a:spcPts val="0"/>
              </a:spcAft>
              <a:buNone/>
            </a:pPr>
            <a:r>
              <a:rPr b="1" lang="en-GB" sz="1000">
                <a:solidFill>
                  <a:srgbClr val="38761D"/>
                </a:solidFill>
              </a:rPr>
              <a:t>Upper east side : 1798</a:t>
            </a:r>
            <a:endParaRPr b="1" sz="1000">
              <a:solidFill>
                <a:srgbClr val="38761D"/>
              </a:solidFill>
            </a:endParaRPr>
          </a:p>
          <a:p>
            <a:pPr indent="0" lvl="0" marL="0" rtl="0" algn="l">
              <a:lnSpc>
                <a:spcPct val="150000"/>
              </a:lnSpc>
              <a:spcBef>
                <a:spcPts val="0"/>
              </a:spcBef>
              <a:spcAft>
                <a:spcPts val="0"/>
              </a:spcAft>
              <a:buNone/>
            </a:pPr>
            <a:r>
              <a:rPr b="1" lang="en-GB" sz="1000">
                <a:solidFill>
                  <a:srgbClr val="38761D"/>
                </a:solidFill>
              </a:rPr>
              <a:t>East Village : 1853</a:t>
            </a:r>
            <a:endParaRPr b="1" sz="1000">
              <a:solidFill>
                <a:srgbClr val="38761D"/>
              </a:solidFill>
            </a:endParaRPr>
          </a:p>
          <a:p>
            <a:pPr indent="0" lvl="0" marL="0" rtl="0" algn="l">
              <a:lnSpc>
                <a:spcPct val="150000"/>
              </a:lnSpc>
              <a:spcBef>
                <a:spcPts val="0"/>
              </a:spcBef>
              <a:spcAft>
                <a:spcPts val="0"/>
              </a:spcAft>
              <a:buNone/>
            </a:pPr>
            <a:r>
              <a:rPr b="1" lang="en-GB" sz="1000">
                <a:solidFill>
                  <a:srgbClr val="38761D"/>
                </a:solidFill>
              </a:rPr>
              <a:t>Hell’s Kitchen : 1958</a:t>
            </a:r>
            <a:endParaRPr b="1" sz="1000">
              <a:solidFill>
                <a:srgbClr val="38761D"/>
              </a:solidFill>
            </a:endParaRPr>
          </a:p>
          <a:p>
            <a:pPr indent="0" lvl="0" marL="0" rtl="0" algn="l">
              <a:lnSpc>
                <a:spcPct val="150000"/>
              </a:lnSpc>
              <a:spcBef>
                <a:spcPts val="0"/>
              </a:spcBef>
              <a:spcAft>
                <a:spcPts val="0"/>
              </a:spcAft>
              <a:buNone/>
            </a:pPr>
            <a:r>
              <a:rPr b="1" lang="en-GB" sz="1000">
                <a:solidFill>
                  <a:srgbClr val="38761D"/>
                </a:solidFill>
              </a:rPr>
              <a:t>Upper West Side : 1971</a:t>
            </a:r>
            <a:endParaRPr b="1" sz="1000">
              <a:solidFill>
                <a:srgbClr val="38761D"/>
              </a:solidFill>
            </a:endParaRPr>
          </a:p>
          <a:p>
            <a:pPr indent="0" lvl="0" marL="0" rtl="0" algn="l">
              <a:lnSpc>
                <a:spcPct val="150000"/>
              </a:lnSpc>
              <a:spcBef>
                <a:spcPts val="0"/>
              </a:spcBef>
              <a:spcAft>
                <a:spcPts val="0"/>
              </a:spcAft>
              <a:buNone/>
            </a:pPr>
            <a:r>
              <a:rPr b="1" lang="en-GB" sz="1000">
                <a:solidFill>
                  <a:srgbClr val="38761D"/>
                </a:solidFill>
              </a:rPr>
              <a:t>Bushwick : 2465</a:t>
            </a:r>
            <a:endParaRPr b="1" sz="1000">
              <a:solidFill>
                <a:srgbClr val="38761D"/>
              </a:solidFill>
            </a:endParaRPr>
          </a:p>
          <a:p>
            <a:pPr indent="0" lvl="0" marL="0" rtl="0" algn="l">
              <a:lnSpc>
                <a:spcPct val="150000"/>
              </a:lnSpc>
              <a:spcBef>
                <a:spcPts val="0"/>
              </a:spcBef>
              <a:spcAft>
                <a:spcPts val="0"/>
              </a:spcAft>
              <a:buNone/>
            </a:pPr>
            <a:r>
              <a:rPr b="1" lang="en-GB" sz="1000">
                <a:solidFill>
                  <a:srgbClr val="38761D"/>
                </a:solidFill>
              </a:rPr>
              <a:t>Harlem : 2658</a:t>
            </a:r>
            <a:endParaRPr b="1" sz="1000">
              <a:solidFill>
                <a:srgbClr val="38761D"/>
              </a:solidFill>
            </a:endParaRPr>
          </a:p>
          <a:p>
            <a:pPr indent="0" lvl="0" marL="0" rtl="0" algn="l">
              <a:lnSpc>
                <a:spcPct val="150000"/>
              </a:lnSpc>
              <a:spcBef>
                <a:spcPts val="0"/>
              </a:spcBef>
              <a:spcAft>
                <a:spcPts val="0"/>
              </a:spcAft>
              <a:buNone/>
            </a:pPr>
            <a:r>
              <a:rPr b="1" lang="en-GB" sz="1000">
                <a:solidFill>
                  <a:srgbClr val="38761D"/>
                </a:solidFill>
              </a:rPr>
              <a:t>Bedford-Stuyvesant : 3714</a:t>
            </a:r>
            <a:endParaRPr b="1" sz="1000">
              <a:solidFill>
                <a:srgbClr val="38761D"/>
              </a:solidFill>
            </a:endParaRPr>
          </a:p>
          <a:p>
            <a:pPr indent="0" lvl="0" marL="0" rtl="0" algn="l">
              <a:lnSpc>
                <a:spcPct val="150000"/>
              </a:lnSpc>
              <a:spcBef>
                <a:spcPts val="0"/>
              </a:spcBef>
              <a:spcAft>
                <a:spcPts val="0"/>
              </a:spcAft>
              <a:buNone/>
            </a:pPr>
            <a:r>
              <a:rPr b="1" lang="en-GB" sz="1000">
                <a:solidFill>
                  <a:srgbClr val="38761D"/>
                </a:solidFill>
              </a:rPr>
              <a:t>Williamsburg : 3920</a:t>
            </a:r>
            <a:endParaRPr b="1" sz="1000">
              <a:solidFill>
                <a:srgbClr val="38761D"/>
              </a:solidFill>
            </a:endParaRPr>
          </a:p>
        </p:txBody>
      </p:sp>
      <p:pic>
        <p:nvPicPr>
          <p:cNvPr id="81" name="Google Shape;81;g1959854786e_0_27"/>
          <p:cNvPicPr preferRelativeResize="0"/>
          <p:nvPr/>
        </p:nvPicPr>
        <p:blipFill>
          <a:blip r:embed="rId3">
            <a:alphaModFix/>
          </a:blip>
          <a:stretch>
            <a:fillRect/>
          </a:stretch>
        </p:blipFill>
        <p:spPr>
          <a:xfrm>
            <a:off x="2686100" y="1435675"/>
            <a:ext cx="6181700" cy="3555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1a4946c114a_0_2"/>
          <p:cNvSpPr txBox="1"/>
          <p:nvPr>
            <p:ph type="ctrTitle"/>
          </p:nvPr>
        </p:nvSpPr>
        <p:spPr>
          <a:xfrm>
            <a:off x="0" y="0"/>
            <a:ext cx="85206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300"/>
              <a:t>Total number of unique host, listings and neighbourhoods :</a:t>
            </a:r>
            <a:endParaRPr b="1" sz="2300"/>
          </a:p>
        </p:txBody>
      </p:sp>
      <p:sp>
        <p:nvSpPr>
          <p:cNvPr id="87" name="Google Shape;87;g1a4946c114a_0_2"/>
          <p:cNvSpPr txBox="1"/>
          <p:nvPr/>
        </p:nvSpPr>
        <p:spPr>
          <a:xfrm>
            <a:off x="229200" y="641500"/>
            <a:ext cx="8603100" cy="1693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GB">
                <a:solidFill>
                  <a:schemeClr val="lt1"/>
                </a:solidFill>
              </a:rPr>
              <a:t>Number of hosts : 37457</a:t>
            </a:r>
            <a:endParaRPr b="1">
              <a:solidFill>
                <a:schemeClr val="lt1"/>
              </a:solidFill>
            </a:endParaRPr>
          </a:p>
          <a:p>
            <a:pPr indent="0" lvl="0" marL="0" rtl="0" algn="l">
              <a:lnSpc>
                <a:spcPct val="150000"/>
              </a:lnSpc>
              <a:spcBef>
                <a:spcPts val="0"/>
              </a:spcBef>
              <a:spcAft>
                <a:spcPts val="0"/>
              </a:spcAft>
              <a:buNone/>
            </a:pPr>
            <a:r>
              <a:rPr b="1" lang="en-GB">
                <a:solidFill>
                  <a:schemeClr val="lt1"/>
                </a:solidFill>
              </a:rPr>
              <a:t>Number of unique listings : 47906</a:t>
            </a:r>
            <a:endParaRPr b="1">
              <a:solidFill>
                <a:schemeClr val="lt1"/>
              </a:solidFill>
            </a:endParaRPr>
          </a:p>
          <a:p>
            <a:pPr indent="0" lvl="0" marL="0" rtl="0" algn="l">
              <a:lnSpc>
                <a:spcPct val="150000"/>
              </a:lnSpc>
              <a:spcBef>
                <a:spcPts val="0"/>
              </a:spcBef>
              <a:spcAft>
                <a:spcPts val="0"/>
              </a:spcAft>
              <a:buNone/>
            </a:pPr>
            <a:r>
              <a:rPr b="1" lang="en-GB">
                <a:solidFill>
                  <a:schemeClr val="lt1"/>
                </a:solidFill>
              </a:rPr>
              <a:t>Number of neighbourhoods : 221</a:t>
            </a:r>
            <a:endParaRPr b="1">
              <a:solidFill>
                <a:schemeClr val="lt1"/>
              </a:solidFill>
            </a:endParaRPr>
          </a:p>
          <a:p>
            <a:pPr indent="0" lvl="0" marL="0" rtl="0" algn="l">
              <a:lnSpc>
                <a:spcPct val="150000"/>
              </a:lnSpc>
              <a:spcBef>
                <a:spcPts val="0"/>
              </a:spcBef>
              <a:spcAft>
                <a:spcPts val="0"/>
              </a:spcAft>
              <a:buNone/>
            </a:pPr>
            <a:r>
              <a:rPr b="1" lang="en-GB">
                <a:solidFill>
                  <a:schemeClr val="lt1"/>
                </a:solidFill>
              </a:rPr>
              <a:t>Number of neighbourhood_gorup : 5 - (Brooklyn, Manhattan, Queens, Staten Island, Bronx)</a:t>
            </a:r>
            <a:endParaRPr b="1">
              <a:solidFill>
                <a:schemeClr val="lt1"/>
              </a:solidFill>
            </a:endParaRPr>
          </a:p>
          <a:p>
            <a:pPr indent="0" lvl="0" marL="0" rtl="0" algn="l">
              <a:lnSpc>
                <a:spcPct val="150000"/>
              </a:lnSpc>
              <a:spcBef>
                <a:spcPts val="0"/>
              </a:spcBef>
              <a:spcAft>
                <a:spcPts val="0"/>
              </a:spcAft>
              <a:buNone/>
            </a:pPr>
            <a:r>
              <a:rPr b="1" lang="en-GB">
                <a:solidFill>
                  <a:schemeClr val="lt1"/>
                </a:solidFill>
              </a:rPr>
              <a:t>Number of room type : 3 - (Private room, Entire Home/apt, Shared room)</a:t>
            </a:r>
            <a:endParaRPr b="1">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1a4946c114a_0_8"/>
          <p:cNvSpPr txBox="1"/>
          <p:nvPr>
            <p:ph type="ctrTitle"/>
          </p:nvPr>
        </p:nvSpPr>
        <p:spPr>
          <a:xfrm>
            <a:off x="0" y="0"/>
            <a:ext cx="6028800" cy="55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900"/>
              <a:t>Stats on neighbourhood_group : </a:t>
            </a:r>
            <a:endParaRPr b="1" sz="2900"/>
          </a:p>
        </p:txBody>
      </p:sp>
      <p:sp>
        <p:nvSpPr>
          <p:cNvPr id="93" name="Google Shape;93;g1a4946c114a_0_8"/>
          <p:cNvSpPr txBox="1"/>
          <p:nvPr>
            <p:ph idx="1" type="subTitle"/>
          </p:nvPr>
        </p:nvSpPr>
        <p:spPr>
          <a:xfrm>
            <a:off x="168025" y="1160950"/>
            <a:ext cx="4404000" cy="381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u="sng">
                <a:solidFill>
                  <a:schemeClr val="dk1"/>
                </a:solidFill>
              </a:rPr>
              <a:t>Manhattan :</a:t>
            </a:r>
            <a:endParaRPr b="1" sz="1200" u="sng">
              <a:solidFill>
                <a:schemeClr val="dk1"/>
              </a:solidFill>
            </a:endParaRPr>
          </a:p>
          <a:p>
            <a:pPr indent="0" lvl="0" marL="0" rtl="0" algn="l">
              <a:spcBef>
                <a:spcPts val="0"/>
              </a:spcBef>
              <a:spcAft>
                <a:spcPts val="0"/>
              </a:spcAft>
              <a:buNone/>
            </a:pPr>
            <a:r>
              <a:rPr b="1" lang="en-GB" sz="1200">
                <a:solidFill>
                  <a:srgbClr val="0000FF"/>
                </a:solidFill>
              </a:rPr>
              <a:t>Average Price for Entire home/apt : 249.24</a:t>
            </a:r>
            <a:endParaRPr b="1" sz="1200">
              <a:solidFill>
                <a:srgbClr val="0000FF"/>
              </a:solidFill>
            </a:endParaRPr>
          </a:p>
          <a:p>
            <a:pPr indent="0" lvl="0" marL="0" rtl="0" algn="l">
              <a:spcBef>
                <a:spcPts val="0"/>
              </a:spcBef>
              <a:spcAft>
                <a:spcPts val="0"/>
              </a:spcAft>
              <a:buNone/>
            </a:pPr>
            <a:r>
              <a:rPr b="1" lang="en-GB" sz="1200">
                <a:solidFill>
                  <a:srgbClr val="0000FF"/>
                </a:solidFill>
              </a:rPr>
              <a:t>Average Price for Private room : 116.81</a:t>
            </a:r>
            <a:endParaRPr b="1" sz="1200">
              <a:solidFill>
                <a:srgbClr val="0000FF"/>
              </a:solidFill>
            </a:endParaRPr>
          </a:p>
          <a:p>
            <a:pPr indent="0" lvl="0" marL="0" rtl="0" algn="l">
              <a:spcBef>
                <a:spcPts val="0"/>
              </a:spcBef>
              <a:spcAft>
                <a:spcPts val="0"/>
              </a:spcAft>
              <a:buNone/>
            </a:pPr>
            <a:r>
              <a:rPr b="1" lang="en-GB" sz="1200">
                <a:solidFill>
                  <a:srgbClr val="0000FF"/>
                </a:solidFill>
              </a:rPr>
              <a:t>Average Price for Shared room : 88.98</a:t>
            </a:r>
            <a:endParaRPr b="1" sz="1200">
              <a:solidFill>
                <a:srgbClr val="0000FF"/>
              </a:solidFill>
            </a:endParaRPr>
          </a:p>
          <a:p>
            <a:pPr indent="0" lvl="0" marL="0" rtl="0" algn="l">
              <a:spcBef>
                <a:spcPts val="0"/>
              </a:spcBef>
              <a:spcAft>
                <a:spcPts val="0"/>
              </a:spcAft>
              <a:buNone/>
            </a:pPr>
            <a:r>
              <a:rPr b="1" lang="en-GB" sz="1200" u="sng">
                <a:solidFill>
                  <a:schemeClr val="dk1"/>
                </a:solidFill>
              </a:rPr>
              <a:t>Bronx :</a:t>
            </a:r>
            <a:endParaRPr b="1" sz="1200" u="sng">
              <a:solidFill>
                <a:schemeClr val="dk1"/>
              </a:solidFill>
            </a:endParaRPr>
          </a:p>
          <a:p>
            <a:pPr indent="0" lvl="0" marL="0" rtl="0" algn="l">
              <a:spcBef>
                <a:spcPts val="0"/>
              </a:spcBef>
              <a:spcAft>
                <a:spcPts val="0"/>
              </a:spcAft>
              <a:buNone/>
            </a:pPr>
            <a:r>
              <a:rPr b="1" lang="en-GB" sz="1200">
                <a:solidFill>
                  <a:srgbClr val="0000FF"/>
                </a:solidFill>
              </a:rPr>
              <a:t>Average Price for Entire home/apt : 127.65</a:t>
            </a:r>
            <a:endParaRPr b="1" sz="1200">
              <a:solidFill>
                <a:srgbClr val="0000FF"/>
              </a:solidFill>
            </a:endParaRPr>
          </a:p>
          <a:p>
            <a:pPr indent="0" lvl="0" marL="0" rtl="0" algn="l">
              <a:spcBef>
                <a:spcPts val="0"/>
              </a:spcBef>
              <a:spcAft>
                <a:spcPts val="0"/>
              </a:spcAft>
              <a:buNone/>
            </a:pPr>
            <a:r>
              <a:rPr b="1" lang="en-GB" sz="1200">
                <a:solidFill>
                  <a:srgbClr val="0000FF"/>
                </a:solidFill>
              </a:rPr>
              <a:t>Average Price for Private room : 66.79</a:t>
            </a:r>
            <a:endParaRPr b="1" sz="1200">
              <a:solidFill>
                <a:srgbClr val="0000FF"/>
              </a:solidFill>
            </a:endParaRPr>
          </a:p>
          <a:p>
            <a:pPr indent="0" lvl="0" marL="0" rtl="0" algn="l">
              <a:spcBef>
                <a:spcPts val="0"/>
              </a:spcBef>
              <a:spcAft>
                <a:spcPts val="0"/>
              </a:spcAft>
              <a:buNone/>
            </a:pPr>
            <a:r>
              <a:rPr b="1" lang="en-GB" sz="1200">
                <a:solidFill>
                  <a:srgbClr val="0000FF"/>
                </a:solidFill>
              </a:rPr>
              <a:t>Average Price for Shared room : 58.61</a:t>
            </a:r>
            <a:endParaRPr b="1" sz="1200">
              <a:solidFill>
                <a:srgbClr val="0000FF"/>
              </a:solidFill>
            </a:endParaRPr>
          </a:p>
          <a:p>
            <a:pPr indent="0" lvl="0" marL="0" rtl="0" algn="l">
              <a:spcBef>
                <a:spcPts val="0"/>
              </a:spcBef>
              <a:spcAft>
                <a:spcPts val="0"/>
              </a:spcAft>
              <a:buNone/>
            </a:pPr>
            <a:r>
              <a:rPr b="1" lang="en-GB" sz="1200" u="sng">
                <a:solidFill>
                  <a:schemeClr val="dk1"/>
                </a:solidFill>
              </a:rPr>
              <a:t>Brooklyn :</a:t>
            </a:r>
            <a:endParaRPr b="1" sz="1200" u="sng">
              <a:solidFill>
                <a:schemeClr val="dk1"/>
              </a:solidFill>
            </a:endParaRPr>
          </a:p>
          <a:p>
            <a:pPr indent="0" lvl="0" marL="0" rtl="0" algn="l">
              <a:spcBef>
                <a:spcPts val="0"/>
              </a:spcBef>
              <a:spcAft>
                <a:spcPts val="0"/>
              </a:spcAft>
              <a:buNone/>
            </a:pPr>
            <a:r>
              <a:rPr b="1" lang="en-GB" sz="1200">
                <a:solidFill>
                  <a:srgbClr val="0000FF"/>
                </a:solidFill>
              </a:rPr>
              <a:t>Average Price for Entire home/apt : 178.36</a:t>
            </a:r>
            <a:endParaRPr b="1" sz="1200">
              <a:solidFill>
                <a:srgbClr val="0000FF"/>
              </a:solidFill>
            </a:endParaRPr>
          </a:p>
          <a:p>
            <a:pPr indent="0" lvl="0" marL="0" rtl="0" algn="l">
              <a:spcBef>
                <a:spcPts val="0"/>
              </a:spcBef>
              <a:spcAft>
                <a:spcPts val="0"/>
              </a:spcAft>
              <a:buNone/>
            </a:pPr>
            <a:r>
              <a:rPr b="1" lang="en-GB" sz="1200">
                <a:solidFill>
                  <a:srgbClr val="0000FF"/>
                </a:solidFill>
              </a:rPr>
              <a:t>Average Price for Private room : 76.51</a:t>
            </a:r>
            <a:endParaRPr b="1" sz="1200">
              <a:solidFill>
                <a:srgbClr val="0000FF"/>
              </a:solidFill>
            </a:endParaRPr>
          </a:p>
          <a:p>
            <a:pPr indent="0" lvl="0" marL="0" rtl="0" algn="l">
              <a:spcBef>
                <a:spcPts val="0"/>
              </a:spcBef>
              <a:spcAft>
                <a:spcPts val="0"/>
              </a:spcAft>
              <a:buNone/>
            </a:pPr>
            <a:r>
              <a:rPr b="1" lang="en-GB" sz="1200">
                <a:solidFill>
                  <a:srgbClr val="0000FF"/>
                </a:solidFill>
              </a:rPr>
              <a:t>Average Price for Shared room : 50.52</a:t>
            </a:r>
            <a:endParaRPr b="1" sz="1200">
              <a:solidFill>
                <a:srgbClr val="0000FF"/>
              </a:solidFill>
            </a:endParaRPr>
          </a:p>
          <a:p>
            <a:pPr indent="0" lvl="0" marL="0" rtl="0" algn="l">
              <a:spcBef>
                <a:spcPts val="0"/>
              </a:spcBef>
              <a:spcAft>
                <a:spcPts val="0"/>
              </a:spcAft>
              <a:buNone/>
            </a:pPr>
            <a:r>
              <a:rPr b="1" lang="en-GB" sz="1200" u="sng">
                <a:solidFill>
                  <a:schemeClr val="dk1"/>
                </a:solidFill>
              </a:rPr>
              <a:t>Queens :</a:t>
            </a:r>
            <a:endParaRPr b="1" sz="1200" u="sng">
              <a:solidFill>
                <a:schemeClr val="dk1"/>
              </a:solidFill>
            </a:endParaRPr>
          </a:p>
          <a:p>
            <a:pPr indent="0" lvl="0" marL="0" rtl="0" algn="l">
              <a:spcBef>
                <a:spcPts val="0"/>
              </a:spcBef>
              <a:spcAft>
                <a:spcPts val="0"/>
              </a:spcAft>
              <a:buNone/>
            </a:pPr>
            <a:r>
              <a:rPr b="1" lang="en-GB" sz="1200">
                <a:solidFill>
                  <a:srgbClr val="0000FF"/>
                </a:solidFill>
              </a:rPr>
              <a:t>Average Price for Entire home/apt : 147.05 </a:t>
            </a:r>
            <a:endParaRPr b="1" sz="1200">
              <a:solidFill>
                <a:srgbClr val="0000FF"/>
              </a:solidFill>
            </a:endParaRPr>
          </a:p>
          <a:p>
            <a:pPr indent="0" lvl="0" marL="0" rtl="0" algn="l">
              <a:spcBef>
                <a:spcPts val="0"/>
              </a:spcBef>
              <a:spcAft>
                <a:spcPts val="0"/>
              </a:spcAft>
              <a:buNone/>
            </a:pPr>
            <a:r>
              <a:rPr b="1" lang="en-GB" sz="1200">
                <a:solidFill>
                  <a:srgbClr val="0000FF"/>
                </a:solidFill>
              </a:rPr>
              <a:t>Average Price for Private room : 71.78</a:t>
            </a:r>
            <a:endParaRPr b="1" sz="1200">
              <a:solidFill>
                <a:srgbClr val="0000FF"/>
              </a:solidFill>
            </a:endParaRPr>
          </a:p>
          <a:p>
            <a:pPr indent="0" lvl="0" marL="0" rtl="0" algn="l">
              <a:spcBef>
                <a:spcPts val="0"/>
              </a:spcBef>
              <a:spcAft>
                <a:spcPts val="0"/>
              </a:spcAft>
              <a:buNone/>
            </a:pPr>
            <a:r>
              <a:rPr b="1" lang="en-GB" sz="1200">
                <a:solidFill>
                  <a:srgbClr val="0000FF"/>
                </a:solidFill>
              </a:rPr>
              <a:t>Average Price for Shared room : 69.02</a:t>
            </a:r>
            <a:endParaRPr b="1" sz="1200">
              <a:solidFill>
                <a:srgbClr val="0000FF"/>
              </a:solidFill>
            </a:endParaRPr>
          </a:p>
          <a:p>
            <a:pPr indent="0" lvl="0" marL="0" rtl="0" algn="l">
              <a:spcBef>
                <a:spcPts val="0"/>
              </a:spcBef>
              <a:spcAft>
                <a:spcPts val="0"/>
              </a:spcAft>
              <a:buNone/>
            </a:pPr>
            <a:r>
              <a:rPr b="1" lang="en-GB" sz="1200" u="sng">
                <a:solidFill>
                  <a:schemeClr val="dk1"/>
                </a:solidFill>
              </a:rPr>
              <a:t>Staten Island :</a:t>
            </a:r>
            <a:endParaRPr b="1" sz="1200" u="sng">
              <a:solidFill>
                <a:schemeClr val="dk1"/>
              </a:solidFill>
            </a:endParaRPr>
          </a:p>
          <a:p>
            <a:pPr indent="0" lvl="0" marL="0" rtl="0" algn="l">
              <a:spcBef>
                <a:spcPts val="0"/>
              </a:spcBef>
              <a:spcAft>
                <a:spcPts val="0"/>
              </a:spcAft>
              <a:buNone/>
            </a:pPr>
            <a:r>
              <a:rPr b="1" lang="en-GB" sz="1200">
                <a:solidFill>
                  <a:srgbClr val="0000FF"/>
                </a:solidFill>
              </a:rPr>
              <a:t>Average Price for Entire home/apt : 173.85</a:t>
            </a:r>
            <a:endParaRPr b="1" sz="1200">
              <a:solidFill>
                <a:srgbClr val="0000FF"/>
              </a:solidFill>
            </a:endParaRPr>
          </a:p>
          <a:p>
            <a:pPr indent="0" lvl="0" marL="0" rtl="0" algn="l">
              <a:spcBef>
                <a:spcPts val="0"/>
              </a:spcBef>
              <a:spcAft>
                <a:spcPts val="0"/>
              </a:spcAft>
              <a:buNone/>
            </a:pPr>
            <a:r>
              <a:rPr b="1" lang="en-GB" sz="1200">
                <a:solidFill>
                  <a:srgbClr val="0000FF"/>
                </a:solidFill>
              </a:rPr>
              <a:t>Average Price for Private room : 62.29</a:t>
            </a:r>
            <a:endParaRPr b="1" sz="1200">
              <a:solidFill>
                <a:srgbClr val="0000FF"/>
              </a:solidFill>
            </a:endParaRPr>
          </a:p>
          <a:p>
            <a:pPr indent="0" lvl="0" marL="0" rtl="0" algn="l">
              <a:spcBef>
                <a:spcPts val="0"/>
              </a:spcBef>
              <a:spcAft>
                <a:spcPts val="0"/>
              </a:spcAft>
              <a:buNone/>
            </a:pPr>
            <a:r>
              <a:rPr b="1" lang="en-GB" sz="1200">
                <a:solidFill>
                  <a:srgbClr val="0000FF"/>
                </a:solidFill>
              </a:rPr>
              <a:t>Average Price for Shared room : 57.44</a:t>
            </a:r>
            <a:endParaRPr b="1" sz="1200">
              <a:solidFill>
                <a:srgbClr val="0000FF"/>
              </a:solidFill>
            </a:endParaRPr>
          </a:p>
          <a:p>
            <a:pPr indent="0" lvl="0" marL="0" rtl="0" algn="l">
              <a:spcBef>
                <a:spcPts val="0"/>
              </a:spcBef>
              <a:spcAft>
                <a:spcPts val="0"/>
              </a:spcAft>
              <a:buNone/>
            </a:pPr>
            <a:r>
              <a:t/>
            </a:r>
            <a:endParaRPr b="1" sz="1200">
              <a:solidFill>
                <a:srgbClr val="0000FF"/>
              </a:solidFill>
            </a:endParaRPr>
          </a:p>
        </p:txBody>
      </p:sp>
      <p:pic>
        <p:nvPicPr>
          <p:cNvPr id="94" name="Google Shape;94;g1a4946c114a_0_8"/>
          <p:cNvPicPr preferRelativeResize="0"/>
          <p:nvPr/>
        </p:nvPicPr>
        <p:blipFill rotWithShape="1">
          <a:blip r:embed="rId3">
            <a:alphaModFix/>
          </a:blip>
          <a:srcRect b="0" l="5805" r="8321" t="0"/>
          <a:stretch/>
        </p:blipFill>
        <p:spPr>
          <a:xfrm>
            <a:off x="4365225" y="1023650"/>
            <a:ext cx="4990875" cy="2636950"/>
          </a:xfrm>
          <a:prstGeom prst="rect">
            <a:avLst/>
          </a:prstGeom>
          <a:noFill/>
          <a:ln>
            <a:noFill/>
          </a:ln>
        </p:spPr>
      </p:pic>
      <p:sp>
        <p:nvSpPr>
          <p:cNvPr id="95" name="Google Shape;95;g1a4946c114a_0_8"/>
          <p:cNvSpPr txBox="1"/>
          <p:nvPr/>
        </p:nvSpPr>
        <p:spPr>
          <a:xfrm>
            <a:off x="168025" y="606850"/>
            <a:ext cx="5067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u="sng">
                <a:solidFill>
                  <a:schemeClr val="dk1"/>
                </a:solidFill>
              </a:rPr>
              <a:t>Average price vs room type for each neighbourhood group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1a4946c114a_0_15"/>
          <p:cNvSpPr txBox="1"/>
          <p:nvPr>
            <p:ph type="ctrTitle"/>
          </p:nvPr>
        </p:nvSpPr>
        <p:spPr>
          <a:xfrm>
            <a:off x="0" y="0"/>
            <a:ext cx="6059400" cy="4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000" u="sng"/>
              <a:t>Sum of listings for each neighbourhood group</a:t>
            </a:r>
            <a:r>
              <a:rPr b="1" lang="en-GB" sz="2000" u="sng"/>
              <a:t>:</a:t>
            </a:r>
            <a:endParaRPr b="1" sz="4800"/>
          </a:p>
        </p:txBody>
      </p:sp>
      <p:sp>
        <p:nvSpPr>
          <p:cNvPr id="101" name="Google Shape;101;g1a4946c114a_0_15"/>
          <p:cNvSpPr txBox="1"/>
          <p:nvPr>
            <p:ph idx="1" type="subTitle"/>
          </p:nvPr>
        </p:nvSpPr>
        <p:spPr>
          <a:xfrm>
            <a:off x="311700" y="611400"/>
            <a:ext cx="4786200" cy="3015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1800">
                <a:solidFill>
                  <a:srgbClr val="0000FF"/>
                </a:solidFill>
              </a:rPr>
              <a:t>Sum of listing in Manhattan is : 277044</a:t>
            </a:r>
            <a:endParaRPr b="1" sz="1800">
              <a:solidFill>
                <a:srgbClr val="0000FF"/>
              </a:solidFill>
            </a:endParaRPr>
          </a:p>
          <a:p>
            <a:pPr indent="0" lvl="0" marL="0" rtl="0" algn="l">
              <a:lnSpc>
                <a:spcPct val="150000"/>
              </a:lnSpc>
              <a:spcBef>
                <a:spcPts val="0"/>
              </a:spcBef>
              <a:spcAft>
                <a:spcPts val="0"/>
              </a:spcAft>
              <a:buNone/>
            </a:pPr>
            <a:r>
              <a:rPr b="1" lang="en-GB" sz="1800">
                <a:solidFill>
                  <a:srgbClr val="0000FF"/>
                </a:solidFill>
              </a:rPr>
              <a:t>Sum of listing in Bronx is : 2435</a:t>
            </a:r>
            <a:endParaRPr b="1" sz="1800">
              <a:solidFill>
                <a:srgbClr val="0000FF"/>
              </a:solidFill>
            </a:endParaRPr>
          </a:p>
          <a:p>
            <a:pPr indent="0" lvl="0" marL="0" rtl="0" algn="l">
              <a:lnSpc>
                <a:spcPct val="150000"/>
              </a:lnSpc>
              <a:spcBef>
                <a:spcPts val="0"/>
              </a:spcBef>
              <a:spcAft>
                <a:spcPts val="0"/>
              </a:spcAft>
              <a:buNone/>
            </a:pPr>
            <a:r>
              <a:rPr b="1" lang="en-GB" sz="1800">
                <a:solidFill>
                  <a:srgbClr val="0000FF"/>
                </a:solidFill>
              </a:rPr>
              <a:t>Sum of listing in Brooklyn is : 45908</a:t>
            </a:r>
            <a:endParaRPr b="1" sz="1800">
              <a:solidFill>
                <a:srgbClr val="0000FF"/>
              </a:solidFill>
            </a:endParaRPr>
          </a:p>
          <a:p>
            <a:pPr indent="0" lvl="0" marL="0" rtl="0" algn="l">
              <a:lnSpc>
                <a:spcPct val="150000"/>
              </a:lnSpc>
              <a:spcBef>
                <a:spcPts val="0"/>
              </a:spcBef>
              <a:spcAft>
                <a:spcPts val="0"/>
              </a:spcAft>
              <a:buNone/>
            </a:pPr>
            <a:r>
              <a:rPr b="1" lang="en-GB" sz="1800">
                <a:solidFill>
                  <a:srgbClr val="0000FF"/>
                </a:solidFill>
              </a:rPr>
              <a:t>Sum of listing in Queens is : 23003</a:t>
            </a:r>
            <a:endParaRPr b="1" sz="1800">
              <a:solidFill>
                <a:srgbClr val="0000FF"/>
              </a:solidFill>
            </a:endParaRPr>
          </a:p>
          <a:p>
            <a:pPr indent="0" lvl="0" marL="0" rtl="0" algn="l">
              <a:lnSpc>
                <a:spcPct val="150000"/>
              </a:lnSpc>
              <a:spcBef>
                <a:spcPts val="0"/>
              </a:spcBef>
              <a:spcAft>
                <a:spcPts val="0"/>
              </a:spcAft>
              <a:buNone/>
            </a:pPr>
            <a:r>
              <a:rPr b="1" lang="en-GB" sz="1800">
                <a:solidFill>
                  <a:srgbClr val="0000FF"/>
                </a:solidFill>
              </a:rPr>
              <a:t>Sum of listing in Staten Island is : 865</a:t>
            </a:r>
            <a:endParaRPr b="1" sz="1800">
              <a:solidFill>
                <a:srgbClr val="0000FF"/>
              </a:solidFill>
            </a:endParaRPr>
          </a:p>
          <a:p>
            <a:pPr indent="0" lvl="0" marL="0" rtl="0" algn="l">
              <a:lnSpc>
                <a:spcPct val="150000"/>
              </a:lnSpc>
              <a:spcBef>
                <a:spcPts val="0"/>
              </a:spcBef>
              <a:spcAft>
                <a:spcPts val="0"/>
              </a:spcAft>
              <a:buNone/>
            </a:pPr>
            <a:r>
              <a:t/>
            </a:r>
            <a:endParaRPr b="1" sz="1800">
              <a:solidFill>
                <a:srgbClr val="0000FF"/>
              </a:solidFill>
            </a:endParaRPr>
          </a:p>
        </p:txBody>
      </p:sp>
      <p:pic>
        <p:nvPicPr>
          <p:cNvPr id="102" name="Google Shape;102;g1a4946c114a_0_15"/>
          <p:cNvPicPr preferRelativeResize="0"/>
          <p:nvPr/>
        </p:nvPicPr>
        <p:blipFill>
          <a:blip r:embed="rId3">
            <a:alphaModFix/>
          </a:blip>
          <a:stretch>
            <a:fillRect/>
          </a:stretch>
        </p:blipFill>
        <p:spPr>
          <a:xfrm>
            <a:off x="5458375" y="611400"/>
            <a:ext cx="3685634" cy="2070325"/>
          </a:xfrm>
          <a:prstGeom prst="rect">
            <a:avLst/>
          </a:prstGeom>
          <a:noFill/>
          <a:ln>
            <a:noFill/>
          </a:ln>
        </p:spPr>
      </p:pic>
      <p:pic>
        <p:nvPicPr>
          <p:cNvPr id="103" name="Google Shape;103;g1a4946c114a_0_15"/>
          <p:cNvPicPr preferRelativeResize="0"/>
          <p:nvPr/>
        </p:nvPicPr>
        <p:blipFill>
          <a:blip r:embed="rId4">
            <a:alphaModFix/>
          </a:blip>
          <a:stretch>
            <a:fillRect/>
          </a:stretch>
        </p:blipFill>
        <p:spPr>
          <a:xfrm>
            <a:off x="5677825" y="2834125"/>
            <a:ext cx="3466100" cy="2070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1a4946c114a_0_26"/>
          <p:cNvSpPr txBox="1"/>
          <p:nvPr>
            <p:ph type="ctrTitle"/>
          </p:nvPr>
        </p:nvSpPr>
        <p:spPr>
          <a:xfrm>
            <a:off x="0" y="0"/>
            <a:ext cx="48231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600"/>
              <a:t>Stats on Room type :</a:t>
            </a:r>
            <a:endParaRPr b="1" sz="3600"/>
          </a:p>
        </p:txBody>
      </p:sp>
      <p:sp>
        <p:nvSpPr>
          <p:cNvPr id="109" name="Google Shape;109;g1a4946c114a_0_26"/>
          <p:cNvSpPr txBox="1"/>
          <p:nvPr>
            <p:ph idx="1" type="subTitle"/>
          </p:nvPr>
        </p:nvSpPr>
        <p:spPr>
          <a:xfrm>
            <a:off x="0" y="621050"/>
            <a:ext cx="3525900" cy="46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solidFill>
                  <a:schemeClr val="dk1"/>
                </a:solidFill>
              </a:rPr>
              <a:t>Average price for each type of room :</a:t>
            </a:r>
            <a:endParaRPr b="1" sz="1400">
              <a:solidFill>
                <a:schemeClr val="dk1"/>
              </a:solidFill>
            </a:endParaRPr>
          </a:p>
        </p:txBody>
      </p:sp>
      <p:sp>
        <p:nvSpPr>
          <p:cNvPr id="110" name="Google Shape;110;g1a4946c114a_0_26"/>
          <p:cNvSpPr txBox="1"/>
          <p:nvPr/>
        </p:nvSpPr>
        <p:spPr>
          <a:xfrm>
            <a:off x="122125" y="938725"/>
            <a:ext cx="2319900" cy="738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GB" sz="900">
                <a:solidFill>
                  <a:srgbClr val="0000FF"/>
                </a:solidFill>
              </a:rPr>
              <a:t>Entire home/apt : 211.80</a:t>
            </a:r>
            <a:endParaRPr b="1" sz="900">
              <a:solidFill>
                <a:srgbClr val="0000FF"/>
              </a:solidFill>
            </a:endParaRPr>
          </a:p>
          <a:p>
            <a:pPr indent="0" lvl="0" marL="0" rtl="0" algn="l">
              <a:lnSpc>
                <a:spcPct val="150000"/>
              </a:lnSpc>
              <a:spcBef>
                <a:spcPts val="0"/>
              </a:spcBef>
              <a:spcAft>
                <a:spcPts val="0"/>
              </a:spcAft>
              <a:buNone/>
            </a:pPr>
            <a:r>
              <a:rPr b="1" lang="en-GB" sz="900">
                <a:solidFill>
                  <a:srgbClr val="0000FF"/>
                </a:solidFill>
              </a:rPr>
              <a:t>Private room : 89.79</a:t>
            </a:r>
            <a:endParaRPr b="1" sz="900">
              <a:solidFill>
                <a:srgbClr val="0000FF"/>
              </a:solidFill>
            </a:endParaRPr>
          </a:p>
          <a:p>
            <a:pPr indent="0" lvl="0" marL="0" rtl="0" algn="l">
              <a:lnSpc>
                <a:spcPct val="150000"/>
              </a:lnSpc>
              <a:spcBef>
                <a:spcPts val="0"/>
              </a:spcBef>
              <a:spcAft>
                <a:spcPts val="0"/>
              </a:spcAft>
              <a:buNone/>
            </a:pPr>
            <a:r>
              <a:rPr b="1" lang="en-GB" sz="900">
                <a:solidFill>
                  <a:srgbClr val="0000FF"/>
                </a:solidFill>
              </a:rPr>
              <a:t>Shared room : 70.07</a:t>
            </a:r>
            <a:endParaRPr b="1" sz="900">
              <a:solidFill>
                <a:srgbClr val="0000FF"/>
              </a:solidFill>
            </a:endParaRPr>
          </a:p>
        </p:txBody>
      </p:sp>
      <p:pic>
        <p:nvPicPr>
          <p:cNvPr id="111" name="Google Shape;111;g1a4946c114a_0_26"/>
          <p:cNvPicPr preferRelativeResize="0"/>
          <p:nvPr/>
        </p:nvPicPr>
        <p:blipFill rotWithShape="1">
          <a:blip r:embed="rId3">
            <a:alphaModFix/>
          </a:blip>
          <a:srcRect b="0" l="0" r="59861" t="0"/>
          <a:stretch/>
        </p:blipFill>
        <p:spPr>
          <a:xfrm>
            <a:off x="5357200" y="0"/>
            <a:ext cx="2488051" cy="2981550"/>
          </a:xfrm>
          <a:prstGeom prst="rect">
            <a:avLst/>
          </a:prstGeom>
          <a:noFill/>
          <a:ln>
            <a:noFill/>
          </a:ln>
        </p:spPr>
      </p:pic>
      <p:sp>
        <p:nvSpPr>
          <p:cNvPr id="112" name="Google Shape;112;g1a4946c114a_0_26"/>
          <p:cNvSpPr txBox="1"/>
          <p:nvPr/>
        </p:nvSpPr>
        <p:spPr>
          <a:xfrm>
            <a:off x="0" y="1564088"/>
            <a:ext cx="40905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chemeClr val="dk1"/>
                </a:solidFill>
              </a:rPr>
              <a:t>Highest minimum night spent in each room type :</a:t>
            </a:r>
            <a:endParaRPr b="1" sz="1300">
              <a:solidFill>
                <a:schemeClr val="dk1"/>
              </a:solidFill>
            </a:endParaRPr>
          </a:p>
        </p:txBody>
      </p:sp>
      <p:sp>
        <p:nvSpPr>
          <p:cNvPr id="113" name="Google Shape;113;g1a4946c114a_0_26"/>
          <p:cNvSpPr txBox="1"/>
          <p:nvPr/>
        </p:nvSpPr>
        <p:spPr>
          <a:xfrm>
            <a:off x="114600" y="1918100"/>
            <a:ext cx="3655500" cy="738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900">
                <a:solidFill>
                  <a:srgbClr val="0000FF"/>
                </a:solidFill>
              </a:rPr>
              <a:t>Entire home/apt : 1250 in Manhattan</a:t>
            </a:r>
            <a:endParaRPr b="1" sz="900">
              <a:solidFill>
                <a:srgbClr val="0000FF"/>
              </a:solidFill>
            </a:endParaRPr>
          </a:p>
          <a:p>
            <a:pPr indent="0" lvl="0" marL="0" rtl="0" algn="l">
              <a:lnSpc>
                <a:spcPct val="150000"/>
              </a:lnSpc>
              <a:spcBef>
                <a:spcPts val="0"/>
              </a:spcBef>
              <a:spcAft>
                <a:spcPts val="0"/>
              </a:spcAft>
              <a:buNone/>
            </a:pPr>
            <a:r>
              <a:rPr b="1" lang="en-GB" sz="900">
                <a:solidFill>
                  <a:srgbClr val="0000FF"/>
                </a:solidFill>
              </a:rPr>
              <a:t>Private room : 999</a:t>
            </a:r>
            <a:endParaRPr b="1" sz="900">
              <a:solidFill>
                <a:srgbClr val="0000FF"/>
              </a:solidFill>
            </a:endParaRPr>
          </a:p>
          <a:p>
            <a:pPr indent="0" lvl="0" marL="0" rtl="0" algn="l">
              <a:lnSpc>
                <a:spcPct val="150000"/>
              </a:lnSpc>
              <a:spcBef>
                <a:spcPts val="0"/>
              </a:spcBef>
              <a:spcAft>
                <a:spcPts val="0"/>
              </a:spcAft>
              <a:buNone/>
            </a:pPr>
            <a:r>
              <a:rPr b="1" lang="en-GB" sz="900">
                <a:solidFill>
                  <a:srgbClr val="0000FF"/>
                </a:solidFill>
              </a:rPr>
              <a:t>Shared room : 999</a:t>
            </a:r>
            <a:endParaRPr b="1" sz="900">
              <a:solidFill>
                <a:srgbClr val="0000FF"/>
              </a:solidFill>
            </a:endParaRPr>
          </a:p>
        </p:txBody>
      </p:sp>
      <p:pic>
        <p:nvPicPr>
          <p:cNvPr id="114" name="Google Shape;114;g1a4946c114a_0_26"/>
          <p:cNvPicPr preferRelativeResize="0"/>
          <p:nvPr/>
        </p:nvPicPr>
        <p:blipFill>
          <a:blip r:embed="rId4">
            <a:alphaModFix/>
          </a:blip>
          <a:stretch>
            <a:fillRect/>
          </a:stretch>
        </p:blipFill>
        <p:spPr>
          <a:xfrm>
            <a:off x="5174149" y="3057650"/>
            <a:ext cx="3736099" cy="2096790"/>
          </a:xfrm>
          <a:prstGeom prst="rect">
            <a:avLst/>
          </a:prstGeom>
          <a:noFill/>
          <a:ln>
            <a:noFill/>
          </a:ln>
        </p:spPr>
      </p:pic>
      <p:pic>
        <p:nvPicPr>
          <p:cNvPr id="115" name="Google Shape;115;g1a4946c114a_0_26"/>
          <p:cNvPicPr preferRelativeResize="0"/>
          <p:nvPr/>
        </p:nvPicPr>
        <p:blipFill rotWithShape="1">
          <a:blip r:embed="rId5">
            <a:alphaModFix/>
          </a:blip>
          <a:srcRect b="0" l="2645" r="15701" t="0"/>
          <a:stretch/>
        </p:blipFill>
        <p:spPr>
          <a:xfrm>
            <a:off x="0" y="2571750"/>
            <a:ext cx="5158749" cy="2526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