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juj+QozAwsV1eaPqvBSnChjDxg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4946c114a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a4946c114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684262681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c68426268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4946c114a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a4946c114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684262681_0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c68426268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684262681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c68426268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c37bb71b5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dc37bb71b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4946c114a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a4946c114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59854786e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959854786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4946c114a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a4946c114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59854786e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959854786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4946c114a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a4946c114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4946c114a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a4946c114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4946c114a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a4946c114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946c114a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a4946c114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700">
                <a:solidFill>
                  <a:srgbClr val="CC0000"/>
                </a:solidFill>
                <a:latin typeface="Montserrat"/>
                <a:ea typeface="Montserrat"/>
                <a:cs typeface="Montserrat"/>
                <a:sym typeface="Montserrat"/>
              </a:rPr>
              <a:t>Capstone Project</a:t>
            </a:r>
            <a:endParaRPr b="1" sz="47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500">
                <a:solidFill>
                  <a:schemeClr val="lt1"/>
                </a:solidFill>
                <a:latin typeface="Montserrat"/>
                <a:ea typeface="Montserrat"/>
                <a:cs typeface="Montserrat"/>
                <a:sym typeface="Montserrat"/>
              </a:rPr>
              <a:t>Netflix Movies And TV Shows Clustering</a:t>
            </a:r>
            <a:endParaRPr b="1" sz="2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000">
                <a:solidFill>
                  <a:srgbClr val="38761D"/>
                </a:solidFill>
                <a:latin typeface="Montserrat"/>
                <a:ea typeface="Montserrat"/>
                <a:cs typeface="Montserrat"/>
                <a:sym typeface="Montserrat"/>
              </a:rPr>
              <a:t>By :- Md Ismail Quraishi</a:t>
            </a:r>
            <a:endParaRPr b="1" sz="2000">
              <a:solidFill>
                <a:srgbClr val="38761D"/>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a4946c114a_0_38"/>
          <p:cNvSpPr txBox="1"/>
          <p:nvPr/>
        </p:nvSpPr>
        <p:spPr>
          <a:xfrm>
            <a:off x="2789400" y="122675"/>
            <a:ext cx="40050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000">
                <a:solidFill>
                  <a:schemeClr val="dk1"/>
                </a:solidFill>
              </a:rPr>
              <a:t>TV Shows</a:t>
            </a:r>
            <a:endParaRPr b="1" sz="1000">
              <a:solidFill>
                <a:schemeClr val="dk1"/>
              </a:solidFill>
            </a:endParaRPr>
          </a:p>
          <a:p>
            <a:pPr indent="0" lvl="0" marL="0" marR="0" rtl="0" algn="l">
              <a:lnSpc>
                <a:spcPct val="150000"/>
              </a:lnSpc>
              <a:spcBef>
                <a:spcPts val="0"/>
              </a:spcBef>
              <a:spcAft>
                <a:spcPts val="0"/>
              </a:spcAft>
              <a:buNone/>
            </a:pPr>
            <a:r>
              <a:rPr b="1" lang="en-GB" sz="1000">
                <a:solidFill>
                  <a:srgbClr val="38761D"/>
                </a:solidFill>
              </a:rPr>
              <a:t>Kids' TV : 205</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International TV Shows, TV Dramas : 111</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Crime TV Shows, International TV Shows, TV Dramas : 106</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Kids' TV, TV Comedies : 90</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International TV Shows, Romantic TV Shows, TV Dramas : 86</a:t>
            </a:r>
            <a:endParaRPr b="1" sz="1000">
              <a:solidFill>
                <a:srgbClr val="38761D"/>
              </a:solidFill>
            </a:endParaRPr>
          </a:p>
        </p:txBody>
      </p:sp>
      <p:sp>
        <p:nvSpPr>
          <p:cNvPr id="121" name="Google Shape;121;g1a4946c114a_0_38"/>
          <p:cNvSpPr txBox="1"/>
          <p:nvPr>
            <p:ph type="ctrTitle"/>
          </p:nvPr>
        </p:nvSpPr>
        <p:spPr>
          <a:xfrm>
            <a:off x="0" y="0"/>
            <a:ext cx="2137200" cy="5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300"/>
              <a:t>Top 5 Genres:</a:t>
            </a:r>
            <a:endParaRPr b="1" sz="2300"/>
          </a:p>
        </p:txBody>
      </p:sp>
      <p:sp>
        <p:nvSpPr>
          <p:cNvPr id="122" name="Google Shape;122;g1a4946c114a_0_38"/>
          <p:cNvSpPr txBox="1"/>
          <p:nvPr/>
        </p:nvSpPr>
        <p:spPr>
          <a:xfrm>
            <a:off x="122400" y="808475"/>
            <a:ext cx="36879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000">
                <a:solidFill>
                  <a:schemeClr val="dk1"/>
                </a:solidFill>
              </a:rPr>
              <a:t>Movies</a:t>
            </a:r>
            <a:endParaRPr b="1" sz="1000">
              <a:solidFill>
                <a:schemeClr val="dk1"/>
              </a:solidFill>
            </a:endParaRPr>
          </a:p>
          <a:p>
            <a:pPr indent="0" lvl="0" marL="0" marR="0" rtl="0" algn="l">
              <a:lnSpc>
                <a:spcPct val="150000"/>
              </a:lnSpc>
              <a:spcBef>
                <a:spcPts val="0"/>
              </a:spcBef>
              <a:spcAft>
                <a:spcPts val="0"/>
              </a:spcAft>
              <a:buNone/>
            </a:pPr>
            <a:r>
              <a:rPr b="1" lang="en-GB" sz="1000">
                <a:solidFill>
                  <a:srgbClr val="38761D"/>
                </a:solidFill>
              </a:rPr>
              <a:t>Documentaries : 334</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Stand-Up Comedy : 321</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Dramas, International Movies : 320</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Comedies, Dramas, International Movies : 243</a:t>
            </a:r>
            <a:endParaRPr b="1" sz="1000">
              <a:solidFill>
                <a:srgbClr val="38761D"/>
              </a:solidFill>
            </a:endParaRPr>
          </a:p>
          <a:p>
            <a:pPr indent="0" lvl="0" marL="0" marR="0" rtl="0" algn="l">
              <a:lnSpc>
                <a:spcPct val="150000"/>
              </a:lnSpc>
              <a:spcBef>
                <a:spcPts val="0"/>
              </a:spcBef>
              <a:spcAft>
                <a:spcPts val="0"/>
              </a:spcAft>
              <a:buNone/>
            </a:pPr>
            <a:r>
              <a:rPr b="1" lang="en-GB" sz="1000">
                <a:solidFill>
                  <a:srgbClr val="38761D"/>
                </a:solidFill>
              </a:rPr>
              <a:t>Dramas, Independent Movies, International Movies : 215</a:t>
            </a:r>
            <a:endParaRPr b="1" sz="1000">
              <a:solidFill>
                <a:srgbClr val="38761D"/>
              </a:solidFill>
            </a:endParaRPr>
          </a:p>
        </p:txBody>
      </p:sp>
      <p:pic>
        <p:nvPicPr>
          <p:cNvPr id="123" name="Google Shape;123;g1a4946c114a_0_38"/>
          <p:cNvPicPr preferRelativeResize="0"/>
          <p:nvPr/>
        </p:nvPicPr>
        <p:blipFill>
          <a:blip r:embed="rId3">
            <a:alphaModFix/>
          </a:blip>
          <a:stretch>
            <a:fillRect/>
          </a:stretch>
        </p:blipFill>
        <p:spPr>
          <a:xfrm>
            <a:off x="152400" y="2473775"/>
            <a:ext cx="5713175" cy="2517325"/>
          </a:xfrm>
          <a:prstGeom prst="rect">
            <a:avLst/>
          </a:prstGeom>
          <a:noFill/>
          <a:ln>
            <a:noFill/>
          </a:ln>
        </p:spPr>
      </p:pic>
      <p:pic>
        <p:nvPicPr>
          <p:cNvPr id="124" name="Google Shape;124;g1a4946c114a_0_38"/>
          <p:cNvPicPr preferRelativeResize="0"/>
          <p:nvPr/>
        </p:nvPicPr>
        <p:blipFill>
          <a:blip r:embed="rId4">
            <a:alphaModFix/>
          </a:blip>
          <a:stretch>
            <a:fillRect/>
          </a:stretch>
        </p:blipFill>
        <p:spPr>
          <a:xfrm rot="-5400000">
            <a:off x="5584425" y="1656250"/>
            <a:ext cx="4674001" cy="23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c684262681_0_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30" name="Google Shape;130;g1c684262681_0_18"/>
          <p:cNvSpPr txBox="1"/>
          <p:nvPr>
            <p:ph type="ctrTitle"/>
          </p:nvPr>
        </p:nvSpPr>
        <p:spPr>
          <a:xfrm>
            <a:off x="0" y="0"/>
            <a:ext cx="5981100" cy="5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300"/>
              <a:t>Top 5 Actors:</a:t>
            </a:r>
            <a:endParaRPr b="1" sz="2300"/>
          </a:p>
        </p:txBody>
      </p:sp>
      <p:sp>
        <p:nvSpPr>
          <p:cNvPr id="131" name="Google Shape;131;g1c684262681_0_18"/>
          <p:cNvSpPr txBox="1"/>
          <p:nvPr/>
        </p:nvSpPr>
        <p:spPr>
          <a:xfrm>
            <a:off x="122400" y="808475"/>
            <a:ext cx="25932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lang="en-GB" sz="1000">
                <a:solidFill>
                  <a:srgbClr val="38761D"/>
                </a:solidFill>
              </a:rPr>
              <a:t>Anupam Kher	    : 42</a:t>
            </a:r>
            <a:endParaRPr b="1" sz="1000">
              <a:solidFill>
                <a:srgbClr val="38761D"/>
              </a:solidFill>
            </a:endParaRPr>
          </a:p>
          <a:p>
            <a:pPr indent="0" lvl="0" marL="0" marR="0" rtl="0" algn="l">
              <a:lnSpc>
                <a:spcPct val="150000"/>
              </a:lnSpc>
              <a:spcBef>
                <a:spcPts val="0"/>
              </a:spcBef>
              <a:spcAft>
                <a:spcPts val="0"/>
              </a:spcAft>
              <a:buClr>
                <a:srgbClr val="000000"/>
              </a:buClr>
              <a:buSzPts val="1400"/>
              <a:buFont typeface="Arial"/>
              <a:buNone/>
            </a:pPr>
            <a:r>
              <a:rPr b="1" lang="en-GB" sz="1000">
                <a:solidFill>
                  <a:srgbClr val="38761D"/>
                </a:solidFill>
              </a:rPr>
              <a:t>Shah Rukh Khan : 35</a:t>
            </a:r>
            <a:endParaRPr b="1" sz="1000">
              <a:solidFill>
                <a:srgbClr val="38761D"/>
              </a:solidFill>
            </a:endParaRPr>
          </a:p>
          <a:p>
            <a:pPr indent="0" lvl="0" marL="0" marR="0" rtl="0" algn="l">
              <a:lnSpc>
                <a:spcPct val="150000"/>
              </a:lnSpc>
              <a:spcBef>
                <a:spcPts val="0"/>
              </a:spcBef>
              <a:spcAft>
                <a:spcPts val="0"/>
              </a:spcAft>
              <a:buClr>
                <a:srgbClr val="000000"/>
              </a:buClr>
              <a:buSzPts val="1400"/>
              <a:buFont typeface="Arial"/>
              <a:buNone/>
            </a:pPr>
            <a:r>
              <a:rPr b="1" lang="en-GB" sz="1000">
                <a:solidFill>
                  <a:srgbClr val="38761D"/>
                </a:solidFill>
              </a:rPr>
              <a:t>Om Puri  	    : 30</a:t>
            </a:r>
            <a:endParaRPr b="1" sz="1000">
              <a:solidFill>
                <a:srgbClr val="38761D"/>
              </a:solidFill>
            </a:endParaRPr>
          </a:p>
          <a:p>
            <a:pPr indent="0" lvl="0" marL="0" marR="0" rtl="0" algn="l">
              <a:lnSpc>
                <a:spcPct val="150000"/>
              </a:lnSpc>
              <a:spcBef>
                <a:spcPts val="0"/>
              </a:spcBef>
              <a:spcAft>
                <a:spcPts val="0"/>
              </a:spcAft>
              <a:buClr>
                <a:srgbClr val="000000"/>
              </a:buClr>
              <a:buSzPts val="1400"/>
              <a:buFont typeface="Arial"/>
              <a:buNone/>
            </a:pPr>
            <a:r>
              <a:rPr b="1" lang="en-GB" sz="1000">
                <a:solidFill>
                  <a:srgbClr val="38761D"/>
                </a:solidFill>
              </a:rPr>
              <a:t>Naseeruddin Shah:30</a:t>
            </a:r>
            <a:endParaRPr b="1" sz="1000">
              <a:solidFill>
                <a:srgbClr val="38761D"/>
              </a:solidFill>
            </a:endParaRPr>
          </a:p>
          <a:p>
            <a:pPr indent="0" lvl="0" marL="0" marR="0" rtl="0" algn="l">
              <a:lnSpc>
                <a:spcPct val="150000"/>
              </a:lnSpc>
              <a:spcBef>
                <a:spcPts val="0"/>
              </a:spcBef>
              <a:spcAft>
                <a:spcPts val="0"/>
              </a:spcAft>
              <a:buClr>
                <a:srgbClr val="000000"/>
              </a:buClr>
              <a:buSzPts val="1400"/>
              <a:buFont typeface="Arial"/>
              <a:buNone/>
            </a:pPr>
            <a:r>
              <a:rPr b="1" lang="en-GB" sz="1000">
                <a:solidFill>
                  <a:srgbClr val="38761D"/>
                </a:solidFill>
              </a:rPr>
              <a:t>Takahiro Sakurai : 29</a:t>
            </a:r>
            <a:endParaRPr b="1" sz="1000">
              <a:solidFill>
                <a:srgbClr val="38761D"/>
              </a:solidFill>
            </a:endParaRPr>
          </a:p>
        </p:txBody>
      </p:sp>
      <p:pic>
        <p:nvPicPr>
          <p:cNvPr id="132" name="Google Shape;132;g1c684262681_0_18"/>
          <p:cNvPicPr preferRelativeResize="0"/>
          <p:nvPr/>
        </p:nvPicPr>
        <p:blipFill>
          <a:blip r:embed="rId3">
            <a:alphaModFix/>
          </a:blip>
          <a:stretch>
            <a:fillRect/>
          </a:stretch>
        </p:blipFill>
        <p:spPr>
          <a:xfrm>
            <a:off x="50753" y="2529575"/>
            <a:ext cx="8964674" cy="252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a4946c114a_0_47"/>
          <p:cNvSpPr txBox="1"/>
          <p:nvPr/>
        </p:nvSpPr>
        <p:spPr>
          <a:xfrm>
            <a:off x="4310375" y="618575"/>
            <a:ext cx="1446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rgbClr val="38761D"/>
                </a:solidFill>
              </a:rPr>
              <a:t>March        669</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September    619</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August       618</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April        601</a:t>
            </a:r>
            <a:endParaRPr b="1" sz="1100">
              <a:solidFill>
                <a:srgbClr val="38761D"/>
              </a:solidFill>
            </a:endParaRPr>
          </a:p>
        </p:txBody>
      </p:sp>
      <p:sp>
        <p:nvSpPr>
          <p:cNvPr id="138" name="Google Shape;138;g1a4946c114a_0_47"/>
          <p:cNvSpPr txBox="1"/>
          <p:nvPr>
            <p:ph idx="1" type="subTitle"/>
          </p:nvPr>
        </p:nvSpPr>
        <p:spPr>
          <a:xfrm>
            <a:off x="83100" y="487800"/>
            <a:ext cx="2432100" cy="9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chemeClr val="dk1"/>
                </a:solidFill>
              </a:rPr>
              <a:t>Total number of Shows for each month</a:t>
            </a:r>
            <a:endParaRPr b="1" sz="1000">
              <a:solidFill>
                <a:schemeClr val="dk1"/>
              </a:solidFill>
            </a:endParaRPr>
          </a:p>
          <a:p>
            <a:pPr indent="0" lvl="0" marL="0" rtl="0" algn="l">
              <a:lnSpc>
                <a:spcPct val="115000"/>
              </a:lnSpc>
              <a:spcBef>
                <a:spcPts val="0"/>
              </a:spcBef>
              <a:spcAft>
                <a:spcPts val="0"/>
              </a:spcAft>
              <a:buNone/>
            </a:pPr>
            <a:r>
              <a:rPr b="1" lang="en-GB" sz="1000">
                <a:solidFill>
                  <a:srgbClr val="38761D"/>
                </a:solidFill>
              </a:rPr>
              <a:t>December     833</a:t>
            </a:r>
            <a:endParaRPr b="1" sz="1000">
              <a:solidFill>
                <a:srgbClr val="38761D"/>
              </a:solidFill>
            </a:endParaRPr>
          </a:p>
          <a:p>
            <a:pPr indent="0" lvl="0" marL="0" rtl="0" algn="l">
              <a:lnSpc>
                <a:spcPct val="115000"/>
              </a:lnSpc>
              <a:spcBef>
                <a:spcPts val="0"/>
              </a:spcBef>
              <a:spcAft>
                <a:spcPts val="0"/>
              </a:spcAft>
              <a:buNone/>
            </a:pPr>
            <a:r>
              <a:rPr b="1" lang="en-GB" sz="1000">
                <a:solidFill>
                  <a:srgbClr val="38761D"/>
                </a:solidFill>
              </a:rPr>
              <a:t>October      785</a:t>
            </a:r>
            <a:endParaRPr b="1" sz="1000">
              <a:solidFill>
                <a:srgbClr val="38761D"/>
              </a:solidFill>
            </a:endParaRPr>
          </a:p>
          <a:p>
            <a:pPr indent="0" lvl="0" marL="0" rtl="0" algn="l">
              <a:lnSpc>
                <a:spcPct val="115000"/>
              </a:lnSpc>
              <a:spcBef>
                <a:spcPts val="0"/>
              </a:spcBef>
              <a:spcAft>
                <a:spcPts val="0"/>
              </a:spcAft>
              <a:buNone/>
            </a:pPr>
            <a:r>
              <a:rPr b="1" lang="en-GB" sz="1000">
                <a:solidFill>
                  <a:srgbClr val="38761D"/>
                </a:solidFill>
              </a:rPr>
              <a:t>January      757</a:t>
            </a:r>
            <a:endParaRPr b="1" sz="1000">
              <a:solidFill>
                <a:srgbClr val="38761D"/>
              </a:solidFill>
            </a:endParaRPr>
          </a:p>
          <a:p>
            <a:pPr indent="0" lvl="0" marL="0" rtl="0" algn="l">
              <a:lnSpc>
                <a:spcPct val="115000"/>
              </a:lnSpc>
              <a:spcBef>
                <a:spcPts val="0"/>
              </a:spcBef>
              <a:spcAft>
                <a:spcPts val="0"/>
              </a:spcAft>
              <a:buNone/>
            </a:pPr>
            <a:r>
              <a:rPr b="1" lang="en-GB" sz="1000">
                <a:solidFill>
                  <a:srgbClr val="38761D"/>
                </a:solidFill>
              </a:rPr>
              <a:t>November     738</a:t>
            </a:r>
            <a:endParaRPr b="1" sz="1000">
              <a:solidFill>
                <a:srgbClr val="38761D"/>
              </a:solidFill>
            </a:endParaRPr>
          </a:p>
        </p:txBody>
      </p:sp>
      <p:sp>
        <p:nvSpPr>
          <p:cNvPr id="139" name="Google Shape;139;g1a4946c114a_0_47"/>
          <p:cNvSpPr txBox="1"/>
          <p:nvPr>
            <p:ph type="ctrTitle"/>
          </p:nvPr>
        </p:nvSpPr>
        <p:spPr>
          <a:xfrm>
            <a:off x="0" y="76200"/>
            <a:ext cx="3283500" cy="36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800"/>
              <a:t>Monthly A</a:t>
            </a:r>
            <a:r>
              <a:rPr b="1" lang="en-GB" sz="2800"/>
              <a:t>nalysis:</a:t>
            </a:r>
            <a:endParaRPr b="1" sz="2800"/>
          </a:p>
        </p:txBody>
      </p:sp>
      <p:pic>
        <p:nvPicPr>
          <p:cNvPr id="140" name="Google Shape;140;g1a4946c114a_0_47"/>
          <p:cNvPicPr preferRelativeResize="0"/>
          <p:nvPr/>
        </p:nvPicPr>
        <p:blipFill>
          <a:blip r:embed="rId3">
            <a:alphaModFix/>
          </a:blip>
          <a:stretch>
            <a:fillRect/>
          </a:stretch>
        </p:blipFill>
        <p:spPr>
          <a:xfrm>
            <a:off x="76200" y="1714817"/>
            <a:ext cx="8991600" cy="3276283"/>
          </a:xfrm>
          <a:prstGeom prst="rect">
            <a:avLst/>
          </a:prstGeom>
          <a:noFill/>
          <a:ln>
            <a:noFill/>
          </a:ln>
        </p:spPr>
      </p:pic>
      <p:sp>
        <p:nvSpPr>
          <p:cNvPr id="141" name="Google Shape;141;g1a4946c114a_0_47"/>
          <p:cNvSpPr txBox="1"/>
          <p:nvPr/>
        </p:nvSpPr>
        <p:spPr>
          <a:xfrm>
            <a:off x="7547275" y="635325"/>
            <a:ext cx="1446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solidFill>
                  <a:srgbClr val="38761D"/>
                </a:solidFill>
              </a:rPr>
              <a:t>July         600</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May          543</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June         542</a:t>
            </a:r>
            <a:endParaRPr b="1" sz="1100">
              <a:solidFill>
                <a:srgbClr val="38761D"/>
              </a:solidFill>
            </a:endParaRPr>
          </a:p>
          <a:p>
            <a:pPr indent="0" lvl="0" marL="0" rtl="0" algn="l">
              <a:lnSpc>
                <a:spcPct val="115000"/>
              </a:lnSpc>
              <a:spcBef>
                <a:spcPts val="0"/>
              </a:spcBef>
              <a:spcAft>
                <a:spcPts val="0"/>
              </a:spcAft>
              <a:buNone/>
            </a:pPr>
            <a:r>
              <a:rPr b="1" lang="en-GB" sz="1100">
                <a:solidFill>
                  <a:srgbClr val="38761D"/>
                </a:solidFill>
              </a:rPr>
              <a:t>February     472</a:t>
            </a:r>
            <a:endParaRPr b="1" sz="1100">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c684262681_0_63"/>
          <p:cNvSpPr txBox="1"/>
          <p:nvPr>
            <p:ph type="ctrTitle"/>
          </p:nvPr>
        </p:nvSpPr>
        <p:spPr>
          <a:xfrm>
            <a:off x="0" y="76200"/>
            <a:ext cx="38217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800"/>
              <a:t>Model wise analysis:</a:t>
            </a:r>
            <a:endParaRPr b="1" sz="2800"/>
          </a:p>
        </p:txBody>
      </p:sp>
      <p:sp>
        <p:nvSpPr>
          <p:cNvPr id="147" name="Google Shape;147;g1c684262681_0_63"/>
          <p:cNvSpPr txBox="1"/>
          <p:nvPr>
            <p:ph idx="1" type="subTitle"/>
          </p:nvPr>
        </p:nvSpPr>
        <p:spPr>
          <a:xfrm>
            <a:off x="159300" y="868800"/>
            <a:ext cx="8548800" cy="9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300">
                <a:solidFill>
                  <a:srgbClr val="38761D"/>
                </a:solidFill>
              </a:rPr>
              <a:t>I think KElbow curve is good at n_clusters = 6 and silhouette is .046 also good therefore I choosed 6 clusters.</a:t>
            </a:r>
            <a:endParaRPr b="1" sz="1300">
              <a:solidFill>
                <a:srgbClr val="38761D"/>
              </a:solidFill>
            </a:endParaRPr>
          </a:p>
        </p:txBody>
      </p:sp>
      <p:sp>
        <p:nvSpPr>
          <p:cNvPr id="148" name="Google Shape;148;g1c684262681_0_63"/>
          <p:cNvSpPr txBox="1"/>
          <p:nvPr/>
        </p:nvSpPr>
        <p:spPr>
          <a:xfrm>
            <a:off x="124775" y="434225"/>
            <a:ext cx="1175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GB" sz="1600">
                <a:solidFill>
                  <a:srgbClr val="274E13"/>
                </a:solidFill>
              </a:rPr>
              <a:t>KMeans</a:t>
            </a:r>
            <a:endParaRPr b="1" i="0" sz="1600" u="none" cap="none" strike="noStrike">
              <a:solidFill>
                <a:srgbClr val="274E13"/>
              </a:solidFill>
              <a:latin typeface="Arial"/>
              <a:ea typeface="Arial"/>
              <a:cs typeface="Arial"/>
              <a:sym typeface="Arial"/>
            </a:endParaRPr>
          </a:p>
        </p:txBody>
      </p:sp>
      <p:pic>
        <p:nvPicPr>
          <p:cNvPr id="149" name="Google Shape;149;g1c684262681_0_63"/>
          <p:cNvPicPr preferRelativeResize="0"/>
          <p:nvPr/>
        </p:nvPicPr>
        <p:blipFill>
          <a:blip r:embed="rId3">
            <a:alphaModFix/>
          </a:blip>
          <a:stretch>
            <a:fillRect/>
          </a:stretch>
        </p:blipFill>
        <p:spPr>
          <a:xfrm>
            <a:off x="76200" y="2262100"/>
            <a:ext cx="4580974" cy="2805200"/>
          </a:xfrm>
          <a:prstGeom prst="rect">
            <a:avLst/>
          </a:prstGeom>
          <a:noFill/>
          <a:ln>
            <a:noFill/>
          </a:ln>
        </p:spPr>
      </p:pic>
      <p:pic>
        <p:nvPicPr>
          <p:cNvPr id="150" name="Google Shape;150;g1c684262681_0_63"/>
          <p:cNvPicPr preferRelativeResize="0"/>
          <p:nvPr/>
        </p:nvPicPr>
        <p:blipFill>
          <a:blip r:embed="rId4">
            <a:alphaModFix/>
          </a:blip>
          <a:stretch>
            <a:fillRect/>
          </a:stretch>
        </p:blipFill>
        <p:spPr>
          <a:xfrm>
            <a:off x="4885775" y="2391150"/>
            <a:ext cx="4182026" cy="267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c684262681_0_56"/>
          <p:cNvSpPr txBox="1"/>
          <p:nvPr>
            <p:ph type="ctrTitle"/>
          </p:nvPr>
        </p:nvSpPr>
        <p:spPr>
          <a:xfrm>
            <a:off x="0" y="76200"/>
            <a:ext cx="38217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800"/>
              <a:t>Model wise analysis:</a:t>
            </a:r>
            <a:endParaRPr b="1" sz="2800"/>
          </a:p>
        </p:txBody>
      </p:sp>
      <p:sp>
        <p:nvSpPr>
          <p:cNvPr id="156" name="Google Shape;156;g1c684262681_0_56"/>
          <p:cNvSpPr txBox="1"/>
          <p:nvPr/>
        </p:nvSpPr>
        <p:spPr>
          <a:xfrm>
            <a:off x="124775" y="434225"/>
            <a:ext cx="2673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GB" sz="1600">
                <a:solidFill>
                  <a:srgbClr val="274E13"/>
                </a:solidFill>
              </a:rPr>
              <a:t>Agglomerative Clustering</a:t>
            </a:r>
            <a:endParaRPr b="1" i="0" sz="1600" u="none" cap="none" strike="noStrike">
              <a:solidFill>
                <a:srgbClr val="274E13"/>
              </a:solidFill>
              <a:latin typeface="Arial"/>
              <a:ea typeface="Arial"/>
              <a:cs typeface="Arial"/>
              <a:sym typeface="Arial"/>
            </a:endParaRPr>
          </a:p>
        </p:txBody>
      </p:sp>
      <p:sp>
        <p:nvSpPr>
          <p:cNvPr id="157" name="Google Shape;157;g1c684262681_0_56"/>
          <p:cNvSpPr txBox="1"/>
          <p:nvPr>
            <p:ph idx="1" type="subTitle"/>
          </p:nvPr>
        </p:nvSpPr>
        <p:spPr>
          <a:xfrm>
            <a:off x="159300" y="868800"/>
            <a:ext cx="8548800" cy="9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300">
                <a:solidFill>
                  <a:srgbClr val="38761D"/>
                </a:solidFill>
              </a:rPr>
              <a:t>From the dendrogram visualization I found that there could be four good clusters for agglomerative clustering therefore I chosed 4 clusters in this case. And since my dataset is noisy therefore I am picking ‘ward’ method for making the clusters.</a:t>
            </a:r>
            <a:endParaRPr b="1" sz="1300">
              <a:solidFill>
                <a:srgbClr val="38761D"/>
              </a:solidFill>
            </a:endParaRPr>
          </a:p>
        </p:txBody>
      </p:sp>
      <p:pic>
        <p:nvPicPr>
          <p:cNvPr id="158" name="Google Shape;158;g1c684262681_0_56"/>
          <p:cNvPicPr preferRelativeResize="0"/>
          <p:nvPr/>
        </p:nvPicPr>
        <p:blipFill>
          <a:blip r:embed="rId3">
            <a:alphaModFix/>
          </a:blip>
          <a:stretch>
            <a:fillRect/>
          </a:stretch>
        </p:blipFill>
        <p:spPr>
          <a:xfrm>
            <a:off x="152400" y="2292624"/>
            <a:ext cx="4419600" cy="2698476"/>
          </a:xfrm>
          <a:prstGeom prst="rect">
            <a:avLst/>
          </a:prstGeom>
          <a:noFill/>
          <a:ln>
            <a:noFill/>
          </a:ln>
        </p:spPr>
      </p:pic>
      <p:pic>
        <p:nvPicPr>
          <p:cNvPr id="159" name="Google Shape;159;g1c684262681_0_56"/>
          <p:cNvPicPr preferRelativeResize="0"/>
          <p:nvPr/>
        </p:nvPicPr>
        <p:blipFill>
          <a:blip r:embed="rId4">
            <a:alphaModFix/>
          </a:blip>
          <a:stretch>
            <a:fillRect/>
          </a:stretch>
        </p:blipFill>
        <p:spPr>
          <a:xfrm>
            <a:off x="4800600" y="2427000"/>
            <a:ext cx="4267200" cy="246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dc37bb71b5_0_48"/>
          <p:cNvSpPr txBox="1"/>
          <p:nvPr>
            <p:ph type="ctrTitle"/>
          </p:nvPr>
        </p:nvSpPr>
        <p:spPr>
          <a:xfrm>
            <a:off x="0" y="76200"/>
            <a:ext cx="38217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800"/>
              <a:t>Model wise analysis:</a:t>
            </a:r>
            <a:endParaRPr b="1" sz="2800"/>
          </a:p>
        </p:txBody>
      </p:sp>
      <p:sp>
        <p:nvSpPr>
          <p:cNvPr id="165" name="Google Shape;165;g1dc37bb71b5_0_48"/>
          <p:cNvSpPr txBox="1"/>
          <p:nvPr/>
        </p:nvSpPr>
        <p:spPr>
          <a:xfrm>
            <a:off x="124775" y="434225"/>
            <a:ext cx="2270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GB" sz="1600">
                <a:solidFill>
                  <a:srgbClr val="274E13"/>
                </a:solidFill>
              </a:rPr>
              <a:t>DBScan Clustering</a:t>
            </a:r>
            <a:endParaRPr b="1" i="0" sz="1600" u="none" cap="none" strike="noStrike">
              <a:solidFill>
                <a:srgbClr val="274E13"/>
              </a:solidFill>
              <a:latin typeface="Arial"/>
              <a:ea typeface="Arial"/>
              <a:cs typeface="Arial"/>
              <a:sym typeface="Arial"/>
            </a:endParaRPr>
          </a:p>
        </p:txBody>
      </p:sp>
      <p:sp>
        <p:nvSpPr>
          <p:cNvPr id="166" name="Google Shape;166;g1dc37bb71b5_0_48"/>
          <p:cNvSpPr txBox="1"/>
          <p:nvPr>
            <p:ph idx="1" type="subTitle"/>
          </p:nvPr>
        </p:nvSpPr>
        <p:spPr>
          <a:xfrm>
            <a:off x="159300" y="868800"/>
            <a:ext cx="8548800" cy="6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300">
                <a:solidFill>
                  <a:srgbClr val="38761D"/>
                </a:solidFill>
              </a:rPr>
              <a:t>DBScan is good for less noisy data but in this case data is very noisy therefore the model is making a very big cluster and lot of tiny clusters.</a:t>
            </a:r>
            <a:endParaRPr b="1" sz="1300">
              <a:solidFill>
                <a:srgbClr val="38761D"/>
              </a:solidFill>
            </a:endParaRPr>
          </a:p>
        </p:txBody>
      </p:sp>
      <p:pic>
        <p:nvPicPr>
          <p:cNvPr id="167" name="Google Shape;167;g1dc37bb71b5_0_48"/>
          <p:cNvPicPr preferRelativeResize="0"/>
          <p:nvPr/>
        </p:nvPicPr>
        <p:blipFill>
          <a:blip r:embed="rId3">
            <a:alphaModFix/>
          </a:blip>
          <a:stretch>
            <a:fillRect/>
          </a:stretch>
        </p:blipFill>
        <p:spPr>
          <a:xfrm>
            <a:off x="152400" y="1719800"/>
            <a:ext cx="8894300" cy="334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a4946c114a_0_55"/>
          <p:cNvSpPr txBox="1"/>
          <p:nvPr/>
        </p:nvSpPr>
        <p:spPr>
          <a:xfrm>
            <a:off x="91925" y="819775"/>
            <a:ext cx="6425700" cy="31308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None/>
            </a:pPr>
            <a:r>
              <a:rPr b="1" lang="en-GB" sz="1200">
                <a:solidFill>
                  <a:srgbClr val="38761D"/>
                </a:solidFill>
              </a:rPr>
              <a:t>1. The dataset  has 7787 rows and 12 columns.</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2. There are 30.68% null values in director, 9.22% in cast column, 6.51% in country, 0.13 in date_added, and 0.09 on rating columns.</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3. The dataset containing only movies has shape (5377,14) and for TV Shows has (2410,14).</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4. Total number of features after vectorization is 40255.</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5. Total features after dimensionality reduction is 364.</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6. Kmeans clustering is giving good clusters therefore I would choose Kmeans with n_clusters = 6 because silhouette in this case is very good .046</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7. Agglomerative clustering is also good but for high number of clusters it is not giving better cluster.</a:t>
            </a:r>
            <a:endParaRPr b="1" sz="1200">
              <a:solidFill>
                <a:srgbClr val="38761D"/>
              </a:solidFill>
            </a:endParaRPr>
          </a:p>
          <a:p>
            <a:pPr indent="0" lvl="0" marL="457200" marR="0" rtl="0" algn="l">
              <a:lnSpc>
                <a:spcPct val="115000"/>
              </a:lnSpc>
              <a:spcBef>
                <a:spcPts val="0"/>
              </a:spcBef>
              <a:spcAft>
                <a:spcPts val="0"/>
              </a:spcAft>
              <a:buNone/>
            </a:pPr>
            <a:r>
              <a:rPr b="1" lang="en-GB" sz="1200">
                <a:solidFill>
                  <a:srgbClr val="38761D"/>
                </a:solidFill>
              </a:rPr>
              <a:t>8. DBSCAN is giving a large size of cluster because my data is very noisy therefore in this case dbscan is not good.</a:t>
            </a:r>
            <a:endParaRPr b="1" sz="1200">
              <a:solidFill>
                <a:srgbClr val="38761D"/>
              </a:solidFill>
            </a:endParaRPr>
          </a:p>
          <a:p>
            <a:pPr indent="0" lvl="0" marL="0" marR="0" rtl="0" algn="l">
              <a:lnSpc>
                <a:spcPct val="115000"/>
              </a:lnSpc>
              <a:spcBef>
                <a:spcPts val="0"/>
              </a:spcBef>
              <a:spcAft>
                <a:spcPts val="0"/>
              </a:spcAft>
              <a:buClr>
                <a:srgbClr val="000000"/>
              </a:buClr>
              <a:buSzPts val="1200"/>
              <a:buFont typeface="Arial"/>
              <a:buNone/>
            </a:pPr>
            <a:r>
              <a:t/>
            </a:r>
            <a:endParaRPr b="1" sz="1200">
              <a:solidFill>
                <a:srgbClr val="38761D"/>
              </a:solidFill>
            </a:endParaRPr>
          </a:p>
        </p:txBody>
      </p:sp>
      <p:sp>
        <p:nvSpPr>
          <p:cNvPr id="173" name="Google Shape;173;g1a4946c114a_0_55"/>
          <p:cNvSpPr txBox="1"/>
          <p:nvPr>
            <p:ph type="ctrTitle"/>
          </p:nvPr>
        </p:nvSpPr>
        <p:spPr>
          <a:xfrm>
            <a:off x="0" y="0"/>
            <a:ext cx="34431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600"/>
              <a:t>Conclusions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62125"/>
            <a:ext cx="8512500" cy="49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b="1" lang="en-GB" sz="3300">
                <a:latin typeface="Montserrat"/>
                <a:ea typeface="Montserrat"/>
                <a:cs typeface="Montserrat"/>
                <a:sym typeface="Montserrat"/>
              </a:rPr>
              <a:t>Points for discussion :</a:t>
            </a:r>
            <a:endParaRPr b="1" sz="3300">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Data Summary</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Type Analysis.</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10 Countries.</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10 </a:t>
            </a:r>
            <a:r>
              <a:rPr b="1" lang="en-GB" sz="2200">
                <a:solidFill>
                  <a:srgbClr val="38761D"/>
                </a:solidFill>
                <a:latin typeface="Montserrat"/>
                <a:ea typeface="Montserrat"/>
                <a:cs typeface="Montserrat"/>
                <a:sym typeface="Montserrat"/>
              </a:rPr>
              <a:t>Directors</a:t>
            </a:r>
            <a:r>
              <a:rPr b="1" lang="en-GB" sz="2200">
                <a:solidFill>
                  <a:srgbClr val="38761D"/>
                </a:solidFill>
                <a:latin typeface="Montserrat"/>
                <a:ea typeface="Montserrat"/>
                <a:cs typeface="Montserrat"/>
                <a:sym typeface="Montserrat"/>
              </a:rPr>
              <a:t>.</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5 Release Year.</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5 Ratings.</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5 Genres.</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Top 5 Actors.</a:t>
            </a:r>
            <a:endParaRPr b="1" sz="2200">
              <a:solidFill>
                <a:srgbClr val="38761D"/>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Monthly Analysis.</a:t>
            </a:r>
            <a:endParaRPr b="1" sz="2200">
              <a:solidFill>
                <a:srgbClr val="38761D"/>
              </a:solidFill>
              <a:latin typeface="Montserrat"/>
              <a:ea typeface="Montserrat"/>
              <a:cs typeface="Montserrat"/>
              <a:sym typeface="Montserrat"/>
            </a:endParaRPr>
          </a:p>
          <a:p>
            <a:pPr indent="0" lvl="0" marL="0" rtl="0" algn="l">
              <a:lnSpc>
                <a:spcPct val="115000"/>
              </a:lnSpc>
              <a:spcBef>
                <a:spcPts val="0"/>
              </a:spcBef>
              <a:spcAft>
                <a:spcPts val="0"/>
              </a:spcAft>
              <a:buClr>
                <a:srgbClr val="38761D"/>
              </a:buClr>
              <a:buSzPts val="2200"/>
              <a:buFont typeface="Montserrat"/>
              <a:buAutoNum type="arabicPeriod"/>
            </a:pPr>
            <a:r>
              <a:rPr b="1" lang="en-GB" sz="2200">
                <a:solidFill>
                  <a:srgbClr val="38761D"/>
                </a:solidFill>
                <a:latin typeface="Montserrat"/>
                <a:ea typeface="Montserrat"/>
                <a:cs typeface="Montserrat"/>
                <a:sym typeface="Montserrat"/>
              </a:rPr>
              <a:t> Conclusions.</a:t>
            </a:r>
            <a:endParaRPr b="1" sz="2200">
              <a:solidFill>
                <a:srgbClr val="38761D"/>
              </a:solidFill>
              <a:latin typeface="Montserrat"/>
              <a:ea typeface="Montserrat"/>
              <a:cs typeface="Montserrat"/>
              <a:sym typeface="Montserrat"/>
            </a:endParaRPr>
          </a:p>
          <a:p>
            <a:pPr indent="0" lvl="0" marL="457200" rtl="0" algn="l">
              <a:lnSpc>
                <a:spcPct val="115000"/>
              </a:lnSpc>
              <a:spcBef>
                <a:spcPts val="0"/>
              </a:spcBef>
              <a:spcAft>
                <a:spcPts val="0"/>
              </a:spcAft>
              <a:buSzPts val="5200"/>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b="1" sz="13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b="1" sz="13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959854786e_0_1"/>
          <p:cNvSpPr txBox="1"/>
          <p:nvPr>
            <p:ph type="ctrTitle"/>
          </p:nvPr>
        </p:nvSpPr>
        <p:spPr>
          <a:xfrm>
            <a:off x="763350" y="92575"/>
            <a:ext cx="8069100" cy="489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5200"/>
              <a:buNone/>
            </a:pPr>
            <a:r>
              <a:rPr b="1" lang="en-GB" sz="2000"/>
              <a:t>  Data summary:</a:t>
            </a:r>
            <a:endParaRPr b="1" sz="2000"/>
          </a:p>
          <a:p>
            <a:pPr indent="0" lvl="0" marL="0" rtl="0" algn="l">
              <a:lnSpc>
                <a:spcPct val="150000"/>
              </a:lnSpc>
              <a:spcBef>
                <a:spcPts val="0"/>
              </a:spcBef>
              <a:spcAft>
                <a:spcPts val="0"/>
              </a:spcAft>
              <a:buNone/>
            </a:pPr>
            <a:r>
              <a:t/>
            </a:r>
            <a:endParaRPr b="1" sz="1000">
              <a:solidFill>
                <a:srgbClr val="38761D"/>
              </a:solidFill>
            </a:endParaRPr>
          </a:p>
          <a:p>
            <a:pPr indent="0" lvl="0" marL="0" rtl="0" algn="l">
              <a:lnSpc>
                <a:spcPct val="150000"/>
              </a:lnSpc>
              <a:spcBef>
                <a:spcPts val="0"/>
              </a:spcBef>
              <a:spcAft>
                <a:spcPts val="0"/>
              </a:spcAft>
              <a:buNone/>
            </a:pPr>
            <a:r>
              <a:rPr b="1" lang="en-GB" sz="1400">
                <a:solidFill>
                  <a:srgbClr val="38761D"/>
                </a:solidFill>
              </a:rPr>
              <a:t>The dataset has total 7787 rows and 12 columns:</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1. Show_id : show ID</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2. type : Type of the show like movie or TV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3. title : Title of the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4. director : Director of the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5. cast : Actors and actress of the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6. country : Country of the origin of the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7. date_added : Date when the show added to netflix</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8. release_year : Release year</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9. rating : rating</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10. duration : duration of the show</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11. listed_in : Listed in</a:t>
            </a:r>
            <a:endParaRPr b="1" sz="1400">
              <a:solidFill>
                <a:srgbClr val="38761D"/>
              </a:solidFill>
            </a:endParaRPr>
          </a:p>
          <a:p>
            <a:pPr indent="0" lvl="0" marL="0" rtl="0" algn="l">
              <a:lnSpc>
                <a:spcPct val="150000"/>
              </a:lnSpc>
              <a:spcBef>
                <a:spcPts val="0"/>
              </a:spcBef>
              <a:spcAft>
                <a:spcPts val="0"/>
              </a:spcAft>
              <a:buNone/>
            </a:pPr>
            <a:r>
              <a:rPr b="1" lang="en-GB" sz="1400">
                <a:solidFill>
                  <a:srgbClr val="38761D"/>
                </a:solidFill>
              </a:rPr>
              <a:t>12. description : Description of the shows</a:t>
            </a:r>
            <a:endParaRPr b="1" sz="1400">
              <a:solidFill>
                <a:srgbClr val="38761D"/>
              </a:solidFill>
            </a:endParaRPr>
          </a:p>
          <a:p>
            <a:pPr indent="0" lvl="0" marL="0" rtl="0" algn="l">
              <a:lnSpc>
                <a:spcPct val="150000"/>
              </a:lnSpc>
              <a:spcBef>
                <a:spcPts val="0"/>
              </a:spcBef>
              <a:spcAft>
                <a:spcPts val="0"/>
              </a:spcAft>
              <a:buSzPts val="5200"/>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a4946c114a_0_78"/>
          <p:cNvSpPr txBox="1"/>
          <p:nvPr>
            <p:ph type="ctrTitle"/>
          </p:nvPr>
        </p:nvSpPr>
        <p:spPr>
          <a:xfrm>
            <a:off x="0" y="0"/>
            <a:ext cx="57978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600"/>
              <a:t>Type A</a:t>
            </a:r>
            <a:r>
              <a:rPr b="1" lang="en-GB" sz="3600"/>
              <a:t>nalysis:</a:t>
            </a:r>
            <a:endParaRPr b="1" sz="3600"/>
          </a:p>
        </p:txBody>
      </p:sp>
      <p:sp>
        <p:nvSpPr>
          <p:cNvPr id="71" name="Google Shape;71;g1a4946c114a_0_78"/>
          <p:cNvSpPr txBox="1"/>
          <p:nvPr/>
        </p:nvSpPr>
        <p:spPr>
          <a:xfrm>
            <a:off x="351175" y="748825"/>
            <a:ext cx="3235800" cy="16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72" name="Google Shape;72;g1a4946c114a_0_78"/>
          <p:cNvSpPr txBox="1"/>
          <p:nvPr/>
        </p:nvSpPr>
        <p:spPr>
          <a:xfrm>
            <a:off x="248675" y="1204075"/>
            <a:ext cx="2800800" cy="188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lang="en-GB">
                <a:solidFill>
                  <a:srgbClr val="38761D"/>
                </a:solidFill>
              </a:rPr>
              <a:t>There are 30.9% TV Shows and 69.1% are Movies. Movies are more than twice of TV Shows. It may be because TV Shows produced in small small parts and Movies are complete so most of the people like Movies.</a:t>
            </a:r>
            <a:endParaRPr b="0" i="0" sz="1400" u="none" cap="none" strike="noStrike">
              <a:solidFill>
                <a:srgbClr val="38761D"/>
              </a:solidFill>
              <a:latin typeface="Arial"/>
              <a:ea typeface="Arial"/>
              <a:cs typeface="Arial"/>
              <a:sym typeface="Arial"/>
            </a:endParaRPr>
          </a:p>
        </p:txBody>
      </p:sp>
      <p:pic>
        <p:nvPicPr>
          <p:cNvPr id="73" name="Google Shape;73;g1a4946c114a_0_78"/>
          <p:cNvPicPr preferRelativeResize="0"/>
          <p:nvPr/>
        </p:nvPicPr>
        <p:blipFill>
          <a:blip r:embed="rId3">
            <a:alphaModFix/>
          </a:blip>
          <a:stretch>
            <a:fillRect/>
          </a:stretch>
        </p:blipFill>
        <p:spPr>
          <a:xfrm>
            <a:off x="4577575" y="945000"/>
            <a:ext cx="4296820" cy="404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959854786e_0_27"/>
          <p:cNvSpPr txBox="1"/>
          <p:nvPr>
            <p:ph type="ctrTitle"/>
          </p:nvPr>
        </p:nvSpPr>
        <p:spPr>
          <a:xfrm>
            <a:off x="0" y="0"/>
            <a:ext cx="8520600" cy="9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600"/>
              <a:t>Top 10 Countries</a:t>
            </a:r>
            <a:r>
              <a:rPr b="1" lang="en-GB" sz="3600"/>
              <a:t>:</a:t>
            </a:r>
            <a:endParaRPr b="1" sz="3600"/>
          </a:p>
        </p:txBody>
      </p:sp>
      <p:sp>
        <p:nvSpPr>
          <p:cNvPr id="79" name="Google Shape;79;g1959854786e_0_27"/>
          <p:cNvSpPr txBox="1"/>
          <p:nvPr/>
        </p:nvSpPr>
        <p:spPr>
          <a:xfrm>
            <a:off x="259700" y="1998350"/>
            <a:ext cx="2487900" cy="2940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rPr b="1" lang="en-GB" sz="1300">
                <a:solidFill>
                  <a:schemeClr val="dk1"/>
                </a:solidFill>
              </a:rPr>
              <a:t>Top 10 countries are :</a:t>
            </a:r>
            <a:endParaRPr b="1" sz="1300">
              <a:solidFill>
                <a:schemeClr val="dk1"/>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United States : 2500+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India : about 1000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United Kingdom : about 400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Japan : about 250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South Korea : about 200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Canada : about 200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Spain : about 100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France : about 100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Egypt : about 100</a:t>
            </a:r>
            <a:endParaRPr b="1" sz="1100">
              <a:solidFill>
                <a:srgbClr val="38761D"/>
              </a:solidFill>
            </a:endParaRPr>
          </a:p>
          <a:p>
            <a:pPr indent="0" lvl="0" marL="0" marR="0" rtl="0" algn="l">
              <a:lnSpc>
                <a:spcPct val="150000"/>
              </a:lnSpc>
              <a:spcBef>
                <a:spcPts val="0"/>
              </a:spcBef>
              <a:spcAft>
                <a:spcPts val="0"/>
              </a:spcAft>
              <a:buClr>
                <a:srgbClr val="000000"/>
              </a:buClr>
              <a:buSzPts val="1000"/>
              <a:buFont typeface="Arial"/>
              <a:buNone/>
            </a:pPr>
            <a:r>
              <a:rPr b="1" lang="en-GB" sz="1100">
                <a:solidFill>
                  <a:srgbClr val="38761D"/>
                </a:solidFill>
              </a:rPr>
              <a:t>Turkey : about 100</a:t>
            </a:r>
            <a:endParaRPr b="1" sz="1100">
              <a:solidFill>
                <a:srgbClr val="38761D"/>
              </a:solidFill>
            </a:endParaRPr>
          </a:p>
        </p:txBody>
      </p:sp>
      <p:pic>
        <p:nvPicPr>
          <p:cNvPr id="80" name="Google Shape;80;g1959854786e_0_27"/>
          <p:cNvPicPr preferRelativeResize="0"/>
          <p:nvPr/>
        </p:nvPicPr>
        <p:blipFill>
          <a:blip r:embed="rId3">
            <a:alphaModFix/>
          </a:blip>
          <a:stretch>
            <a:fillRect/>
          </a:stretch>
        </p:blipFill>
        <p:spPr>
          <a:xfrm>
            <a:off x="2900000" y="2169900"/>
            <a:ext cx="6091599" cy="27073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a4946c114a_0_2"/>
          <p:cNvSpPr txBox="1"/>
          <p:nvPr>
            <p:ph type="ctrTitle"/>
          </p:nvPr>
        </p:nvSpPr>
        <p:spPr>
          <a:xfrm>
            <a:off x="0" y="0"/>
            <a:ext cx="41406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300"/>
              <a:t>Top 10 Directors</a:t>
            </a:r>
            <a:r>
              <a:rPr b="1" lang="en-GB" sz="2300"/>
              <a:t>: TV Shows</a:t>
            </a:r>
            <a:endParaRPr b="1" sz="2300"/>
          </a:p>
        </p:txBody>
      </p:sp>
      <p:sp>
        <p:nvSpPr>
          <p:cNvPr id="86" name="Google Shape;86;g1a4946c114a_0_2"/>
          <p:cNvSpPr txBox="1"/>
          <p:nvPr/>
        </p:nvSpPr>
        <p:spPr>
          <a:xfrm>
            <a:off x="229200" y="641500"/>
            <a:ext cx="343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87" name="Google Shape;87;g1a4946c114a_0_2"/>
          <p:cNvSpPr txBox="1"/>
          <p:nvPr/>
        </p:nvSpPr>
        <p:spPr>
          <a:xfrm>
            <a:off x="222500" y="611350"/>
            <a:ext cx="30015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a:solidFill>
                  <a:srgbClr val="6AA84F"/>
                </a:solidFill>
              </a:rPr>
              <a:t>Alastair Fothergill : 3</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Shin Won-Ho       : 2</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Iginio Straffi   	: 2</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Rob Seidenglanz : 2</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Stan Lathan         : 2</a:t>
            </a:r>
            <a:endParaRPr>
              <a:solidFill>
                <a:srgbClr val="6AA84F"/>
              </a:solidFill>
            </a:endParaRPr>
          </a:p>
        </p:txBody>
      </p:sp>
      <p:pic>
        <p:nvPicPr>
          <p:cNvPr id="88" name="Google Shape;88;g1a4946c114a_0_2"/>
          <p:cNvPicPr preferRelativeResize="0"/>
          <p:nvPr/>
        </p:nvPicPr>
        <p:blipFill>
          <a:blip r:embed="rId3">
            <a:alphaModFix/>
          </a:blip>
          <a:stretch>
            <a:fillRect/>
          </a:stretch>
        </p:blipFill>
        <p:spPr>
          <a:xfrm>
            <a:off x="102375" y="2225900"/>
            <a:ext cx="8950150" cy="2874650"/>
          </a:xfrm>
          <a:prstGeom prst="rect">
            <a:avLst/>
          </a:prstGeom>
          <a:noFill/>
          <a:ln>
            <a:noFill/>
          </a:ln>
        </p:spPr>
      </p:pic>
      <p:sp>
        <p:nvSpPr>
          <p:cNvPr id="89" name="Google Shape;89;g1a4946c114a_0_2"/>
          <p:cNvSpPr txBox="1"/>
          <p:nvPr/>
        </p:nvSpPr>
        <p:spPr>
          <a:xfrm>
            <a:off x="5861300" y="687550"/>
            <a:ext cx="30015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a:solidFill>
                  <a:srgbClr val="6AA84F"/>
                </a:solidFill>
              </a:rPr>
              <a:t>Ken Burns 	      </a:t>
            </a:r>
            <a:r>
              <a:rPr lang="en-GB">
                <a:solidFill>
                  <a:srgbClr val="6AA84F"/>
                </a:solidFill>
              </a:rPr>
              <a:t>: 3</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Juliana Vicente : 1</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Dawn Porter     : 1</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Ahmet </a:t>
            </a:r>
            <a:r>
              <a:rPr lang="en-GB">
                <a:solidFill>
                  <a:srgbClr val="6AA84F"/>
                </a:solidFill>
              </a:rPr>
              <a:t>Katıksız</a:t>
            </a:r>
            <a:r>
              <a:rPr lang="en-GB">
                <a:solidFill>
                  <a:srgbClr val="6AA84F"/>
                </a:solidFill>
              </a:rPr>
              <a:t>  : 1</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Nizar Shafi        : 1</a:t>
            </a:r>
            <a:endParaRPr>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a4946c114a_0_8"/>
          <p:cNvSpPr txBox="1"/>
          <p:nvPr>
            <p:ph type="ctrTitle"/>
          </p:nvPr>
        </p:nvSpPr>
        <p:spPr>
          <a:xfrm>
            <a:off x="0" y="0"/>
            <a:ext cx="1662000" cy="55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900"/>
              <a:t>Movies</a:t>
            </a:r>
            <a:r>
              <a:rPr b="1" lang="en-GB" sz="2900"/>
              <a:t>: </a:t>
            </a:r>
            <a:endParaRPr b="1" sz="2900"/>
          </a:p>
        </p:txBody>
      </p:sp>
      <p:pic>
        <p:nvPicPr>
          <p:cNvPr id="95" name="Google Shape;95;g1a4946c114a_0_8"/>
          <p:cNvPicPr preferRelativeResize="0"/>
          <p:nvPr/>
        </p:nvPicPr>
        <p:blipFill>
          <a:blip r:embed="rId3">
            <a:alphaModFix/>
          </a:blip>
          <a:stretch>
            <a:fillRect/>
          </a:stretch>
        </p:blipFill>
        <p:spPr>
          <a:xfrm>
            <a:off x="152400" y="1976350"/>
            <a:ext cx="8915425" cy="3014750"/>
          </a:xfrm>
          <a:prstGeom prst="rect">
            <a:avLst/>
          </a:prstGeom>
          <a:noFill/>
          <a:ln>
            <a:noFill/>
          </a:ln>
        </p:spPr>
      </p:pic>
      <p:sp>
        <p:nvSpPr>
          <p:cNvPr id="96" name="Google Shape;96;g1a4946c114a_0_8"/>
          <p:cNvSpPr txBox="1"/>
          <p:nvPr/>
        </p:nvSpPr>
        <p:spPr>
          <a:xfrm>
            <a:off x="-6100" y="611350"/>
            <a:ext cx="25860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a:solidFill>
                  <a:srgbClr val="6AA84F"/>
                </a:solidFill>
              </a:rPr>
              <a:t>Raúl Campos, Jan Suter  : 18</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Marcus Raboy                  : 16</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Jay Karas                 	    : 14</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Cathy Garcia-Molina        : 13</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Youssef Chahine              : 12</a:t>
            </a:r>
            <a:endParaRPr>
              <a:solidFill>
                <a:srgbClr val="6AA84F"/>
              </a:solidFill>
            </a:endParaRPr>
          </a:p>
        </p:txBody>
      </p:sp>
      <p:sp>
        <p:nvSpPr>
          <p:cNvPr id="97" name="Google Shape;97;g1a4946c114a_0_8"/>
          <p:cNvSpPr txBox="1"/>
          <p:nvPr/>
        </p:nvSpPr>
        <p:spPr>
          <a:xfrm>
            <a:off x="7156700" y="611350"/>
            <a:ext cx="19551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a:solidFill>
                  <a:srgbClr val="6AA84F"/>
                </a:solidFill>
              </a:rPr>
              <a:t>Jay Chapman     </a:t>
            </a:r>
            <a:r>
              <a:rPr lang="en-GB">
                <a:solidFill>
                  <a:srgbClr val="6AA84F"/>
                </a:solidFill>
              </a:rPr>
              <a:t>: 12</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Martin Scorsese : 12</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Steven Spielberg : 10</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David Dhawan       : 9</a:t>
            </a:r>
            <a:endParaRPr>
              <a:solidFill>
                <a:srgbClr val="6AA84F"/>
              </a:solidFill>
            </a:endParaRPr>
          </a:p>
          <a:p>
            <a:pPr indent="0" lvl="0" marL="0" marR="0" rtl="0" algn="l">
              <a:lnSpc>
                <a:spcPct val="115000"/>
              </a:lnSpc>
              <a:spcBef>
                <a:spcPts val="0"/>
              </a:spcBef>
              <a:spcAft>
                <a:spcPts val="0"/>
              </a:spcAft>
              <a:buNone/>
            </a:pPr>
            <a:r>
              <a:rPr lang="en-GB">
                <a:solidFill>
                  <a:srgbClr val="6AA84F"/>
                </a:solidFill>
              </a:rPr>
              <a:t>Kunle Afolayan       : 8</a:t>
            </a:r>
            <a:endParaRPr>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a4946c114a_0_15"/>
          <p:cNvSpPr txBox="1"/>
          <p:nvPr>
            <p:ph type="ctrTitle"/>
          </p:nvPr>
        </p:nvSpPr>
        <p:spPr>
          <a:xfrm>
            <a:off x="0" y="0"/>
            <a:ext cx="6059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2000"/>
              <a:t>Top 5 Release Year</a:t>
            </a:r>
            <a:r>
              <a:rPr b="1" lang="en-GB" sz="2000"/>
              <a:t>:</a:t>
            </a:r>
            <a:endParaRPr b="1" sz="4800"/>
          </a:p>
        </p:txBody>
      </p:sp>
      <p:sp>
        <p:nvSpPr>
          <p:cNvPr id="103" name="Google Shape;103;g1a4946c114a_0_15"/>
          <p:cNvSpPr txBox="1"/>
          <p:nvPr>
            <p:ph idx="1" type="subTitle"/>
          </p:nvPr>
        </p:nvSpPr>
        <p:spPr>
          <a:xfrm>
            <a:off x="6900" y="611400"/>
            <a:ext cx="2031900" cy="196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200">
                <a:solidFill>
                  <a:schemeClr val="dk1"/>
                </a:solidFill>
              </a:rPr>
              <a:t>Number of Movies released in each year:</a:t>
            </a:r>
            <a:endParaRPr b="1" sz="1200">
              <a:solidFill>
                <a:schemeClr val="dk1"/>
              </a:solidFill>
            </a:endParaRPr>
          </a:p>
          <a:p>
            <a:pPr indent="0" lvl="0" marL="0" rtl="0" algn="l">
              <a:lnSpc>
                <a:spcPct val="150000"/>
              </a:lnSpc>
              <a:spcBef>
                <a:spcPts val="0"/>
              </a:spcBef>
              <a:spcAft>
                <a:spcPts val="0"/>
              </a:spcAft>
              <a:buNone/>
            </a:pPr>
            <a:r>
              <a:rPr b="1" lang="en-GB" sz="1100">
                <a:solidFill>
                  <a:srgbClr val="38761D"/>
                </a:solidFill>
              </a:rPr>
              <a:t>2017 : 744</a:t>
            </a:r>
            <a:endParaRPr b="1" sz="1100">
              <a:solidFill>
                <a:srgbClr val="38761D"/>
              </a:solidFill>
            </a:endParaRPr>
          </a:p>
          <a:p>
            <a:pPr indent="0" lvl="0" marL="0" rtl="0" algn="l">
              <a:lnSpc>
                <a:spcPct val="150000"/>
              </a:lnSpc>
              <a:spcBef>
                <a:spcPts val="0"/>
              </a:spcBef>
              <a:spcAft>
                <a:spcPts val="0"/>
              </a:spcAft>
              <a:buNone/>
            </a:pPr>
            <a:r>
              <a:rPr b="1" lang="en-GB" sz="1100">
                <a:solidFill>
                  <a:srgbClr val="38761D"/>
                </a:solidFill>
              </a:rPr>
              <a:t>2018 : 734</a:t>
            </a:r>
            <a:endParaRPr b="1" sz="1100">
              <a:solidFill>
                <a:srgbClr val="38761D"/>
              </a:solidFill>
            </a:endParaRPr>
          </a:p>
          <a:p>
            <a:pPr indent="0" lvl="0" marL="0" rtl="0" algn="l">
              <a:lnSpc>
                <a:spcPct val="150000"/>
              </a:lnSpc>
              <a:spcBef>
                <a:spcPts val="0"/>
              </a:spcBef>
              <a:spcAft>
                <a:spcPts val="0"/>
              </a:spcAft>
              <a:buNone/>
            </a:pPr>
            <a:r>
              <a:rPr b="1" lang="en-GB" sz="1100">
                <a:solidFill>
                  <a:srgbClr val="38761D"/>
                </a:solidFill>
              </a:rPr>
              <a:t>2016 : 642</a:t>
            </a:r>
            <a:endParaRPr b="1" sz="1100">
              <a:solidFill>
                <a:srgbClr val="38761D"/>
              </a:solidFill>
            </a:endParaRPr>
          </a:p>
          <a:p>
            <a:pPr indent="0" lvl="0" marL="0" rtl="0" algn="l">
              <a:lnSpc>
                <a:spcPct val="150000"/>
              </a:lnSpc>
              <a:spcBef>
                <a:spcPts val="0"/>
              </a:spcBef>
              <a:spcAft>
                <a:spcPts val="0"/>
              </a:spcAft>
              <a:buNone/>
            </a:pPr>
            <a:r>
              <a:rPr b="1" lang="en-GB" sz="1100">
                <a:solidFill>
                  <a:srgbClr val="38761D"/>
                </a:solidFill>
              </a:rPr>
              <a:t>2019 : 582</a:t>
            </a:r>
            <a:endParaRPr b="1" sz="1100">
              <a:solidFill>
                <a:srgbClr val="38761D"/>
              </a:solidFill>
            </a:endParaRPr>
          </a:p>
          <a:p>
            <a:pPr indent="0" lvl="0" marL="0" rtl="0" algn="l">
              <a:lnSpc>
                <a:spcPct val="150000"/>
              </a:lnSpc>
              <a:spcBef>
                <a:spcPts val="0"/>
              </a:spcBef>
              <a:spcAft>
                <a:spcPts val="0"/>
              </a:spcAft>
              <a:buNone/>
            </a:pPr>
            <a:r>
              <a:rPr b="1" lang="en-GB" sz="1100">
                <a:solidFill>
                  <a:srgbClr val="38761D"/>
                </a:solidFill>
              </a:rPr>
              <a:t>2020 : 411</a:t>
            </a:r>
            <a:endParaRPr b="1" sz="1100">
              <a:solidFill>
                <a:srgbClr val="38761D"/>
              </a:solidFill>
            </a:endParaRPr>
          </a:p>
          <a:p>
            <a:pPr indent="0" lvl="0" marL="0" rtl="0" algn="l">
              <a:lnSpc>
                <a:spcPct val="150000"/>
              </a:lnSpc>
              <a:spcBef>
                <a:spcPts val="0"/>
              </a:spcBef>
              <a:spcAft>
                <a:spcPts val="0"/>
              </a:spcAft>
              <a:buSzPts val="2800"/>
              <a:buNone/>
            </a:pPr>
            <a:r>
              <a:t/>
            </a:r>
            <a:endParaRPr b="1" sz="1100">
              <a:solidFill>
                <a:srgbClr val="38761D"/>
              </a:solidFill>
            </a:endParaRPr>
          </a:p>
        </p:txBody>
      </p:sp>
      <p:pic>
        <p:nvPicPr>
          <p:cNvPr id="104" name="Google Shape;104;g1a4946c114a_0_15"/>
          <p:cNvPicPr preferRelativeResize="0"/>
          <p:nvPr/>
        </p:nvPicPr>
        <p:blipFill>
          <a:blip r:embed="rId3">
            <a:alphaModFix/>
          </a:blip>
          <a:stretch>
            <a:fillRect/>
          </a:stretch>
        </p:blipFill>
        <p:spPr>
          <a:xfrm>
            <a:off x="36049" y="2705100"/>
            <a:ext cx="4388325" cy="2430175"/>
          </a:xfrm>
          <a:prstGeom prst="rect">
            <a:avLst/>
          </a:prstGeom>
          <a:noFill/>
          <a:ln>
            <a:noFill/>
          </a:ln>
        </p:spPr>
      </p:pic>
      <p:sp>
        <p:nvSpPr>
          <p:cNvPr id="105" name="Google Shape;105;g1a4946c114a_0_15"/>
          <p:cNvSpPr txBox="1"/>
          <p:nvPr>
            <p:ph idx="1" type="subTitle"/>
          </p:nvPr>
        </p:nvSpPr>
        <p:spPr>
          <a:xfrm>
            <a:off x="7093500" y="611400"/>
            <a:ext cx="2031900" cy="196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200">
                <a:solidFill>
                  <a:schemeClr val="dk1"/>
                </a:solidFill>
              </a:rPr>
              <a:t>Number of TV Shows released in each year:</a:t>
            </a:r>
            <a:endParaRPr b="1" sz="1200">
              <a:solidFill>
                <a:schemeClr val="dk1"/>
              </a:solidFill>
            </a:endParaRPr>
          </a:p>
          <a:p>
            <a:pPr indent="0" lvl="0" marL="0" rtl="0" algn="l">
              <a:lnSpc>
                <a:spcPct val="150000"/>
              </a:lnSpc>
              <a:spcBef>
                <a:spcPts val="0"/>
              </a:spcBef>
              <a:spcAft>
                <a:spcPts val="0"/>
              </a:spcAft>
              <a:buNone/>
            </a:pPr>
            <a:r>
              <a:rPr b="1" lang="en-GB" sz="1100">
                <a:solidFill>
                  <a:srgbClr val="6AA84F"/>
                </a:solidFill>
              </a:rPr>
              <a:t>2020 : 457</a:t>
            </a:r>
            <a:endParaRPr b="1" sz="1100">
              <a:solidFill>
                <a:srgbClr val="6AA84F"/>
              </a:solidFill>
            </a:endParaRPr>
          </a:p>
          <a:p>
            <a:pPr indent="0" lvl="0" marL="0" rtl="0" algn="l">
              <a:lnSpc>
                <a:spcPct val="150000"/>
              </a:lnSpc>
              <a:spcBef>
                <a:spcPts val="0"/>
              </a:spcBef>
              <a:spcAft>
                <a:spcPts val="0"/>
              </a:spcAft>
              <a:buNone/>
            </a:pPr>
            <a:r>
              <a:rPr b="1" lang="en-GB" sz="1100">
                <a:solidFill>
                  <a:srgbClr val="6AA84F"/>
                </a:solidFill>
              </a:rPr>
              <a:t>2019 : 414</a:t>
            </a:r>
            <a:endParaRPr b="1" sz="1100">
              <a:solidFill>
                <a:srgbClr val="6AA84F"/>
              </a:solidFill>
            </a:endParaRPr>
          </a:p>
          <a:p>
            <a:pPr indent="0" lvl="0" marL="0" rtl="0" algn="l">
              <a:lnSpc>
                <a:spcPct val="150000"/>
              </a:lnSpc>
              <a:spcBef>
                <a:spcPts val="0"/>
              </a:spcBef>
              <a:spcAft>
                <a:spcPts val="0"/>
              </a:spcAft>
              <a:buNone/>
            </a:pPr>
            <a:r>
              <a:rPr b="1" lang="en-GB" sz="1100">
                <a:solidFill>
                  <a:srgbClr val="6AA84F"/>
                </a:solidFill>
              </a:rPr>
              <a:t>2018 : 387</a:t>
            </a:r>
            <a:endParaRPr b="1" sz="1100">
              <a:solidFill>
                <a:srgbClr val="6AA84F"/>
              </a:solidFill>
            </a:endParaRPr>
          </a:p>
          <a:p>
            <a:pPr indent="0" lvl="0" marL="0" rtl="0" algn="l">
              <a:lnSpc>
                <a:spcPct val="150000"/>
              </a:lnSpc>
              <a:spcBef>
                <a:spcPts val="0"/>
              </a:spcBef>
              <a:spcAft>
                <a:spcPts val="0"/>
              </a:spcAft>
              <a:buNone/>
            </a:pPr>
            <a:r>
              <a:rPr b="1" lang="en-GB" sz="1100">
                <a:solidFill>
                  <a:srgbClr val="6AA84F"/>
                </a:solidFill>
              </a:rPr>
              <a:t>2017 : 268</a:t>
            </a:r>
            <a:endParaRPr b="1" sz="1100">
              <a:solidFill>
                <a:srgbClr val="6AA84F"/>
              </a:solidFill>
            </a:endParaRPr>
          </a:p>
          <a:p>
            <a:pPr indent="0" lvl="0" marL="0" rtl="0" algn="l">
              <a:lnSpc>
                <a:spcPct val="150000"/>
              </a:lnSpc>
              <a:spcBef>
                <a:spcPts val="0"/>
              </a:spcBef>
              <a:spcAft>
                <a:spcPts val="0"/>
              </a:spcAft>
              <a:buNone/>
            </a:pPr>
            <a:r>
              <a:rPr b="1" lang="en-GB" sz="1100">
                <a:solidFill>
                  <a:srgbClr val="6AA84F"/>
                </a:solidFill>
              </a:rPr>
              <a:t>2016 : 240</a:t>
            </a:r>
            <a:endParaRPr b="1" sz="1100">
              <a:solidFill>
                <a:srgbClr val="6AA84F"/>
              </a:solidFill>
            </a:endParaRPr>
          </a:p>
          <a:p>
            <a:pPr indent="0" lvl="0" marL="0" rtl="0" algn="l">
              <a:lnSpc>
                <a:spcPct val="150000"/>
              </a:lnSpc>
              <a:spcBef>
                <a:spcPts val="0"/>
              </a:spcBef>
              <a:spcAft>
                <a:spcPts val="0"/>
              </a:spcAft>
              <a:buSzPts val="2800"/>
              <a:buNone/>
            </a:pPr>
            <a:r>
              <a:t/>
            </a:r>
            <a:endParaRPr b="1" sz="1200">
              <a:solidFill>
                <a:schemeClr val="dk1"/>
              </a:solidFill>
            </a:endParaRPr>
          </a:p>
        </p:txBody>
      </p:sp>
      <p:pic>
        <p:nvPicPr>
          <p:cNvPr id="106" name="Google Shape;106;g1a4946c114a_0_15"/>
          <p:cNvPicPr preferRelativeResize="0"/>
          <p:nvPr/>
        </p:nvPicPr>
        <p:blipFill>
          <a:blip r:embed="rId4">
            <a:alphaModFix/>
          </a:blip>
          <a:stretch>
            <a:fillRect/>
          </a:stretch>
        </p:blipFill>
        <p:spPr>
          <a:xfrm>
            <a:off x="4522900" y="2705100"/>
            <a:ext cx="4554425" cy="23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a4946c114a_0_26"/>
          <p:cNvSpPr txBox="1"/>
          <p:nvPr>
            <p:ph type="ctrTitle"/>
          </p:nvPr>
        </p:nvSpPr>
        <p:spPr>
          <a:xfrm>
            <a:off x="0" y="0"/>
            <a:ext cx="48231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600"/>
              <a:t>Top 5 Ratings</a:t>
            </a:r>
            <a:r>
              <a:rPr b="1" lang="en-GB" sz="3600"/>
              <a:t>:</a:t>
            </a:r>
            <a:endParaRPr b="1" sz="3600"/>
          </a:p>
        </p:txBody>
      </p:sp>
      <p:sp>
        <p:nvSpPr>
          <p:cNvPr id="112" name="Google Shape;112;g1a4946c114a_0_26"/>
          <p:cNvSpPr txBox="1"/>
          <p:nvPr/>
        </p:nvSpPr>
        <p:spPr>
          <a:xfrm>
            <a:off x="122125" y="938725"/>
            <a:ext cx="1488300" cy="167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300">
                <a:solidFill>
                  <a:schemeClr val="dk1"/>
                </a:solidFill>
              </a:rPr>
              <a:t>Movies</a:t>
            </a:r>
            <a:endParaRPr b="1" sz="1300">
              <a:solidFill>
                <a:schemeClr val="dk1"/>
              </a:solidFill>
            </a:endParaRPr>
          </a:p>
          <a:p>
            <a:pPr indent="0" lvl="0" marL="0" marR="0" rtl="0" algn="l">
              <a:lnSpc>
                <a:spcPct val="150000"/>
              </a:lnSpc>
              <a:spcBef>
                <a:spcPts val="0"/>
              </a:spcBef>
              <a:spcAft>
                <a:spcPts val="0"/>
              </a:spcAft>
              <a:buNone/>
            </a:pPr>
            <a:r>
              <a:rPr b="1" lang="en-GB" sz="1100">
                <a:solidFill>
                  <a:srgbClr val="38761D"/>
                </a:solidFill>
              </a:rPr>
              <a:t>TV-MA : 1845</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TV-14 : 1272</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R : 663</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TV-PG : 505</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PG-13 : 386</a:t>
            </a:r>
            <a:endParaRPr b="1" sz="1100">
              <a:solidFill>
                <a:srgbClr val="38761D"/>
              </a:solidFill>
            </a:endParaRPr>
          </a:p>
        </p:txBody>
      </p:sp>
      <p:sp>
        <p:nvSpPr>
          <p:cNvPr id="113" name="Google Shape;113;g1a4946c114a_0_26"/>
          <p:cNvSpPr txBox="1"/>
          <p:nvPr/>
        </p:nvSpPr>
        <p:spPr>
          <a:xfrm>
            <a:off x="7742125" y="938725"/>
            <a:ext cx="1393500" cy="19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300">
                <a:solidFill>
                  <a:schemeClr val="dk1"/>
                </a:solidFill>
              </a:rPr>
              <a:t>TV Shows:</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TV-MA : 1018</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TV-14 : 659</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TV-PG : 301</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TV-Y7 : 176</a:t>
            </a:r>
            <a:endParaRPr b="1" sz="1100">
              <a:solidFill>
                <a:srgbClr val="38761D"/>
              </a:solidFill>
            </a:endParaRPr>
          </a:p>
          <a:p>
            <a:pPr indent="0" lvl="0" marL="0" marR="0" rtl="0" algn="l">
              <a:lnSpc>
                <a:spcPct val="150000"/>
              </a:lnSpc>
              <a:spcBef>
                <a:spcPts val="0"/>
              </a:spcBef>
              <a:spcAft>
                <a:spcPts val="0"/>
              </a:spcAft>
              <a:buNone/>
            </a:pPr>
            <a:r>
              <a:rPr b="1" lang="en-GB" sz="1100">
                <a:solidFill>
                  <a:srgbClr val="38761D"/>
                </a:solidFill>
              </a:rPr>
              <a:t>TV-Y : 163</a:t>
            </a:r>
            <a:endParaRPr b="1" sz="1100">
              <a:solidFill>
                <a:srgbClr val="38761D"/>
              </a:solidFill>
            </a:endParaRPr>
          </a:p>
          <a:p>
            <a:pPr indent="0" lvl="0" marL="0" marR="0" rtl="0" algn="l">
              <a:lnSpc>
                <a:spcPct val="150000"/>
              </a:lnSpc>
              <a:spcBef>
                <a:spcPts val="0"/>
              </a:spcBef>
              <a:spcAft>
                <a:spcPts val="0"/>
              </a:spcAft>
              <a:buNone/>
            </a:pPr>
            <a:r>
              <a:t/>
            </a:r>
            <a:endParaRPr b="1" sz="1100">
              <a:solidFill>
                <a:srgbClr val="38761D"/>
              </a:solidFill>
            </a:endParaRPr>
          </a:p>
        </p:txBody>
      </p:sp>
      <p:pic>
        <p:nvPicPr>
          <p:cNvPr id="114" name="Google Shape;114;g1a4946c114a_0_26"/>
          <p:cNvPicPr preferRelativeResize="0"/>
          <p:nvPr/>
        </p:nvPicPr>
        <p:blipFill>
          <a:blip r:embed="rId3">
            <a:alphaModFix/>
          </a:blip>
          <a:stretch>
            <a:fillRect/>
          </a:stretch>
        </p:blipFill>
        <p:spPr>
          <a:xfrm>
            <a:off x="0" y="2989825"/>
            <a:ext cx="4306001" cy="2153675"/>
          </a:xfrm>
          <a:prstGeom prst="rect">
            <a:avLst/>
          </a:prstGeom>
          <a:noFill/>
          <a:ln>
            <a:noFill/>
          </a:ln>
        </p:spPr>
      </p:pic>
      <p:pic>
        <p:nvPicPr>
          <p:cNvPr id="115" name="Google Shape;115;g1a4946c114a_0_26"/>
          <p:cNvPicPr preferRelativeResize="0"/>
          <p:nvPr/>
        </p:nvPicPr>
        <p:blipFill>
          <a:blip r:embed="rId4">
            <a:alphaModFix/>
          </a:blip>
          <a:stretch>
            <a:fillRect/>
          </a:stretch>
        </p:blipFill>
        <p:spPr>
          <a:xfrm>
            <a:off x="4335200" y="2985075"/>
            <a:ext cx="4823101" cy="215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