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B4E6"/>
    <a:srgbClr val="FFF3CD"/>
    <a:srgbClr val="798DB4"/>
    <a:srgbClr val="E4E5B5"/>
    <a:srgbClr val="D5D78D"/>
    <a:srgbClr val="9A9C36"/>
    <a:srgbClr val="ECEDCB"/>
    <a:srgbClr val="E2E3AF"/>
    <a:srgbClr val="D3D585"/>
    <a:srgbClr val="9C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CBCA5-B798-D761-A211-D2C0C7FB9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EF8052-489E-E21A-2C94-8538D2F45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C3FBC-0691-C1FF-F919-70B524D6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9F1-F547-43D8-A559-81024560F11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18323-C512-32EC-5FD1-3EC0ADDC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15D6E-C099-3957-4B3D-A9C2A0C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1B32-D2CF-46C9-9AEC-E6BAA925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41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A00C4-0FD7-25CD-CB7F-001606E9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469D98-F687-6B1F-D64D-24D28AC1C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32D06-474C-21C5-D89C-1D663C74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9F1-F547-43D8-A559-81024560F11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B4E4E-F82F-B472-3B6C-ACB3F0AA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8299D-75F7-91C1-BAAE-AE261A2E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1B32-D2CF-46C9-9AEC-E6BAA925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9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FC1B6C-EF5B-6857-FCDD-73B92A7E7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3D3322-32A3-4D09-39FE-A24576F17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8DF2B-76DA-4CE8-96AB-AB1FF9DD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9F1-F547-43D8-A559-81024560F11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61AC0-20A3-B6F1-D490-43E67EC6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33870-9874-7AF8-AEB3-F5C9BF8D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1B32-D2CF-46C9-9AEC-E6BAA925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2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0DCC6-AAD0-70EE-B613-C7DB404A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3454C-3B53-7BEB-E3D1-0FD1B6549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84975-AD5F-53D4-E91D-BCDE3ED1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9F1-F547-43D8-A559-81024560F11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24D9E-D0F0-A3D9-20F5-6BEC502B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15897-2BB8-81A2-6715-CD470D4E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1B32-D2CF-46C9-9AEC-E6BAA925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78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250B9-9944-778E-68D8-3BAB54D1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6138F9-B23F-8D81-B95A-13036DFF7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F3F19-A03E-0FD8-9070-654380CC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9F1-F547-43D8-A559-81024560F11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716C0-2F50-AD34-BC2B-925BFF3B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70D68-DE36-0FBA-FE38-27B88341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1B32-D2CF-46C9-9AEC-E6BAA925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26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3E735-8385-33B3-A7DA-B9F8EB87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5248E-135B-C29B-75C4-704AA5F27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DE8DBD-B7A5-17BE-65C1-5B8AE308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36866-2D7F-90EF-EC74-4905FDBF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9F1-F547-43D8-A559-81024560F11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2021B5-9934-C466-A5D9-2FD970FA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25AC79-AEAD-6F9C-7314-07D98BAA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1B32-D2CF-46C9-9AEC-E6BAA925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2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BA706-2415-CFFC-2615-024209BE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6202C-C01D-E4BC-1878-98BF64943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97F119-3A8E-0468-534D-94B72F86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D35B9E-2036-10EF-45AD-4F7D698B4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0086D7-4F83-69C4-91F6-F4C5C9883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807EAD-DBDD-2241-A7F5-64A63436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9F1-F547-43D8-A559-81024560F11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881C0E-1F59-0B9C-88C3-8CE5DDFD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A56F4C-6C6A-0B23-35FE-3EC75158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1B32-D2CF-46C9-9AEC-E6BAA925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2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DDB06-D8C8-D0EE-8479-7D257F66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A3D747-21F4-B1CC-64AD-0F157E9A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9F1-F547-43D8-A559-81024560F11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F01F03-BA0C-ADED-EFBB-B42F9FBE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128AC8-D841-083A-4607-005F4C50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1B32-D2CF-46C9-9AEC-E6BAA925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4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4CB2C1-4498-2AE4-FABC-B90F1171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9F1-F547-43D8-A559-81024560F11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DC43D-9B71-077B-AA1F-4439DF18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5710D-82D8-66F9-01EF-C994BC52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1B32-D2CF-46C9-9AEC-E6BAA925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6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0F72F-C5C2-D603-2F8C-AD604697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AE30C-58EE-8DFC-30E4-8B31A62DB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F1872C-B2F2-00F4-7152-A5F3127DC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1EF9A-5B7F-22F2-B3CD-27FA5537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9F1-F547-43D8-A559-81024560F11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9E276-673F-0818-A101-D85C54E7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CFDE62-E5A6-A193-CC64-E8101940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1B32-D2CF-46C9-9AEC-E6BAA925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4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36B94-DE30-9CB6-B23B-60730E76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1D4BF-5DB8-133D-8468-A34E300C4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ECB70E-8502-06BE-FE80-AE86DF32C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609FBE-B7AF-31BC-8497-3AB1D73C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9F1-F547-43D8-A559-81024560F11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9D0884-E5D5-91FC-DEE5-9236215E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E27164-AB09-C457-23E2-114CEAF4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1B32-D2CF-46C9-9AEC-E6BAA925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4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2715E5-0178-C7E5-0020-8E647086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4BF55-33A5-41DC-97E1-603E323DF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B5460-66D3-51BE-4F0D-0DAB23E4A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99F1-F547-43D8-A559-81024560F11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6E069-5051-72FD-E29E-AE137414E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CE341-BEC3-A12A-4ADE-473C8DB45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61B32-D2CF-46C9-9AEC-E6BAA925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83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87DDA-079D-A087-57F8-7E26BE4A5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br>
              <a:rPr lang="en-US" altLang="ko-KR" dirty="0"/>
            </a:br>
            <a:r>
              <a:rPr lang="en-US" altLang="ko-KR" dirty="0"/>
              <a:t>Neural Networks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47AF9A-7A61-6F1E-F140-72CE9EAB6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Deep Learning study week8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45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EFA7C41-4F66-C846-1B28-542B5F5D4C4D}"/>
              </a:ext>
            </a:extLst>
          </p:cNvPr>
          <p:cNvSpPr txBox="1"/>
          <p:nvPr/>
        </p:nvSpPr>
        <p:spPr>
          <a:xfrm>
            <a:off x="573024" y="643466"/>
            <a:ext cx="5459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CNN &amp; </a:t>
            </a:r>
          </a:p>
          <a:p>
            <a:r>
              <a:rPr lang="en-US" altLang="ko-KR" sz="4000" dirty="0"/>
              <a:t>Fully Connected Layer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F127F7-4662-3E02-50F4-90EDE93A4ABE}"/>
              </a:ext>
            </a:extLst>
          </p:cNvPr>
          <p:cNvSpPr/>
          <p:nvPr/>
        </p:nvSpPr>
        <p:spPr>
          <a:xfrm>
            <a:off x="573024" y="2691384"/>
            <a:ext cx="1328928" cy="7376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DCD6C3-5104-9490-9EF6-59B75680C123}"/>
              </a:ext>
            </a:extLst>
          </p:cNvPr>
          <p:cNvSpPr/>
          <p:nvPr/>
        </p:nvSpPr>
        <p:spPr>
          <a:xfrm>
            <a:off x="2078736" y="2691384"/>
            <a:ext cx="1328928" cy="737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81269A-77B5-5D41-7AEA-B30AB0E87A2D}"/>
              </a:ext>
            </a:extLst>
          </p:cNvPr>
          <p:cNvSpPr/>
          <p:nvPr/>
        </p:nvSpPr>
        <p:spPr>
          <a:xfrm>
            <a:off x="3584448" y="2691384"/>
            <a:ext cx="1328928" cy="7376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Pooling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3AE0DE5-2088-3E42-9BBD-4D545AB7A929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901952" y="3060192"/>
            <a:ext cx="17678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856835A-251D-610C-9219-EFF9F9ED3C99}"/>
              </a:ext>
            </a:extLst>
          </p:cNvPr>
          <p:cNvCxnSpPr/>
          <p:nvPr/>
        </p:nvCxnSpPr>
        <p:spPr>
          <a:xfrm>
            <a:off x="3407664" y="3060192"/>
            <a:ext cx="17678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7856B1-ABA6-B365-035F-025F290CFB93}"/>
              </a:ext>
            </a:extLst>
          </p:cNvPr>
          <p:cNvSpPr/>
          <p:nvPr/>
        </p:nvSpPr>
        <p:spPr>
          <a:xfrm>
            <a:off x="5090160" y="2691384"/>
            <a:ext cx="1328928" cy="7376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A6C664-EDC0-93AC-0737-608403861B51}"/>
              </a:ext>
            </a:extLst>
          </p:cNvPr>
          <p:cNvSpPr/>
          <p:nvPr/>
        </p:nvSpPr>
        <p:spPr>
          <a:xfrm>
            <a:off x="6595872" y="2691384"/>
            <a:ext cx="1328928" cy="737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D9013D-0349-D47E-659D-05E6C4D9674E}"/>
              </a:ext>
            </a:extLst>
          </p:cNvPr>
          <p:cNvSpPr/>
          <p:nvPr/>
        </p:nvSpPr>
        <p:spPr>
          <a:xfrm>
            <a:off x="8101584" y="2691384"/>
            <a:ext cx="1328928" cy="7376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Pooling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783F542-EB58-B6B8-915B-F9957F546397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6419088" y="3060192"/>
            <a:ext cx="17678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F9A945A-8A83-DC41-01D2-EA83B69AEAF9}"/>
              </a:ext>
            </a:extLst>
          </p:cNvPr>
          <p:cNvCxnSpPr/>
          <p:nvPr/>
        </p:nvCxnSpPr>
        <p:spPr>
          <a:xfrm>
            <a:off x="7924800" y="3060192"/>
            <a:ext cx="17678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CCD40E4-00F6-7AA0-79DB-92D3E8F30BFC}"/>
              </a:ext>
            </a:extLst>
          </p:cNvPr>
          <p:cNvCxnSpPr/>
          <p:nvPr/>
        </p:nvCxnSpPr>
        <p:spPr>
          <a:xfrm>
            <a:off x="4913376" y="3060192"/>
            <a:ext cx="17678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CC181A-4C78-99CE-46F8-442387760693}"/>
              </a:ext>
            </a:extLst>
          </p:cNvPr>
          <p:cNvSpPr/>
          <p:nvPr/>
        </p:nvSpPr>
        <p:spPr>
          <a:xfrm>
            <a:off x="9607296" y="2691384"/>
            <a:ext cx="1328928" cy="7376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softmax</a:t>
            </a:r>
            <a:r>
              <a:rPr lang="en-US" altLang="ko-KR" dirty="0">
                <a:solidFill>
                  <a:schemeClr val="tx1"/>
                </a:solidFill>
              </a:rPr>
              <a:t>…)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0E32C1-7A3A-9BDF-ABD8-FB8692923A78}"/>
              </a:ext>
            </a:extLst>
          </p:cNvPr>
          <p:cNvCxnSpPr/>
          <p:nvPr/>
        </p:nvCxnSpPr>
        <p:spPr>
          <a:xfrm>
            <a:off x="9430512" y="3060192"/>
            <a:ext cx="17678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892C639-F67B-A61C-A553-AB4392CF7B41}"/>
              </a:ext>
            </a:extLst>
          </p:cNvPr>
          <p:cNvSpPr/>
          <p:nvPr/>
        </p:nvSpPr>
        <p:spPr>
          <a:xfrm>
            <a:off x="11113008" y="2691384"/>
            <a:ext cx="768096" cy="737616"/>
          </a:xfrm>
          <a:prstGeom prst="ellipse">
            <a:avLst/>
          </a:prstGeom>
          <a:solidFill>
            <a:srgbClr val="C9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8530443-A06A-51C5-E5C6-A26B0103D4EB}"/>
              </a:ext>
            </a:extLst>
          </p:cNvPr>
          <p:cNvCxnSpPr/>
          <p:nvPr/>
        </p:nvCxnSpPr>
        <p:spPr>
          <a:xfrm>
            <a:off x="10936224" y="3060192"/>
            <a:ext cx="17678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왼쪽 대괄호 25">
            <a:extLst>
              <a:ext uri="{FF2B5EF4-FFF2-40B4-BE49-F238E27FC236}">
                <a16:creationId xmlns:a16="http://schemas.microsoft.com/office/drawing/2014/main" id="{4FBB6130-1EAF-8FBC-A74B-C1994A66865A}"/>
              </a:ext>
            </a:extLst>
          </p:cNvPr>
          <p:cNvSpPr/>
          <p:nvPr/>
        </p:nvSpPr>
        <p:spPr>
          <a:xfrm rot="16200000">
            <a:off x="4831080" y="-83821"/>
            <a:ext cx="399541" cy="7616698"/>
          </a:xfrm>
          <a:prstGeom prst="leftBracke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EA077B-2C9C-145E-CE76-38E3ABEC148E}"/>
              </a:ext>
            </a:extLst>
          </p:cNvPr>
          <p:cNvSpPr txBox="1"/>
          <p:nvPr/>
        </p:nvSpPr>
        <p:spPr>
          <a:xfrm>
            <a:off x="2860674" y="4019531"/>
            <a:ext cx="434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정보를 </a:t>
            </a:r>
            <a:r>
              <a:rPr lang="en-US" altLang="ko-KR" dirty="0"/>
              <a:t>2</a:t>
            </a:r>
            <a:r>
              <a:rPr lang="ko-KR" altLang="en-US" dirty="0"/>
              <a:t>차원으로 해석</a:t>
            </a:r>
            <a:r>
              <a:rPr lang="en-US" altLang="ko-KR" dirty="0"/>
              <a:t>, </a:t>
            </a:r>
            <a:r>
              <a:rPr lang="ko-KR" altLang="en-US" dirty="0"/>
              <a:t>예측 값을 계산</a:t>
            </a:r>
            <a:endParaRPr lang="en-US" altLang="ko-KR" dirty="0"/>
          </a:p>
          <a:p>
            <a:pPr algn="ctr"/>
            <a:r>
              <a:rPr lang="en-US" altLang="ko-KR" b="1" dirty="0"/>
              <a:t>Feature Extraction</a:t>
            </a:r>
            <a:endParaRPr lang="ko-KR" altLang="en-US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F6BB9B6-0BD7-6EAD-8330-0BC598401995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10271760" y="3429000"/>
            <a:ext cx="0" cy="590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803C52C-F2FB-BC01-7450-8FF02AD218FF}"/>
              </a:ext>
            </a:extLst>
          </p:cNvPr>
          <p:cNvSpPr txBox="1"/>
          <p:nvPr/>
        </p:nvSpPr>
        <p:spPr>
          <a:xfrm>
            <a:off x="8670036" y="4064461"/>
            <a:ext cx="3433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차원을 </a:t>
            </a:r>
            <a:r>
              <a:rPr lang="en-US" altLang="ko-KR" dirty="0"/>
              <a:t>1</a:t>
            </a:r>
            <a:r>
              <a:rPr lang="ko-KR" altLang="en-US" dirty="0"/>
              <a:t>차원으로 평탄화하고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계산된 값을 이용하여 분류</a:t>
            </a:r>
            <a:endParaRPr lang="en-US" altLang="ko-KR" dirty="0"/>
          </a:p>
          <a:p>
            <a:pPr algn="ctr"/>
            <a:r>
              <a:rPr lang="en-US" altLang="ko-KR" b="1" dirty="0"/>
              <a:t>Classification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158B95-0E6F-E117-607F-D85E960C73E1}"/>
              </a:ext>
            </a:extLst>
          </p:cNvPr>
          <p:cNvSpPr txBox="1"/>
          <p:nvPr/>
        </p:nvSpPr>
        <p:spPr>
          <a:xfrm>
            <a:off x="11012424" y="2875526"/>
            <a:ext cx="9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28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B1D56-C55D-7FCD-080E-B28DC189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Keywords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95F97-E045-0F56-999B-86DAF7134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</a:p>
          <a:p>
            <a:r>
              <a:rPr lang="en-US" altLang="ko-KR" dirty="0"/>
              <a:t>Convolution</a:t>
            </a:r>
          </a:p>
          <a:p>
            <a:r>
              <a:rPr lang="en-US" altLang="ko-KR" dirty="0"/>
              <a:t>Filter, Stride, Padding</a:t>
            </a:r>
          </a:p>
          <a:p>
            <a:r>
              <a:rPr lang="en-US" altLang="ko-KR" dirty="0"/>
              <a:t>Pooling (Sampling)</a:t>
            </a:r>
          </a:p>
          <a:p>
            <a:r>
              <a:rPr lang="en-US" altLang="ko-KR"/>
              <a:t>Fully Connected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13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2CC77F-4521-9914-EC24-666CE379F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510" y="643466"/>
            <a:ext cx="6138916" cy="557106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0CCF879-0070-D668-B6E7-A311812D93BE}"/>
              </a:ext>
            </a:extLst>
          </p:cNvPr>
          <p:cNvSpPr/>
          <p:nvPr/>
        </p:nvSpPr>
        <p:spPr>
          <a:xfrm>
            <a:off x="7583424" y="2328672"/>
            <a:ext cx="475488" cy="43891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557C0C7-7D6B-0957-3DE7-971CA537117A}"/>
              </a:ext>
            </a:extLst>
          </p:cNvPr>
          <p:cNvSpPr/>
          <p:nvPr/>
        </p:nvSpPr>
        <p:spPr>
          <a:xfrm>
            <a:off x="7583424" y="2980944"/>
            <a:ext cx="475488" cy="43891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733E6A7-2229-47AA-3E86-422C50665AA1}"/>
              </a:ext>
            </a:extLst>
          </p:cNvPr>
          <p:cNvSpPr/>
          <p:nvPr/>
        </p:nvSpPr>
        <p:spPr>
          <a:xfrm>
            <a:off x="7583424" y="3633216"/>
            <a:ext cx="475488" cy="43891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14332AC-BC62-8013-61E6-9FC4E787F175}"/>
              </a:ext>
            </a:extLst>
          </p:cNvPr>
          <p:cNvSpPr/>
          <p:nvPr/>
        </p:nvSpPr>
        <p:spPr>
          <a:xfrm>
            <a:off x="7583424" y="4285488"/>
            <a:ext cx="475488" cy="43891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FB4682-322A-C847-2323-0BE8CD56A83B}"/>
              </a:ext>
            </a:extLst>
          </p:cNvPr>
          <p:cNvSpPr/>
          <p:nvPr/>
        </p:nvSpPr>
        <p:spPr>
          <a:xfrm>
            <a:off x="8781166" y="3176016"/>
            <a:ext cx="1328928" cy="7376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0CB41F-BFD9-A6D6-DC6E-568529D1C52D}"/>
              </a:ext>
            </a:extLst>
          </p:cNvPr>
          <p:cNvCxnSpPr>
            <a:stCxn id="10" idx="1"/>
            <a:endCxn id="6" idx="5"/>
          </p:cNvCxnSpPr>
          <p:nvPr/>
        </p:nvCxnSpPr>
        <p:spPr>
          <a:xfrm flipH="1" flipV="1">
            <a:off x="7989278" y="2703307"/>
            <a:ext cx="791888" cy="84151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CFA9F13-5C21-30DD-D845-A0F078875F0E}"/>
              </a:ext>
            </a:extLst>
          </p:cNvPr>
          <p:cNvCxnSpPr>
            <a:cxnSpLocks/>
            <a:stCxn id="10" idx="1"/>
            <a:endCxn id="7" idx="6"/>
          </p:cNvCxnSpPr>
          <p:nvPr/>
        </p:nvCxnSpPr>
        <p:spPr>
          <a:xfrm flipH="1" flipV="1">
            <a:off x="8058912" y="3200400"/>
            <a:ext cx="722254" cy="34442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6448609-FB1A-A823-3683-3BA308710FFE}"/>
              </a:ext>
            </a:extLst>
          </p:cNvPr>
          <p:cNvCxnSpPr>
            <a:cxnSpLocks/>
            <a:stCxn id="10" idx="1"/>
            <a:endCxn id="8" idx="6"/>
          </p:cNvCxnSpPr>
          <p:nvPr/>
        </p:nvCxnSpPr>
        <p:spPr>
          <a:xfrm flipH="1">
            <a:off x="8058912" y="3544824"/>
            <a:ext cx="722254" cy="30784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C46325A-C5A7-F66C-0770-2D5FB85B3691}"/>
              </a:ext>
            </a:extLst>
          </p:cNvPr>
          <p:cNvCxnSpPr>
            <a:cxnSpLocks/>
            <a:stCxn id="10" idx="1"/>
            <a:endCxn id="9" idx="6"/>
          </p:cNvCxnSpPr>
          <p:nvPr/>
        </p:nvCxnSpPr>
        <p:spPr>
          <a:xfrm flipH="1">
            <a:off x="8058912" y="3544824"/>
            <a:ext cx="722254" cy="96012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236A61-0ECB-4BA5-22B8-2B2EB4366137}"/>
              </a:ext>
            </a:extLst>
          </p:cNvPr>
          <p:cNvSpPr txBox="1"/>
          <p:nvPr/>
        </p:nvSpPr>
        <p:spPr>
          <a:xfrm>
            <a:off x="7583424" y="4849368"/>
            <a:ext cx="296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을 여러 개로 나누어 </a:t>
            </a:r>
            <a:r>
              <a:rPr lang="en-US" altLang="ko-KR" dirty="0"/>
              <a:t>model</a:t>
            </a:r>
            <a:r>
              <a:rPr lang="ko-KR" altLang="en-US" dirty="0"/>
              <a:t> 형성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FA7C41-4F66-C846-1B28-542B5F5D4C4D}"/>
              </a:ext>
            </a:extLst>
          </p:cNvPr>
          <p:cNvSpPr txBox="1"/>
          <p:nvPr/>
        </p:nvSpPr>
        <p:spPr>
          <a:xfrm>
            <a:off x="573024" y="643466"/>
            <a:ext cx="3011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CNN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3628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0FB4682-322A-C847-2323-0BE8CD56A83B}"/>
              </a:ext>
            </a:extLst>
          </p:cNvPr>
          <p:cNvSpPr/>
          <p:nvPr/>
        </p:nvSpPr>
        <p:spPr>
          <a:xfrm>
            <a:off x="573024" y="2691384"/>
            <a:ext cx="1328928" cy="7376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FA7C41-4F66-C846-1B28-542B5F5D4C4D}"/>
              </a:ext>
            </a:extLst>
          </p:cNvPr>
          <p:cNvSpPr txBox="1"/>
          <p:nvPr/>
        </p:nvSpPr>
        <p:spPr>
          <a:xfrm>
            <a:off x="573024" y="643466"/>
            <a:ext cx="4194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Model with CNN</a:t>
            </a:r>
            <a:endParaRPr lang="ko-KR" altLang="en-US" sz="4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35B2EE-5878-FF86-B1C9-4358DFBE2401}"/>
              </a:ext>
            </a:extLst>
          </p:cNvPr>
          <p:cNvSpPr/>
          <p:nvPr/>
        </p:nvSpPr>
        <p:spPr>
          <a:xfrm>
            <a:off x="2078736" y="2691384"/>
            <a:ext cx="1328928" cy="737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801A65-D88D-B3B1-1494-FBF120CE3DAC}"/>
              </a:ext>
            </a:extLst>
          </p:cNvPr>
          <p:cNvSpPr/>
          <p:nvPr/>
        </p:nvSpPr>
        <p:spPr>
          <a:xfrm>
            <a:off x="3584448" y="2691384"/>
            <a:ext cx="1328928" cy="7376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Pooling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99FB22-8EB8-7676-E86C-3D6B580FC7BE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1901952" y="3060192"/>
            <a:ext cx="17678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E5807D8-73D1-5038-F428-4032ACD7D1AE}"/>
              </a:ext>
            </a:extLst>
          </p:cNvPr>
          <p:cNvCxnSpPr/>
          <p:nvPr/>
        </p:nvCxnSpPr>
        <p:spPr>
          <a:xfrm>
            <a:off x="3407664" y="3060192"/>
            <a:ext cx="17678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709B15-4985-51E1-3BF9-D535C8018AB7}"/>
              </a:ext>
            </a:extLst>
          </p:cNvPr>
          <p:cNvSpPr/>
          <p:nvPr/>
        </p:nvSpPr>
        <p:spPr>
          <a:xfrm>
            <a:off x="5090160" y="2691384"/>
            <a:ext cx="1328928" cy="7376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1BA92D-5B5E-1606-0D0C-1B3855A3785A}"/>
              </a:ext>
            </a:extLst>
          </p:cNvPr>
          <p:cNvSpPr/>
          <p:nvPr/>
        </p:nvSpPr>
        <p:spPr>
          <a:xfrm>
            <a:off x="6595872" y="2691384"/>
            <a:ext cx="1328928" cy="737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F661DF-9E74-2633-91FB-E03FB6CED523}"/>
              </a:ext>
            </a:extLst>
          </p:cNvPr>
          <p:cNvSpPr/>
          <p:nvPr/>
        </p:nvSpPr>
        <p:spPr>
          <a:xfrm>
            <a:off x="8101584" y="2691384"/>
            <a:ext cx="1328928" cy="7376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Pooling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080047-5091-5FB5-0117-50F6B18F0955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6419088" y="3060192"/>
            <a:ext cx="17678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53AB760-3CD1-F950-E46B-8A2360464157}"/>
              </a:ext>
            </a:extLst>
          </p:cNvPr>
          <p:cNvCxnSpPr/>
          <p:nvPr/>
        </p:nvCxnSpPr>
        <p:spPr>
          <a:xfrm>
            <a:off x="7924800" y="3060192"/>
            <a:ext cx="17678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F117225-E0D8-2AD3-80CA-0E44B135167D}"/>
              </a:ext>
            </a:extLst>
          </p:cNvPr>
          <p:cNvCxnSpPr/>
          <p:nvPr/>
        </p:nvCxnSpPr>
        <p:spPr>
          <a:xfrm>
            <a:off x="4913376" y="3060192"/>
            <a:ext cx="17678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E679C9-EC5C-7BB8-3EAF-D622D972CAEE}"/>
              </a:ext>
            </a:extLst>
          </p:cNvPr>
          <p:cNvSpPr/>
          <p:nvPr/>
        </p:nvSpPr>
        <p:spPr>
          <a:xfrm>
            <a:off x="9607296" y="2691384"/>
            <a:ext cx="1328928" cy="7376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softmax</a:t>
            </a:r>
            <a:r>
              <a:rPr lang="en-US" altLang="ko-KR" dirty="0">
                <a:solidFill>
                  <a:schemeClr val="tx1"/>
                </a:solidFill>
              </a:rPr>
              <a:t>…)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7E3F4E7-895B-F964-F86C-A6BFB043F791}"/>
              </a:ext>
            </a:extLst>
          </p:cNvPr>
          <p:cNvCxnSpPr/>
          <p:nvPr/>
        </p:nvCxnSpPr>
        <p:spPr>
          <a:xfrm>
            <a:off x="9430512" y="3060192"/>
            <a:ext cx="17678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000263EF-A3E0-F1D4-68AC-D005CD4C061B}"/>
              </a:ext>
            </a:extLst>
          </p:cNvPr>
          <p:cNvSpPr/>
          <p:nvPr/>
        </p:nvSpPr>
        <p:spPr>
          <a:xfrm>
            <a:off x="11113008" y="2691384"/>
            <a:ext cx="768096" cy="737616"/>
          </a:xfrm>
          <a:prstGeom prst="ellipse">
            <a:avLst/>
          </a:prstGeom>
          <a:solidFill>
            <a:srgbClr val="C9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EB435C-76AC-A137-6E8E-2CB758761881}"/>
              </a:ext>
            </a:extLst>
          </p:cNvPr>
          <p:cNvSpPr txBox="1"/>
          <p:nvPr/>
        </p:nvSpPr>
        <p:spPr>
          <a:xfrm>
            <a:off x="11012424" y="2875526"/>
            <a:ext cx="9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6D1233B-F1E1-3A7A-B67D-E55C4BBB431B}"/>
              </a:ext>
            </a:extLst>
          </p:cNvPr>
          <p:cNvCxnSpPr/>
          <p:nvPr/>
        </p:nvCxnSpPr>
        <p:spPr>
          <a:xfrm>
            <a:off x="10936224" y="3060192"/>
            <a:ext cx="17678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yundai Motor Company's Ionic 5 is'completely sold' in Europe after  Korea... CV and'Twin' ~ World Today News">
            <a:extLst>
              <a:ext uri="{FF2B5EF4-FFF2-40B4-BE49-F238E27FC236}">
                <a16:creationId xmlns:a16="http://schemas.microsoft.com/office/drawing/2014/main" id="{08052C5E-8F24-6405-4007-160ED809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114" y="3716329"/>
            <a:ext cx="4061686" cy="26357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27D1AFD-9A20-1682-E1C2-ED3894A53284}"/>
              </a:ext>
            </a:extLst>
          </p:cNvPr>
          <p:cNvCxnSpPr/>
          <p:nvPr/>
        </p:nvCxnSpPr>
        <p:spPr>
          <a:xfrm>
            <a:off x="3863114" y="5034180"/>
            <a:ext cx="40616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F73C2D-85F5-3426-D6C5-44F86493F4BC}"/>
              </a:ext>
            </a:extLst>
          </p:cNvPr>
          <p:cNvCxnSpPr/>
          <p:nvPr/>
        </p:nvCxnSpPr>
        <p:spPr>
          <a:xfrm>
            <a:off x="3863114" y="5691282"/>
            <a:ext cx="40616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0E6E2EF-C19A-8480-1055-D8FA91737B35}"/>
              </a:ext>
            </a:extLst>
          </p:cNvPr>
          <p:cNvCxnSpPr/>
          <p:nvPr/>
        </p:nvCxnSpPr>
        <p:spPr>
          <a:xfrm>
            <a:off x="3863114" y="4388955"/>
            <a:ext cx="40616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91C4F0E-5A4B-0382-223D-11B1E91BAE73}"/>
              </a:ext>
            </a:extLst>
          </p:cNvPr>
          <p:cNvCxnSpPr>
            <a:cxnSpLocks/>
            <a:stCxn id="1026" idx="0"/>
            <a:endCxn id="1026" idx="2"/>
          </p:cNvCxnSpPr>
          <p:nvPr/>
        </p:nvCxnSpPr>
        <p:spPr>
          <a:xfrm>
            <a:off x="5893957" y="3716329"/>
            <a:ext cx="0" cy="2635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E415A49-C9A2-6E1E-9FDA-2480C624FFC4}"/>
              </a:ext>
            </a:extLst>
          </p:cNvPr>
          <p:cNvCxnSpPr>
            <a:cxnSpLocks/>
          </p:cNvCxnSpPr>
          <p:nvPr/>
        </p:nvCxnSpPr>
        <p:spPr>
          <a:xfrm>
            <a:off x="6919193" y="3716328"/>
            <a:ext cx="0" cy="2635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B466616-DB61-ECF8-D11F-F85062B4894D}"/>
              </a:ext>
            </a:extLst>
          </p:cNvPr>
          <p:cNvCxnSpPr>
            <a:cxnSpLocks/>
          </p:cNvCxnSpPr>
          <p:nvPr/>
        </p:nvCxnSpPr>
        <p:spPr>
          <a:xfrm>
            <a:off x="4901338" y="3716327"/>
            <a:ext cx="0" cy="2635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05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정육면체 1042">
            <a:extLst>
              <a:ext uri="{FF2B5EF4-FFF2-40B4-BE49-F238E27FC236}">
                <a16:creationId xmlns:a16="http://schemas.microsoft.com/office/drawing/2014/main" id="{772199FE-3BD6-639F-A1C2-542C4F5CB802}"/>
              </a:ext>
            </a:extLst>
          </p:cNvPr>
          <p:cNvSpPr/>
          <p:nvPr/>
        </p:nvSpPr>
        <p:spPr>
          <a:xfrm>
            <a:off x="4580124" y="2820496"/>
            <a:ext cx="1658201" cy="2148285"/>
          </a:xfrm>
          <a:prstGeom prst="cube">
            <a:avLst>
              <a:gd name="adj" fmla="val 9978"/>
            </a:avLst>
          </a:prstGeom>
          <a:solidFill>
            <a:srgbClr val="FFF3CD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2" name="정육면체 1041">
            <a:extLst>
              <a:ext uri="{FF2B5EF4-FFF2-40B4-BE49-F238E27FC236}">
                <a16:creationId xmlns:a16="http://schemas.microsoft.com/office/drawing/2014/main" id="{180BD5DD-C352-2832-6594-1D8361E6A447}"/>
              </a:ext>
            </a:extLst>
          </p:cNvPr>
          <p:cNvSpPr/>
          <p:nvPr/>
        </p:nvSpPr>
        <p:spPr>
          <a:xfrm>
            <a:off x="5374520" y="3580231"/>
            <a:ext cx="1658201" cy="2148285"/>
          </a:xfrm>
          <a:prstGeom prst="cube">
            <a:avLst>
              <a:gd name="adj" fmla="val 9978"/>
            </a:avLst>
          </a:prstGeom>
          <a:solidFill>
            <a:srgbClr val="E4E5B5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1" name="정육면체 1040">
            <a:extLst>
              <a:ext uri="{FF2B5EF4-FFF2-40B4-BE49-F238E27FC236}">
                <a16:creationId xmlns:a16="http://schemas.microsoft.com/office/drawing/2014/main" id="{44524278-55E8-455B-1163-79B923EEC155}"/>
              </a:ext>
            </a:extLst>
          </p:cNvPr>
          <p:cNvSpPr/>
          <p:nvPr/>
        </p:nvSpPr>
        <p:spPr>
          <a:xfrm>
            <a:off x="5682938" y="3902916"/>
            <a:ext cx="1658201" cy="2148285"/>
          </a:xfrm>
          <a:prstGeom prst="cube">
            <a:avLst>
              <a:gd name="adj" fmla="val 9978"/>
            </a:avLst>
          </a:prstGeom>
          <a:solidFill>
            <a:srgbClr val="D3D585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FA7C41-4F66-C846-1B28-542B5F5D4C4D}"/>
              </a:ext>
            </a:extLst>
          </p:cNvPr>
          <p:cNvSpPr txBox="1"/>
          <p:nvPr/>
        </p:nvSpPr>
        <p:spPr>
          <a:xfrm>
            <a:off x="573024" y="643466"/>
            <a:ext cx="3011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Convolution</a:t>
            </a:r>
            <a:endParaRPr lang="ko-KR" altLang="en-US" sz="4000" dirty="0"/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7038EEF3-0218-6B0C-E9CD-9D82B7956FE7}"/>
              </a:ext>
            </a:extLst>
          </p:cNvPr>
          <p:cNvSpPr/>
          <p:nvPr/>
        </p:nvSpPr>
        <p:spPr>
          <a:xfrm>
            <a:off x="1617121" y="1876096"/>
            <a:ext cx="2109216" cy="2673832"/>
          </a:xfrm>
          <a:prstGeom prst="cube">
            <a:avLst>
              <a:gd name="adj" fmla="val 738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656DE274-E463-E885-09B8-3B7C0F99A788}"/>
              </a:ext>
            </a:extLst>
          </p:cNvPr>
          <p:cNvSpPr/>
          <p:nvPr/>
        </p:nvSpPr>
        <p:spPr>
          <a:xfrm>
            <a:off x="1770412" y="2038425"/>
            <a:ext cx="363025" cy="365760"/>
          </a:xfrm>
          <a:prstGeom prst="cube">
            <a:avLst>
              <a:gd name="adj" fmla="val 2247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423A5EF3-DE9F-B98C-F952-183B176241B3}"/>
              </a:ext>
            </a:extLst>
          </p:cNvPr>
          <p:cNvSpPr/>
          <p:nvPr/>
        </p:nvSpPr>
        <p:spPr>
          <a:xfrm>
            <a:off x="6174661" y="1741496"/>
            <a:ext cx="707812" cy="691426"/>
          </a:xfrm>
          <a:prstGeom prst="cube">
            <a:avLst>
              <a:gd name="adj" fmla="val 2223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E68D4239-769E-246B-7581-FBD8F18E6EFE}"/>
              </a:ext>
            </a:extLst>
          </p:cNvPr>
          <p:cNvSpPr/>
          <p:nvPr/>
        </p:nvSpPr>
        <p:spPr>
          <a:xfrm>
            <a:off x="6528567" y="2087209"/>
            <a:ext cx="707812" cy="691426"/>
          </a:xfrm>
          <a:prstGeom prst="cube">
            <a:avLst>
              <a:gd name="adj" fmla="val 22233"/>
            </a:avLst>
          </a:prstGeom>
          <a:solidFill>
            <a:srgbClr val="92D050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CF61A-CDB5-9FB4-C81E-101E3C28E081}"/>
              </a:ext>
            </a:extLst>
          </p:cNvPr>
          <p:cNvCxnSpPr>
            <a:cxnSpLocks/>
          </p:cNvCxnSpPr>
          <p:nvPr/>
        </p:nvCxnSpPr>
        <p:spPr>
          <a:xfrm>
            <a:off x="6338345" y="1902546"/>
            <a:ext cx="190222" cy="18466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B11C81-EC8B-67D0-17C8-5D9A3FF55AC9}"/>
              </a:ext>
            </a:extLst>
          </p:cNvPr>
          <p:cNvCxnSpPr>
            <a:cxnSpLocks/>
          </p:cNvCxnSpPr>
          <p:nvPr/>
        </p:nvCxnSpPr>
        <p:spPr>
          <a:xfrm>
            <a:off x="6884529" y="1901436"/>
            <a:ext cx="190222" cy="18466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7DDACE-3752-BBF6-6F48-ED661CF85AB8}"/>
              </a:ext>
            </a:extLst>
          </p:cNvPr>
          <p:cNvCxnSpPr>
            <a:cxnSpLocks/>
          </p:cNvCxnSpPr>
          <p:nvPr/>
        </p:nvCxnSpPr>
        <p:spPr>
          <a:xfrm>
            <a:off x="6337238" y="2428713"/>
            <a:ext cx="190222" cy="18466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C583E9-70E8-953C-28CE-457EC54BB0B7}"/>
                  </a:ext>
                </a:extLst>
              </p:cNvPr>
              <p:cNvSpPr txBox="1"/>
              <p:nvPr/>
            </p:nvSpPr>
            <p:spPr>
              <a:xfrm>
                <a:off x="7346903" y="1855267"/>
                <a:ext cx="1868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C583E9-70E8-953C-28CE-457EC54BB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03" y="1855267"/>
                <a:ext cx="1868848" cy="276999"/>
              </a:xfrm>
              <a:prstGeom prst="rect">
                <a:avLst/>
              </a:prstGeom>
              <a:blipFill>
                <a:blip r:embed="rId2"/>
                <a:stretch>
                  <a:fillRect r="-228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C68BC2-BBD7-653F-2237-FD739F317B99}"/>
                  </a:ext>
                </a:extLst>
              </p:cNvPr>
              <p:cNvSpPr txBox="1"/>
              <p:nvPr/>
            </p:nvSpPr>
            <p:spPr>
              <a:xfrm>
                <a:off x="7273488" y="2219519"/>
                <a:ext cx="22509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C68BC2-BBD7-653F-2237-FD739F317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8" y="2219519"/>
                <a:ext cx="2250960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타원 32">
            <a:extLst>
              <a:ext uri="{FF2B5EF4-FFF2-40B4-BE49-F238E27FC236}">
                <a16:creationId xmlns:a16="http://schemas.microsoft.com/office/drawing/2014/main" id="{9DC4A3C6-4F91-B312-3232-E823C10444CC}"/>
              </a:ext>
            </a:extLst>
          </p:cNvPr>
          <p:cNvSpPr/>
          <p:nvPr/>
        </p:nvSpPr>
        <p:spPr>
          <a:xfrm>
            <a:off x="7131619" y="2453802"/>
            <a:ext cx="209520" cy="20940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670077D-7257-2138-6812-A0CA8ED939D2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691144" y="2248814"/>
            <a:ext cx="471158" cy="23565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3C7C27D-64E7-4D33-2C9D-065265E412A7}"/>
              </a:ext>
            </a:extLst>
          </p:cNvPr>
          <p:cNvCxnSpPr>
            <a:cxnSpLocks/>
            <a:endCxn id="33" idx="7"/>
          </p:cNvCxnSpPr>
          <p:nvPr/>
        </p:nvCxnSpPr>
        <p:spPr>
          <a:xfrm>
            <a:off x="7236379" y="2248814"/>
            <a:ext cx="74077" cy="23565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8B5F0E0-5FB3-84BE-F743-A2FA44F7982B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6677577" y="2632544"/>
            <a:ext cx="484725" cy="140970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DD482F5-5C22-E28E-AC51-43FB02B4F8A7}"/>
              </a:ext>
            </a:extLst>
          </p:cNvPr>
          <p:cNvCxnSpPr>
            <a:cxnSpLocks/>
            <a:endCxn id="33" idx="5"/>
          </p:cNvCxnSpPr>
          <p:nvPr/>
        </p:nvCxnSpPr>
        <p:spPr>
          <a:xfrm flipV="1">
            <a:off x="7236378" y="2632544"/>
            <a:ext cx="74078" cy="140970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4F947C9-E6BF-1E05-BCC0-D0074DCDFFF8}"/>
                  </a:ext>
                </a:extLst>
              </p:cNvPr>
              <p:cNvSpPr txBox="1"/>
              <p:nvPr/>
            </p:nvSpPr>
            <p:spPr>
              <a:xfrm>
                <a:off x="7310455" y="2781571"/>
                <a:ext cx="388260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ReLU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WX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4F947C9-E6BF-1E05-BCC0-D0074DCDF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5" y="2781571"/>
                <a:ext cx="3882601" cy="923330"/>
              </a:xfrm>
              <a:prstGeom prst="rect">
                <a:avLst/>
              </a:prstGeom>
              <a:blipFill>
                <a:blip r:embed="rId4"/>
                <a:stretch>
                  <a:fillRect b="-5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정육면체 60">
            <a:extLst>
              <a:ext uri="{FF2B5EF4-FFF2-40B4-BE49-F238E27FC236}">
                <a16:creationId xmlns:a16="http://schemas.microsoft.com/office/drawing/2014/main" id="{70F0556A-C8FF-8100-8AA0-5558D0427E13}"/>
              </a:ext>
            </a:extLst>
          </p:cNvPr>
          <p:cNvSpPr/>
          <p:nvPr/>
        </p:nvSpPr>
        <p:spPr>
          <a:xfrm>
            <a:off x="2486039" y="2036639"/>
            <a:ext cx="363025" cy="365760"/>
          </a:xfrm>
          <a:prstGeom prst="cube">
            <a:avLst>
              <a:gd name="adj" fmla="val 2247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13215006-128D-C3B4-0163-CD1D6A2BD630}"/>
              </a:ext>
            </a:extLst>
          </p:cNvPr>
          <p:cNvCxnSpPr>
            <a:cxnSpLocks/>
            <a:stCxn id="5" idx="0"/>
            <a:endCxn id="61" idx="0"/>
          </p:cNvCxnSpPr>
          <p:nvPr/>
        </p:nvCxnSpPr>
        <p:spPr>
          <a:xfrm rot="5400000" flipH="1" flipV="1">
            <a:off x="2349632" y="1679719"/>
            <a:ext cx="1786" cy="715627"/>
          </a:xfrm>
          <a:prstGeom prst="curvedConnector3">
            <a:avLst>
              <a:gd name="adj1" fmla="val 1289955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0FDB9345-BF14-FEF2-9096-1923EA5B47FC}"/>
              </a:ext>
            </a:extLst>
          </p:cNvPr>
          <p:cNvSpPr txBox="1"/>
          <p:nvPr/>
        </p:nvSpPr>
        <p:spPr>
          <a:xfrm>
            <a:off x="2133437" y="1429058"/>
            <a:ext cx="246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Stride: </a:t>
            </a:r>
            <a:r>
              <a:rPr lang="ko-KR" altLang="en-US" dirty="0"/>
              <a:t>필터 이동 간격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36237914-BE58-5E6D-D755-7A55B021BEEE}"/>
              </a:ext>
            </a:extLst>
          </p:cNvPr>
          <p:cNvSpPr txBox="1"/>
          <p:nvPr/>
        </p:nvSpPr>
        <p:spPr>
          <a:xfrm>
            <a:off x="1715416" y="4557664"/>
            <a:ext cx="183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Image: 32x32x3</a:t>
            </a:r>
          </a:p>
          <a:p>
            <a:r>
              <a:rPr lang="en-US" altLang="ko-KR" dirty="0"/>
              <a:t>Filter: 5x5x3</a:t>
            </a:r>
            <a:endParaRPr lang="ko-KR" altLang="en-US" dirty="0"/>
          </a:p>
        </p:txBody>
      </p:sp>
      <p:sp>
        <p:nvSpPr>
          <p:cNvPr id="1029" name="정육면체 1028">
            <a:extLst>
              <a:ext uri="{FF2B5EF4-FFF2-40B4-BE49-F238E27FC236}">
                <a16:creationId xmlns:a16="http://schemas.microsoft.com/office/drawing/2014/main" id="{84504382-9A6E-B542-76A7-94707A4AC9D1}"/>
              </a:ext>
            </a:extLst>
          </p:cNvPr>
          <p:cNvSpPr/>
          <p:nvPr/>
        </p:nvSpPr>
        <p:spPr>
          <a:xfrm>
            <a:off x="1761638" y="2781571"/>
            <a:ext cx="363025" cy="365760"/>
          </a:xfrm>
          <a:prstGeom prst="cube">
            <a:avLst>
              <a:gd name="adj" fmla="val 22471"/>
            </a:avLst>
          </a:prstGeom>
          <a:solidFill>
            <a:srgbClr val="F67A7A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정육면체 1029">
            <a:extLst>
              <a:ext uri="{FF2B5EF4-FFF2-40B4-BE49-F238E27FC236}">
                <a16:creationId xmlns:a16="http://schemas.microsoft.com/office/drawing/2014/main" id="{01025556-ECB8-6E06-39A1-F6DD1599C9FA}"/>
              </a:ext>
            </a:extLst>
          </p:cNvPr>
          <p:cNvSpPr/>
          <p:nvPr/>
        </p:nvSpPr>
        <p:spPr>
          <a:xfrm>
            <a:off x="2486039" y="2781571"/>
            <a:ext cx="363025" cy="365760"/>
          </a:xfrm>
          <a:prstGeom prst="cube">
            <a:avLst>
              <a:gd name="adj" fmla="val 22471"/>
            </a:avLst>
          </a:prstGeom>
          <a:solidFill>
            <a:srgbClr val="F67A7A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정육면체 1030">
            <a:extLst>
              <a:ext uri="{FF2B5EF4-FFF2-40B4-BE49-F238E27FC236}">
                <a16:creationId xmlns:a16="http://schemas.microsoft.com/office/drawing/2014/main" id="{DEE779C6-05B7-9FEE-FD2F-BD18F04DD23C}"/>
              </a:ext>
            </a:extLst>
          </p:cNvPr>
          <p:cNvSpPr/>
          <p:nvPr/>
        </p:nvSpPr>
        <p:spPr>
          <a:xfrm>
            <a:off x="1770411" y="3540228"/>
            <a:ext cx="363025" cy="365760"/>
          </a:xfrm>
          <a:prstGeom prst="cube">
            <a:avLst>
              <a:gd name="adj" fmla="val 22471"/>
            </a:avLst>
          </a:prstGeom>
          <a:solidFill>
            <a:srgbClr val="9C75D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정육면체 1031">
            <a:extLst>
              <a:ext uri="{FF2B5EF4-FFF2-40B4-BE49-F238E27FC236}">
                <a16:creationId xmlns:a16="http://schemas.microsoft.com/office/drawing/2014/main" id="{4272E4C1-9338-6A64-336A-54E2B5AF0938}"/>
              </a:ext>
            </a:extLst>
          </p:cNvPr>
          <p:cNvSpPr/>
          <p:nvPr/>
        </p:nvSpPr>
        <p:spPr>
          <a:xfrm>
            <a:off x="2486039" y="3537156"/>
            <a:ext cx="363025" cy="365760"/>
          </a:xfrm>
          <a:prstGeom prst="cube">
            <a:avLst>
              <a:gd name="adj" fmla="val 22471"/>
            </a:avLst>
          </a:prstGeom>
          <a:solidFill>
            <a:srgbClr val="9C75D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4" name="직선 화살표 연결선 1033">
            <a:extLst>
              <a:ext uri="{FF2B5EF4-FFF2-40B4-BE49-F238E27FC236}">
                <a16:creationId xmlns:a16="http://schemas.microsoft.com/office/drawing/2014/main" id="{EDADA104-DC48-4F38-A881-5F91FE6D538B}"/>
              </a:ext>
            </a:extLst>
          </p:cNvPr>
          <p:cNvCxnSpPr/>
          <p:nvPr/>
        </p:nvCxnSpPr>
        <p:spPr>
          <a:xfrm>
            <a:off x="1325880" y="2521044"/>
            <a:ext cx="2689860" cy="0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B1C017D7-C0B5-0B32-74B5-4837FF7D18B7}"/>
              </a:ext>
            </a:extLst>
          </p:cNvPr>
          <p:cNvCxnSpPr>
            <a:cxnSpLocks/>
          </p:cNvCxnSpPr>
          <p:nvPr/>
        </p:nvCxnSpPr>
        <p:spPr>
          <a:xfrm>
            <a:off x="1455420" y="1901436"/>
            <a:ext cx="0" cy="2429604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7BA5A86-7271-BA3B-F4C7-9C5DCFFF9341}"/>
              </a:ext>
            </a:extLst>
          </p:cNvPr>
          <p:cNvSpPr txBox="1"/>
          <p:nvPr/>
        </p:nvSpPr>
        <p:spPr>
          <a:xfrm>
            <a:off x="2849064" y="2078617"/>
            <a:ext cx="8229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Filter 1</a:t>
            </a:r>
            <a:endParaRPr lang="ko-KR" altLang="en-US" sz="1500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C3AEE35A-FACB-9767-3057-D777A77CF951}"/>
              </a:ext>
            </a:extLst>
          </p:cNvPr>
          <p:cNvSpPr txBox="1"/>
          <p:nvPr/>
        </p:nvSpPr>
        <p:spPr>
          <a:xfrm>
            <a:off x="2838784" y="2816312"/>
            <a:ext cx="8229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Filter 2</a:t>
            </a:r>
            <a:endParaRPr lang="ko-KR" altLang="en-US" sz="1500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B7FAF705-5E2B-756B-2E69-2286B8E304B2}"/>
              </a:ext>
            </a:extLst>
          </p:cNvPr>
          <p:cNvSpPr txBox="1"/>
          <p:nvPr/>
        </p:nvSpPr>
        <p:spPr>
          <a:xfrm>
            <a:off x="2829243" y="3571474"/>
            <a:ext cx="8229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Filter 3</a:t>
            </a:r>
            <a:endParaRPr lang="ko-KR" altLang="en-US" sz="1500" dirty="0"/>
          </a:p>
        </p:txBody>
      </p:sp>
      <p:sp>
        <p:nvSpPr>
          <p:cNvPr id="1040" name="정육면체 1039">
            <a:extLst>
              <a:ext uri="{FF2B5EF4-FFF2-40B4-BE49-F238E27FC236}">
                <a16:creationId xmlns:a16="http://schemas.microsoft.com/office/drawing/2014/main" id="{5222818E-FC5C-A19B-FEEF-80221F4151F7}"/>
              </a:ext>
            </a:extLst>
          </p:cNvPr>
          <p:cNvSpPr/>
          <p:nvPr/>
        </p:nvSpPr>
        <p:spPr>
          <a:xfrm>
            <a:off x="5991356" y="4237415"/>
            <a:ext cx="1658201" cy="2148285"/>
          </a:xfrm>
          <a:prstGeom prst="cube">
            <a:avLst>
              <a:gd name="adj" fmla="val 9978"/>
            </a:avLst>
          </a:prstGeom>
          <a:solidFill>
            <a:srgbClr val="9A9C36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5C7EF1F1-E354-6407-DCBB-4F01A2E875B4}"/>
              </a:ext>
            </a:extLst>
          </p:cNvPr>
          <p:cNvSpPr txBox="1"/>
          <p:nvPr/>
        </p:nvSpPr>
        <p:spPr>
          <a:xfrm rot="2253019">
            <a:off x="4930752" y="3608418"/>
            <a:ext cx="579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FF0000"/>
                </a:solidFill>
              </a:rPr>
              <a:t>⋯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D635EBC6-2575-B547-202E-89C809F3F506}"/>
              </a:ext>
            </a:extLst>
          </p:cNvPr>
          <p:cNvSpPr txBox="1"/>
          <p:nvPr/>
        </p:nvSpPr>
        <p:spPr>
          <a:xfrm>
            <a:off x="5227932" y="6141050"/>
            <a:ext cx="8229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Filter 1</a:t>
            </a:r>
            <a:endParaRPr lang="ko-KR" altLang="en-US" sz="1500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A5DCB781-9D1A-1B4E-CE3F-11F3908A85FF}"/>
              </a:ext>
            </a:extLst>
          </p:cNvPr>
          <p:cNvSpPr txBox="1"/>
          <p:nvPr/>
        </p:nvSpPr>
        <p:spPr>
          <a:xfrm>
            <a:off x="4867597" y="5808165"/>
            <a:ext cx="8229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Filter 2</a:t>
            </a:r>
            <a:endParaRPr lang="ko-KR" altLang="en-US" sz="1500" dirty="0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FE984C0E-218E-8C6F-C948-44672EDCA1C0}"/>
              </a:ext>
            </a:extLst>
          </p:cNvPr>
          <p:cNvSpPr txBox="1"/>
          <p:nvPr/>
        </p:nvSpPr>
        <p:spPr>
          <a:xfrm>
            <a:off x="4630303" y="5488472"/>
            <a:ext cx="8229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Filter 3</a:t>
            </a:r>
            <a:endParaRPr lang="ko-KR" altLang="en-US" sz="1500" dirty="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54166876-A94B-7D25-712C-84E4FA84080E}"/>
              </a:ext>
            </a:extLst>
          </p:cNvPr>
          <p:cNvSpPr txBox="1"/>
          <p:nvPr/>
        </p:nvSpPr>
        <p:spPr>
          <a:xfrm>
            <a:off x="3868524" y="4743879"/>
            <a:ext cx="8229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Filter N</a:t>
            </a:r>
            <a:endParaRPr lang="ko-KR" altLang="en-US" sz="1500" dirty="0"/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A98B450E-C8D4-ACD2-90E6-2C055F781584}"/>
              </a:ext>
            </a:extLst>
          </p:cNvPr>
          <p:cNvSpPr txBox="1"/>
          <p:nvPr/>
        </p:nvSpPr>
        <p:spPr>
          <a:xfrm>
            <a:off x="7895241" y="4145975"/>
            <a:ext cx="1022693" cy="323165"/>
          </a:xfrm>
          <a:prstGeom prst="rect">
            <a:avLst/>
          </a:prstGeom>
          <a:ln cap="flat"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accent6"/>
                </a:solidFill>
              </a:rPr>
              <a:t>28x28x6</a:t>
            </a:r>
            <a:endParaRPr lang="ko-KR" altLang="en-US" sz="1500" dirty="0">
              <a:solidFill>
                <a:schemeClr val="accent6"/>
              </a:solidFill>
            </a:endParaRPr>
          </a:p>
        </p:txBody>
      </p:sp>
      <p:cxnSp>
        <p:nvCxnSpPr>
          <p:cNvPr id="1052" name="직선 화살표 연결선 1051">
            <a:extLst>
              <a:ext uri="{FF2B5EF4-FFF2-40B4-BE49-F238E27FC236}">
                <a16:creationId xmlns:a16="http://schemas.microsoft.com/office/drawing/2014/main" id="{3EF5F244-76EE-EA8E-F46A-194FAD20806E}"/>
              </a:ext>
            </a:extLst>
          </p:cNvPr>
          <p:cNvCxnSpPr>
            <a:cxnSpLocks/>
          </p:cNvCxnSpPr>
          <p:nvPr/>
        </p:nvCxnSpPr>
        <p:spPr>
          <a:xfrm flipH="1" flipV="1">
            <a:off x="6080984" y="2730647"/>
            <a:ext cx="1869371" cy="18551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직선 화살표 연결선 1052">
            <a:extLst>
              <a:ext uri="{FF2B5EF4-FFF2-40B4-BE49-F238E27FC236}">
                <a16:creationId xmlns:a16="http://schemas.microsoft.com/office/drawing/2014/main" id="{BB8845B9-DAB0-95D0-C08F-809DA0E00BDF}"/>
              </a:ext>
            </a:extLst>
          </p:cNvPr>
          <p:cNvCxnSpPr>
            <a:cxnSpLocks/>
          </p:cNvCxnSpPr>
          <p:nvPr/>
        </p:nvCxnSpPr>
        <p:spPr>
          <a:xfrm>
            <a:off x="7851091" y="4388345"/>
            <a:ext cx="0" cy="20561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47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EFA7C41-4F66-C846-1B28-542B5F5D4C4D}"/>
              </a:ext>
            </a:extLst>
          </p:cNvPr>
          <p:cNvSpPr txBox="1"/>
          <p:nvPr/>
        </p:nvSpPr>
        <p:spPr>
          <a:xfrm>
            <a:off x="573024" y="643466"/>
            <a:ext cx="4023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Output Size</a:t>
            </a:r>
            <a:endParaRPr lang="ko-KR" altLang="en-US" sz="4000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1D9ADD3E-E94C-78C7-A7B3-E96C565A3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795537"/>
              </p:ext>
            </p:extLst>
          </p:nvPr>
        </p:nvGraphicFramePr>
        <p:xfrm>
          <a:off x="939693" y="2131060"/>
          <a:ext cx="2731259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180">
                  <a:extLst>
                    <a:ext uri="{9D8B030D-6E8A-4147-A177-3AD203B41FA5}">
                      <a16:colId xmlns:a16="http://schemas.microsoft.com/office/drawing/2014/main" val="3685743493"/>
                    </a:ext>
                  </a:extLst>
                </a:gridCol>
                <a:gridCol w="390180">
                  <a:extLst>
                    <a:ext uri="{9D8B030D-6E8A-4147-A177-3AD203B41FA5}">
                      <a16:colId xmlns:a16="http://schemas.microsoft.com/office/drawing/2014/main" val="3190686033"/>
                    </a:ext>
                  </a:extLst>
                </a:gridCol>
                <a:gridCol w="390180">
                  <a:extLst>
                    <a:ext uri="{9D8B030D-6E8A-4147-A177-3AD203B41FA5}">
                      <a16:colId xmlns:a16="http://schemas.microsoft.com/office/drawing/2014/main" val="1654020928"/>
                    </a:ext>
                  </a:extLst>
                </a:gridCol>
                <a:gridCol w="390180">
                  <a:extLst>
                    <a:ext uri="{9D8B030D-6E8A-4147-A177-3AD203B41FA5}">
                      <a16:colId xmlns:a16="http://schemas.microsoft.com/office/drawing/2014/main" val="3366684300"/>
                    </a:ext>
                  </a:extLst>
                </a:gridCol>
                <a:gridCol w="375106">
                  <a:extLst>
                    <a:ext uri="{9D8B030D-6E8A-4147-A177-3AD203B41FA5}">
                      <a16:colId xmlns:a16="http://schemas.microsoft.com/office/drawing/2014/main" val="351848229"/>
                    </a:ext>
                  </a:extLst>
                </a:gridCol>
                <a:gridCol w="405253">
                  <a:extLst>
                    <a:ext uri="{9D8B030D-6E8A-4147-A177-3AD203B41FA5}">
                      <a16:colId xmlns:a16="http://schemas.microsoft.com/office/drawing/2014/main" val="2706096851"/>
                    </a:ext>
                  </a:extLst>
                </a:gridCol>
                <a:gridCol w="390180">
                  <a:extLst>
                    <a:ext uri="{9D8B030D-6E8A-4147-A177-3AD203B41FA5}">
                      <a16:colId xmlns:a16="http://schemas.microsoft.com/office/drawing/2014/main" val="1682483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19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176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12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693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558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0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31669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D1F690-F778-2A8F-07CD-3A49BB5E5A3A}"/>
                  </a:ext>
                </a:extLst>
              </p:cNvPr>
              <p:cNvSpPr txBox="1"/>
              <p:nvPr/>
            </p:nvSpPr>
            <p:spPr>
              <a:xfrm>
                <a:off x="3846575" y="2131060"/>
                <a:ext cx="2066989" cy="120032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/>
                    </a:solidFill>
                    <a:latin typeface="+mj-lt"/>
                  </a:rPr>
                  <a:t>Without Pad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=7,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=3,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Stride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Output Size=5x5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D1F690-F778-2A8F-07CD-3A49BB5E5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575" y="2131060"/>
                <a:ext cx="2066989" cy="1200329"/>
              </a:xfrm>
              <a:prstGeom prst="rect">
                <a:avLst/>
              </a:prstGeom>
              <a:blipFill>
                <a:blip r:embed="rId2"/>
                <a:stretch>
                  <a:fillRect l="-2053" t="-2525" b="-7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CA1E2F-13D6-F1D2-E68F-C9B2006CE81D}"/>
                  </a:ext>
                </a:extLst>
              </p:cNvPr>
              <p:cNvSpPr txBox="1"/>
              <p:nvPr/>
            </p:nvSpPr>
            <p:spPr>
              <a:xfrm>
                <a:off x="4819136" y="5506648"/>
                <a:ext cx="2188855" cy="89697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Output size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Stride</m:t>
                          </m:r>
                        </m:den>
                      </m:f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CA1E2F-13D6-F1D2-E68F-C9B2006CE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136" y="5506648"/>
                <a:ext cx="2188855" cy="896977"/>
              </a:xfrm>
              <a:prstGeom prst="rect">
                <a:avLst/>
              </a:prstGeom>
              <a:blipFill>
                <a:blip r:embed="rId3"/>
                <a:stretch>
                  <a:fillRect l="-2216" t="-26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600F071-30D1-ABA7-357A-896461251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398309"/>
              </p:ext>
            </p:extLst>
          </p:nvPr>
        </p:nvGraphicFramePr>
        <p:xfrm>
          <a:off x="6278438" y="1389380"/>
          <a:ext cx="3432141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349">
                  <a:extLst>
                    <a:ext uri="{9D8B030D-6E8A-4147-A177-3AD203B41FA5}">
                      <a16:colId xmlns:a16="http://schemas.microsoft.com/office/drawing/2014/main" val="2083968319"/>
                    </a:ext>
                  </a:extLst>
                </a:gridCol>
                <a:gridCol w="381349">
                  <a:extLst>
                    <a:ext uri="{9D8B030D-6E8A-4147-A177-3AD203B41FA5}">
                      <a16:colId xmlns:a16="http://schemas.microsoft.com/office/drawing/2014/main" val="1360342367"/>
                    </a:ext>
                  </a:extLst>
                </a:gridCol>
                <a:gridCol w="381349">
                  <a:extLst>
                    <a:ext uri="{9D8B030D-6E8A-4147-A177-3AD203B41FA5}">
                      <a16:colId xmlns:a16="http://schemas.microsoft.com/office/drawing/2014/main" val="533142363"/>
                    </a:ext>
                  </a:extLst>
                </a:gridCol>
                <a:gridCol w="381349">
                  <a:extLst>
                    <a:ext uri="{9D8B030D-6E8A-4147-A177-3AD203B41FA5}">
                      <a16:colId xmlns:a16="http://schemas.microsoft.com/office/drawing/2014/main" val="3549460852"/>
                    </a:ext>
                  </a:extLst>
                </a:gridCol>
                <a:gridCol w="381349">
                  <a:extLst>
                    <a:ext uri="{9D8B030D-6E8A-4147-A177-3AD203B41FA5}">
                      <a16:colId xmlns:a16="http://schemas.microsoft.com/office/drawing/2014/main" val="3009120306"/>
                    </a:ext>
                  </a:extLst>
                </a:gridCol>
                <a:gridCol w="381349">
                  <a:extLst>
                    <a:ext uri="{9D8B030D-6E8A-4147-A177-3AD203B41FA5}">
                      <a16:colId xmlns:a16="http://schemas.microsoft.com/office/drawing/2014/main" val="3920742448"/>
                    </a:ext>
                  </a:extLst>
                </a:gridCol>
                <a:gridCol w="381349">
                  <a:extLst>
                    <a:ext uri="{9D8B030D-6E8A-4147-A177-3AD203B41FA5}">
                      <a16:colId xmlns:a16="http://schemas.microsoft.com/office/drawing/2014/main" val="1025452019"/>
                    </a:ext>
                  </a:extLst>
                </a:gridCol>
                <a:gridCol w="381349">
                  <a:extLst>
                    <a:ext uri="{9D8B030D-6E8A-4147-A177-3AD203B41FA5}">
                      <a16:colId xmlns:a16="http://schemas.microsoft.com/office/drawing/2014/main" val="2069546199"/>
                    </a:ext>
                  </a:extLst>
                </a:gridCol>
                <a:gridCol w="381349">
                  <a:extLst>
                    <a:ext uri="{9D8B030D-6E8A-4147-A177-3AD203B41FA5}">
                      <a16:colId xmlns:a16="http://schemas.microsoft.com/office/drawing/2014/main" val="1540917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0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00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71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38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69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85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5459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6CECDB-62B1-55C3-91A4-CCBADF01BE2C}"/>
                  </a:ext>
                </a:extLst>
              </p:cNvPr>
              <p:cNvSpPr txBox="1"/>
              <p:nvPr/>
            </p:nvSpPr>
            <p:spPr>
              <a:xfrm>
                <a:off x="9985960" y="2075995"/>
                <a:ext cx="2066989" cy="120032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/>
                    </a:solidFill>
                    <a:latin typeface="+mj-lt"/>
                  </a:rPr>
                  <a:t>With Zero Pad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=9,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=3,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Stride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Output Size=7x7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6CECDB-62B1-55C3-91A4-CCBADF01B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960" y="2075995"/>
                <a:ext cx="2066989" cy="1200329"/>
              </a:xfrm>
              <a:prstGeom prst="rect">
                <a:avLst/>
              </a:prstGeom>
              <a:blipFill>
                <a:blip r:embed="rId4"/>
                <a:stretch>
                  <a:fillRect l="-2053" t="-2525" b="-7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32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EFA7C41-4F66-C846-1B28-542B5F5D4C4D}"/>
              </a:ext>
            </a:extLst>
          </p:cNvPr>
          <p:cNvSpPr txBox="1"/>
          <p:nvPr/>
        </p:nvSpPr>
        <p:spPr>
          <a:xfrm>
            <a:off x="573023" y="643466"/>
            <a:ext cx="5713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Pooling (Subsampling)</a:t>
            </a:r>
            <a:endParaRPr lang="ko-KR" altLang="en-US" sz="4000" dirty="0"/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603FAE4D-C8E0-B854-FA8F-166E44DD33B4}"/>
              </a:ext>
            </a:extLst>
          </p:cNvPr>
          <p:cNvSpPr/>
          <p:nvPr/>
        </p:nvSpPr>
        <p:spPr>
          <a:xfrm>
            <a:off x="1617121" y="1876096"/>
            <a:ext cx="2109216" cy="2673832"/>
          </a:xfrm>
          <a:prstGeom prst="cube">
            <a:avLst>
              <a:gd name="adj" fmla="val 1778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92E984-F50D-590C-2371-C1B4AC333383}"/>
              </a:ext>
            </a:extLst>
          </p:cNvPr>
          <p:cNvCxnSpPr>
            <a:cxnSpLocks/>
          </p:cNvCxnSpPr>
          <p:nvPr/>
        </p:nvCxnSpPr>
        <p:spPr>
          <a:xfrm>
            <a:off x="1797556" y="2058351"/>
            <a:ext cx="174098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86D368D-7B58-E082-3B5B-2618584DFB2D}"/>
              </a:ext>
            </a:extLst>
          </p:cNvPr>
          <p:cNvCxnSpPr>
            <a:cxnSpLocks/>
          </p:cNvCxnSpPr>
          <p:nvPr/>
        </p:nvCxnSpPr>
        <p:spPr>
          <a:xfrm>
            <a:off x="1797556" y="2058351"/>
            <a:ext cx="0" cy="230886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A1009D-4A33-4521-6962-918D5CF23C1F}"/>
              </a:ext>
            </a:extLst>
          </p:cNvPr>
          <p:cNvSpPr/>
          <p:nvPr/>
        </p:nvSpPr>
        <p:spPr>
          <a:xfrm>
            <a:off x="4218432" y="3742944"/>
            <a:ext cx="1739041" cy="2306600"/>
          </a:xfrm>
          <a:prstGeom prst="rect">
            <a:avLst/>
          </a:prstGeom>
          <a:solidFill>
            <a:srgbClr val="798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181C7557-70B5-1E73-4646-59D98F2E7CA9}"/>
              </a:ext>
            </a:extLst>
          </p:cNvPr>
          <p:cNvCxnSpPr>
            <a:cxnSpLocks/>
          </p:cNvCxnSpPr>
          <p:nvPr/>
        </p:nvCxnSpPr>
        <p:spPr>
          <a:xfrm>
            <a:off x="2431983" y="4659198"/>
            <a:ext cx="1540401" cy="830948"/>
          </a:xfrm>
          <a:prstGeom prst="curvedConnector3">
            <a:avLst>
              <a:gd name="adj1" fmla="val -46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A6136F7-968C-9993-6858-6BE6AEBF2E60}"/>
              </a:ext>
            </a:extLst>
          </p:cNvPr>
          <p:cNvCxnSpPr/>
          <p:nvPr/>
        </p:nvCxnSpPr>
        <p:spPr>
          <a:xfrm>
            <a:off x="6134100" y="4896244"/>
            <a:ext cx="9022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970C4250-0BD3-1979-D01A-AEE345C57802}"/>
              </a:ext>
            </a:extLst>
          </p:cNvPr>
          <p:cNvSpPr/>
          <p:nvPr/>
        </p:nvSpPr>
        <p:spPr>
          <a:xfrm>
            <a:off x="9392924" y="2340543"/>
            <a:ext cx="1658201" cy="1744477"/>
          </a:xfrm>
          <a:prstGeom prst="cube">
            <a:avLst>
              <a:gd name="adj" fmla="val 23213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53318C1-3105-A9E4-CCD1-BA54743584FA}"/>
              </a:ext>
            </a:extLst>
          </p:cNvPr>
          <p:cNvSpPr/>
          <p:nvPr/>
        </p:nvSpPr>
        <p:spPr>
          <a:xfrm>
            <a:off x="7234273" y="4213142"/>
            <a:ext cx="1291109" cy="1366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7FDFE1DD-0D53-7721-66E9-6FD6B61AF77F}"/>
              </a:ext>
            </a:extLst>
          </p:cNvPr>
          <p:cNvCxnSpPr>
            <a:cxnSpLocks/>
          </p:cNvCxnSpPr>
          <p:nvPr/>
        </p:nvCxnSpPr>
        <p:spPr>
          <a:xfrm flipV="1">
            <a:off x="8644128" y="4213142"/>
            <a:ext cx="1731264" cy="773386"/>
          </a:xfrm>
          <a:prstGeom prst="curvedConnector3">
            <a:avLst>
              <a:gd name="adj1" fmla="val 1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862B1AA-34A0-F770-7223-5E83FD255D98}"/>
              </a:ext>
            </a:extLst>
          </p:cNvPr>
          <p:cNvCxnSpPr>
            <a:cxnSpLocks/>
          </p:cNvCxnSpPr>
          <p:nvPr/>
        </p:nvCxnSpPr>
        <p:spPr>
          <a:xfrm>
            <a:off x="9584273" y="2529267"/>
            <a:ext cx="128184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9D73F2C-31F1-4204-6ABA-34535F2F7779}"/>
              </a:ext>
            </a:extLst>
          </p:cNvPr>
          <p:cNvCxnSpPr>
            <a:cxnSpLocks/>
          </p:cNvCxnSpPr>
          <p:nvPr/>
        </p:nvCxnSpPr>
        <p:spPr>
          <a:xfrm>
            <a:off x="9584273" y="2529267"/>
            <a:ext cx="0" cy="13797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E06EE3-6AB9-1E05-64E3-0CACF848A2BE}"/>
              </a:ext>
            </a:extLst>
          </p:cNvPr>
          <p:cNvSpPr txBox="1"/>
          <p:nvPr/>
        </p:nvSpPr>
        <p:spPr>
          <a:xfrm>
            <a:off x="6173723" y="5074672"/>
            <a:ext cx="8229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Resize</a:t>
            </a:r>
            <a:endParaRPr lang="ko-KR" altLang="en-US" sz="1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521282-A663-DB9A-CC3D-79B3AA4F445D}"/>
              </a:ext>
            </a:extLst>
          </p:cNvPr>
          <p:cNvSpPr txBox="1"/>
          <p:nvPr/>
        </p:nvSpPr>
        <p:spPr>
          <a:xfrm>
            <a:off x="1898132" y="1552931"/>
            <a:ext cx="13731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/>
              <a:t>Conv Layer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7018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EFA7C41-4F66-C846-1B28-542B5F5D4C4D}"/>
              </a:ext>
            </a:extLst>
          </p:cNvPr>
          <p:cNvSpPr txBox="1"/>
          <p:nvPr/>
        </p:nvSpPr>
        <p:spPr>
          <a:xfrm>
            <a:off x="573024" y="643466"/>
            <a:ext cx="4354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Max/Min/Mean Pooling</a:t>
            </a:r>
            <a:endParaRPr lang="ko-KR" altLang="en-US" sz="4000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A7164F15-0C3E-7CB4-7E3D-E5DB51970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26396"/>
              </p:ext>
            </p:extLst>
          </p:nvPr>
        </p:nvGraphicFramePr>
        <p:xfrm>
          <a:off x="1066800" y="2484966"/>
          <a:ext cx="2895600" cy="2963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19779407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9334844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68568189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764458449"/>
                    </a:ext>
                  </a:extLst>
                </a:gridCol>
              </a:tblGrid>
              <a:tr h="740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38337"/>
                  </a:ext>
                </a:extLst>
              </a:tr>
              <a:tr h="740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6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8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395328"/>
                  </a:ext>
                </a:extLst>
              </a:tr>
              <a:tr h="740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58427"/>
                  </a:ext>
                </a:extLst>
              </a:tr>
              <a:tr h="740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6453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129EB7-0FC5-AC5E-7249-544A2A448A17}"/>
              </a:ext>
            </a:extLst>
          </p:cNvPr>
          <p:cNvSpPr txBox="1"/>
          <p:nvPr/>
        </p:nvSpPr>
        <p:spPr>
          <a:xfrm>
            <a:off x="1896253" y="5568203"/>
            <a:ext cx="1236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Filter: 2x2</a:t>
            </a:r>
          </a:p>
          <a:p>
            <a:r>
              <a:rPr lang="en-US" altLang="ko-KR" dirty="0"/>
              <a:t>Stride: 2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F4CF980-F753-80F0-54B9-0CA3A8207A5A}"/>
              </a:ext>
            </a:extLst>
          </p:cNvPr>
          <p:cNvCxnSpPr>
            <a:cxnSpLocks/>
            <a:stCxn id="2" idx="3"/>
            <a:endCxn id="36" idx="1"/>
          </p:cNvCxnSpPr>
          <p:nvPr/>
        </p:nvCxnSpPr>
        <p:spPr>
          <a:xfrm flipV="1">
            <a:off x="3962400" y="2276722"/>
            <a:ext cx="2159002" cy="1689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99C7DE-B1ED-CDD6-70A8-C5198FE4901F}"/>
              </a:ext>
            </a:extLst>
          </p:cNvPr>
          <p:cNvCxnSpPr>
            <a:cxnSpLocks/>
            <a:stCxn id="2" idx="3"/>
            <a:endCxn id="34" idx="1"/>
          </p:cNvCxnSpPr>
          <p:nvPr/>
        </p:nvCxnSpPr>
        <p:spPr>
          <a:xfrm flipV="1">
            <a:off x="3962400" y="3963692"/>
            <a:ext cx="2159002" cy="29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E310D21-9EC2-C82C-1585-0960BE27364C}"/>
              </a:ext>
            </a:extLst>
          </p:cNvPr>
          <p:cNvCxnSpPr>
            <a:cxnSpLocks/>
            <a:stCxn id="2" idx="3"/>
            <a:endCxn id="37" idx="1"/>
          </p:cNvCxnSpPr>
          <p:nvPr/>
        </p:nvCxnSpPr>
        <p:spPr>
          <a:xfrm>
            <a:off x="3962400" y="3966634"/>
            <a:ext cx="2159002" cy="1684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4AAB12-8FF5-4073-2C41-DDAACC9ECDA7}"/>
              </a:ext>
            </a:extLst>
          </p:cNvPr>
          <p:cNvSpPr txBox="1"/>
          <p:nvPr/>
        </p:nvSpPr>
        <p:spPr>
          <a:xfrm rot="2340000">
            <a:off x="4273702" y="4879152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 Pooling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F23649-978E-D620-7A7D-23B6A105BCB4}"/>
              </a:ext>
            </a:extLst>
          </p:cNvPr>
          <p:cNvSpPr txBox="1"/>
          <p:nvPr/>
        </p:nvSpPr>
        <p:spPr>
          <a:xfrm>
            <a:off x="4380969" y="3972346"/>
            <a:ext cx="18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Mean Pooling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EA4160-70F8-4EE0-7CDA-9401FAE1EEF3}"/>
              </a:ext>
            </a:extLst>
          </p:cNvPr>
          <p:cNvSpPr txBox="1"/>
          <p:nvPr/>
        </p:nvSpPr>
        <p:spPr>
          <a:xfrm rot="19320000">
            <a:off x="4439297" y="2924322"/>
            <a:ext cx="18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 Pooling</a:t>
            </a:r>
            <a:endParaRPr lang="ko-KR" altLang="en-US" dirty="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C04727B-F3D6-4CA3-E0F5-33293E0D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608774"/>
              </p:ext>
            </p:extLst>
          </p:nvPr>
        </p:nvGraphicFramePr>
        <p:xfrm>
          <a:off x="6121402" y="3222858"/>
          <a:ext cx="1447800" cy="1481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428441454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9705375"/>
                    </a:ext>
                  </a:extLst>
                </a:gridCol>
              </a:tblGrid>
              <a:tr h="740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3.25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3.25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3055"/>
                  </a:ext>
                </a:extLst>
              </a:tr>
              <a:tr h="740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0019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CE61D0F-586C-3E1C-5F95-DBD80BCD3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54894"/>
              </p:ext>
            </p:extLst>
          </p:nvPr>
        </p:nvGraphicFramePr>
        <p:xfrm>
          <a:off x="6121402" y="1535888"/>
          <a:ext cx="1447800" cy="1481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428441454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9705375"/>
                    </a:ext>
                  </a:extLst>
                </a:gridCol>
              </a:tblGrid>
              <a:tr h="740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3055"/>
                  </a:ext>
                </a:extLst>
              </a:tr>
              <a:tr h="740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0019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C71109A8-84E6-EBB7-141E-9F5D53FE9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5047"/>
              </p:ext>
            </p:extLst>
          </p:nvPr>
        </p:nvGraphicFramePr>
        <p:xfrm>
          <a:off x="6121402" y="4909828"/>
          <a:ext cx="1447800" cy="1481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428441454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9705375"/>
                    </a:ext>
                  </a:extLst>
                </a:gridCol>
              </a:tblGrid>
              <a:tr h="740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3055"/>
                  </a:ext>
                </a:extLst>
              </a:tr>
              <a:tr h="740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00191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2C7F1026-CE36-488C-0276-49329082CFD5}"/>
              </a:ext>
            </a:extLst>
          </p:cNvPr>
          <p:cNvSpPr txBox="1"/>
          <p:nvPr/>
        </p:nvSpPr>
        <p:spPr>
          <a:xfrm>
            <a:off x="7890078" y="3640526"/>
            <a:ext cx="383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Pooling</a:t>
            </a:r>
            <a:r>
              <a:rPr lang="ko-KR" altLang="en-US" b="1" dirty="0"/>
              <a:t>을 사용하면 </a:t>
            </a:r>
            <a:r>
              <a:rPr lang="en-US" altLang="ko-KR" b="1" dirty="0"/>
              <a:t>Feature</a:t>
            </a:r>
            <a:r>
              <a:rPr lang="ko-KR" altLang="en-US" b="1" dirty="0"/>
              <a:t> 수를 줄여 </a:t>
            </a:r>
            <a:r>
              <a:rPr lang="en-US" altLang="ko-KR" b="1" dirty="0"/>
              <a:t>Overfitting</a:t>
            </a:r>
            <a:r>
              <a:rPr lang="ko-KR" altLang="en-US" b="1" dirty="0"/>
              <a:t>을 방지할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6726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EFA7C41-4F66-C846-1B28-542B5F5D4C4D}"/>
              </a:ext>
            </a:extLst>
          </p:cNvPr>
          <p:cNvSpPr txBox="1"/>
          <p:nvPr/>
        </p:nvSpPr>
        <p:spPr>
          <a:xfrm>
            <a:off x="573023" y="643466"/>
            <a:ext cx="5713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CNN Summary</a:t>
            </a:r>
            <a:endParaRPr lang="ko-KR" altLang="en-US" sz="4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F3ACB13-1B65-C947-1FD2-6333A1D1C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9" y="1868488"/>
            <a:ext cx="10432934" cy="422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95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285</Words>
  <Application>Microsoft Office PowerPoint</Application>
  <PresentationFormat>와이드스크린</PresentationFormat>
  <Paragraphs>136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Convolution Neural Networks</vt:lpstr>
      <vt:lpstr>Keywords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유영준</dc:creator>
  <cp:lastModifiedBy>유영준</cp:lastModifiedBy>
  <cp:revision>53</cp:revision>
  <dcterms:created xsi:type="dcterms:W3CDTF">2022-08-17T11:52:10Z</dcterms:created>
  <dcterms:modified xsi:type="dcterms:W3CDTF">2022-08-17T18:11:02Z</dcterms:modified>
</cp:coreProperties>
</file>