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handoutMasterIdLst>
    <p:handoutMasterId r:id="rId15"/>
  </p:handoutMasterIdLst>
  <p:sldIdLst>
    <p:sldId id="262" r:id="rId2"/>
    <p:sldId id="263" r:id="rId3"/>
    <p:sldId id="303" r:id="rId4"/>
    <p:sldId id="330" r:id="rId5"/>
    <p:sldId id="373" r:id="rId6"/>
    <p:sldId id="375" r:id="rId7"/>
    <p:sldId id="342" r:id="rId8"/>
    <p:sldId id="317" r:id="rId9"/>
    <p:sldId id="322" r:id="rId10"/>
    <p:sldId id="376" r:id="rId11"/>
    <p:sldId id="377" r:id="rId12"/>
    <p:sldId id="267" r:id="rId13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85" userDrawn="1">
          <p15:clr>
            <a:srgbClr val="A4A3A4"/>
          </p15:clr>
        </p15:guide>
        <p15:guide id="2" pos="55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D1EC"/>
    <a:srgbClr val="DEEBF7"/>
    <a:srgbClr val="DADBF1"/>
    <a:srgbClr val="4472C4"/>
    <a:srgbClr val="507FD4"/>
    <a:srgbClr val="6B8FCF"/>
    <a:srgbClr val="7F9ED7"/>
    <a:srgbClr val="6F94D7"/>
    <a:srgbClr val="072759"/>
    <a:srgbClr val="0F5A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9" autoAdjust="0"/>
    <p:restoredTop sz="84371" autoAdjust="0"/>
  </p:normalViewPr>
  <p:slideViewPr>
    <p:cSldViewPr snapToGrid="0">
      <p:cViewPr varScale="1">
        <p:scale>
          <a:sx n="96" d="100"/>
          <a:sy n="96" d="100"/>
        </p:scale>
        <p:origin x="1956" y="90"/>
      </p:cViewPr>
      <p:guideLst>
        <p:guide orient="horz" pos="1185"/>
        <p:guide pos="555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CB615-DB95-41D3-AAF8-DDE5251EA415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D0BBD-C179-4EAF-817A-F1972049DC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8430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D794C-FD8B-4F57-9A9E-4BB0CD076442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5D381-2854-4C44-8C04-ADB86A236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310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/>
              <a:t> 기대효과</a:t>
            </a:r>
            <a:endParaRPr lang="en-US" altLang="ko-KR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일관성 증대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플랫폼별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파편화와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기술차이로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인한 제약 해소</a:t>
            </a:r>
            <a:endParaRPr lang="en-US" altLang="ko-KR" sz="1400" dirty="0" smtClean="0">
              <a:solidFill>
                <a:schemeClr val="tx1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개발 생산성 향상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적은 코드로도 높은 품질의 개발 환경 제공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디자인 효율성 증가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디자인 토큰 및 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CSS Variables 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도입으로 빠르고 효율적인 작업 가능</a:t>
            </a:r>
            <a:endParaRPr lang="ko-KR" alt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5D381-2854-4C44-8C04-ADB86A236D6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385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5D381-2854-4C44-8C04-ADB86A236D6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846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5D381-2854-4C44-8C04-ADB86A236D6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44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33C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61975" y="1990725"/>
            <a:ext cx="7991720" cy="1945821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61975" y="4588941"/>
            <a:ext cx="6858000" cy="870878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61975" y="6343196"/>
            <a:ext cx="8020050" cy="201386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bg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defRPr>
            </a:lvl1pPr>
          </a:lstStyle>
          <a:p>
            <a:r>
              <a:rPr lang="en-US" altLang="ko-KR"/>
              <a:t>COPYRIGHT(C) BY 2022 TOBESOFT.CO.LTD.ALL RIGHTS RESERVED</a:t>
            </a:r>
            <a:endParaRPr lang="ko-KR" altLang="en-US" dirty="0"/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7472684" y="559310"/>
            <a:ext cx="1019196" cy="228090"/>
            <a:chOff x="7774387" y="474793"/>
            <a:chExt cx="1019196" cy="228090"/>
          </a:xfrm>
        </p:grpSpPr>
        <p:sp>
          <p:nvSpPr>
            <p:cNvPr id="20" name="Freeform 71"/>
            <p:cNvSpPr>
              <a:spLocks/>
            </p:cNvSpPr>
            <p:nvPr userDrawn="1"/>
          </p:nvSpPr>
          <p:spPr bwMode="auto">
            <a:xfrm>
              <a:off x="7774387" y="480036"/>
              <a:ext cx="116667" cy="217603"/>
            </a:xfrm>
            <a:custGeom>
              <a:avLst/>
              <a:gdLst>
                <a:gd name="T0" fmla="*/ 70 w 178"/>
                <a:gd name="T1" fmla="*/ 46 h 332"/>
                <a:gd name="T2" fmla="*/ 70 w 178"/>
                <a:gd name="T3" fmla="*/ 332 h 332"/>
                <a:gd name="T4" fmla="*/ 117 w 178"/>
                <a:gd name="T5" fmla="*/ 332 h 332"/>
                <a:gd name="T6" fmla="*/ 117 w 178"/>
                <a:gd name="T7" fmla="*/ 46 h 332"/>
                <a:gd name="T8" fmla="*/ 117 w 178"/>
                <a:gd name="T9" fmla="*/ 40 h 332"/>
                <a:gd name="T10" fmla="*/ 123 w 178"/>
                <a:gd name="T11" fmla="*/ 40 h 332"/>
                <a:gd name="T12" fmla="*/ 178 w 178"/>
                <a:gd name="T13" fmla="*/ 40 h 332"/>
                <a:gd name="T14" fmla="*/ 178 w 178"/>
                <a:gd name="T15" fmla="*/ 0 h 332"/>
                <a:gd name="T16" fmla="*/ 0 w 178"/>
                <a:gd name="T17" fmla="*/ 0 h 332"/>
                <a:gd name="T18" fmla="*/ 0 w 178"/>
                <a:gd name="T19" fmla="*/ 40 h 332"/>
                <a:gd name="T20" fmla="*/ 66 w 178"/>
                <a:gd name="T21" fmla="*/ 40 h 332"/>
                <a:gd name="T22" fmla="*/ 70 w 178"/>
                <a:gd name="T23" fmla="*/ 40 h 332"/>
                <a:gd name="T24" fmla="*/ 70 w 178"/>
                <a:gd name="T25" fmla="*/ 4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8" h="332">
                  <a:moveTo>
                    <a:pt x="70" y="46"/>
                  </a:moveTo>
                  <a:lnTo>
                    <a:pt x="70" y="332"/>
                  </a:lnTo>
                  <a:lnTo>
                    <a:pt x="117" y="332"/>
                  </a:lnTo>
                  <a:lnTo>
                    <a:pt x="117" y="46"/>
                  </a:lnTo>
                  <a:lnTo>
                    <a:pt x="117" y="40"/>
                  </a:lnTo>
                  <a:lnTo>
                    <a:pt x="123" y="40"/>
                  </a:lnTo>
                  <a:lnTo>
                    <a:pt x="178" y="40"/>
                  </a:lnTo>
                  <a:lnTo>
                    <a:pt x="178" y="0"/>
                  </a:lnTo>
                  <a:lnTo>
                    <a:pt x="0" y="0"/>
                  </a:lnTo>
                  <a:lnTo>
                    <a:pt x="0" y="40"/>
                  </a:lnTo>
                  <a:lnTo>
                    <a:pt x="66" y="40"/>
                  </a:lnTo>
                  <a:lnTo>
                    <a:pt x="70" y="40"/>
                  </a:lnTo>
                  <a:lnTo>
                    <a:pt x="70" y="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72"/>
            <p:cNvSpPr>
              <a:spLocks/>
            </p:cNvSpPr>
            <p:nvPr userDrawn="1"/>
          </p:nvSpPr>
          <p:spPr bwMode="auto">
            <a:xfrm>
              <a:off x="8676916" y="480036"/>
              <a:ext cx="116667" cy="217603"/>
            </a:xfrm>
            <a:custGeom>
              <a:avLst/>
              <a:gdLst>
                <a:gd name="T0" fmla="*/ 70 w 178"/>
                <a:gd name="T1" fmla="*/ 40 h 332"/>
                <a:gd name="T2" fmla="*/ 70 w 178"/>
                <a:gd name="T3" fmla="*/ 46 h 332"/>
                <a:gd name="T4" fmla="*/ 70 w 178"/>
                <a:gd name="T5" fmla="*/ 332 h 332"/>
                <a:gd name="T6" fmla="*/ 117 w 178"/>
                <a:gd name="T7" fmla="*/ 332 h 332"/>
                <a:gd name="T8" fmla="*/ 117 w 178"/>
                <a:gd name="T9" fmla="*/ 46 h 332"/>
                <a:gd name="T10" fmla="*/ 117 w 178"/>
                <a:gd name="T11" fmla="*/ 40 h 332"/>
                <a:gd name="T12" fmla="*/ 123 w 178"/>
                <a:gd name="T13" fmla="*/ 40 h 332"/>
                <a:gd name="T14" fmla="*/ 178 w 178"/>
                <a:gd name="T15" fmla="*/ 40 h 332"/>
                <a:gd name="T16" fmla="*/ 178 w 178"/>
                <a:gd name="T17" fmla="*/ 0 h 332"/>
                <a:gd name="T18" fmla="*/ 0 w 178"/>
                <a:gd name="T19" fmla="*/ 0 h 332"/>
                <a:gd name="T20" fmla="*/ 0 w 178"/>
                <a:gd name="T21" fmla="*/ 40 h 332"/>
                <a:gd name="T22" fmla="*/ 66 w 178"/>
                <a:gd name="T23" fmla="*/ 40 h 332"/>
                <a:gd name="T24" fmla="*/ 70 w 178"/>
                <a:gd name="T25" fmla="*/ 4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8" h="332">
                  <a:moveTo>
                    <a:pt x="70" y="40"/>
                  </a:moveTo>
                  <a:lnTo>
                    <a:pt x="70" y="46"/>
                  </a:lnTo>
                  <a:lnTo>
                    <a:pt x="70" y="332"/>
                  </a:lnTo>
                  <a:lnTo>
                    <a:pt x="117" y="332"/>
                  </a:lnTo>
                  <a:lnTo>
                    <a:pt x="117" y="46"/>
                  </a:lnTo>
                  <a:lnTo>
                    <a:pt x="117" y="40"/>
                  </a:lnTo>
                  <a:lnTo>
                    <a:pt x="123" y="40"/>
                  </a:lnTo>
                  <a:lnTo>
                    <a:pt x="178" y="40"/>
                  </a:lnTo>
                  <a:lnTo>
                    <a:pt x="178" y="0"/>
                  </a:lnTo>
                  <a:lnTo>
                    <a:pt x="0" y="0"/>
                  </a:lnTo>
                  <a:lnTo>
                    <a:pt x="0" y="40"/>
                  </a:lnTo>
                  <a:lnTo>
                    <a:pt x="66" y="40"/>
                  </a:lnTo>
                  <a:lnTo>
                    <a:pt x="70" y="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73"/>
            <p:cNvSpPr>
              <a:spLocks noEditPoints="1"/>
            </p:cNvSpPr>
            <p:nvPr userDrawn="1"/>
          </p:nvSpPr>
          <p:spPr bwMode="auto">
            <a:xfrm>
              <a:off x="7910062" y="474793"/>
              <a:ext cx="111423" cy="228090"/>
            </a:xfrm>
            <a:custGeom>
              <a:avLst/>
              <a:gdLst>
                <a:gd name="T0" fmla="*/ 45 w 90"/>
                <a:gd name="T1" fmla="*/ 0 h 181"/>
                <a:gd name="T2" fmla="*/ 0 w 90"/>
                <a:gd name="T3" fmla="*/ 42 h 181"/>
                <a:gd name="T4" fmla="*/ 0 w 90"/>
                <a:gd name="T5" fmla="*/ 139 h 181"/>
                <a:gd name="T6" fmla="*/ 45 w 90"/>
                <a:gd name="T7" fmla="*/ 181 h 181"/>
                <a:gd name="T8" fmla="*/ 90 w 90"/>
                <a:gd name="T9" fmla="*/ 139 h 181"/>
                <a:gd name="T10" fmla="*/ 90 w 90"/>
                <a:gd name="T11" fmla="*/ 42 h 181"/>
                <a:gd name="T12" fmla="*/ 45 w 90"/>
                <a:gd name="T13" fmla="*/ 0 h 181"/>
                <a:gd name="T14" fmla="*/ 63 w 90"/>
                <a:gd name="T15" fmla="*/ 138 h 181"/>
                <a:gd name="T16" fmla="*/ 45 w 90"/>
                <a:gd name="T17" fmla="*/ 158 h 181"/>
                <a:gd name="T18" fmla="*/ 27 w 90"/>
                <a:gd name="T19" fmla="*/ 138 h 181"/>
                <a:gd name="T20" fmla="*/ 27 w 90"/>
                <a:gd name="T21" fmla="*/ 42 h 181"/>
                <a:gd name="T22" fmla="*/ 45 w 90"/>
                <a:gd name="T23" fmla="*/ 21 h 181"/>
                <a:gd name="T24" fmla="*/ 63 w 90"/>
                <a:gd name="T25" fmla="*/ 42 h 181"/>
                <a:gd name="T26" fmla="*/ 63 w 90"/>
                <a:gd name="T27" fmla="*/ 138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" h="181">
                  <a:moveTo>
                    <a:pt x="45" y="0"/>
                  </a:moveTo>
                  <a:cubicBezTo>
                    <a:pt x="17" y="0"/>
                    <a:pt x="0" y="16"/>
                    <a:pt x="0" y="42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65"/>
                    <a:pt x="17" y="181"/>
                    <a:pt x="45" y="181"/>
                  </a:cubicBezTo>
                  <a:cubicBezTo>
                    <a:pt x="73" y="181"/>
                    <a:pt x="90" y="165"/>
                    <a:pt x="90" y="139"/>
                  </a:cubicBezTo>
                  <a:cubicBezTo>
                    <a:pt x="90" y="42"/>
                    <a:pt x="90" y="42"/>
                    <a:pt x="90" y="42"/>
                  </a:cubicBezTo>
                  <a:cubicBezTo>
                    <a:pt x="90" y="16"/>
                    <a:pt x="73" y="0"/>
                    <a:pt x="45" y="0"/>
                  </a:cubicBezTo>
                  <a:close/>
                  <a:moveTo>
                    <a:pt x="63" y="138"/>
                  </a:moveTo>
                  <a:cubicBezTo>
                    <a:pt x="63" y="151"/>
                    <a:pt x="57" y="158"/>
                    <a:pt x="45" y="158"/>
                  </a:cubicBezTo>
                  <a:cubicBezTo>
                    <a:pt x="36" y="158"/>
                    <a:pt x="27" y="155"/>
                    <a:pt x="27" y="138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24"/>
                    <a:pt x="36" y="21"/>
                    <a:pt x="45" y="21"/>
                  </a:cubicBezTo>
                  <a:cubicBezTo>
                    <a:pt x="57" y="21"/>
                    <a:pt x="63" y="28"/>
                    <a:pt x="63" y="42"/>
                  </a:cubicBezTo>
                  <a:lnTo>
                    <a:pt x="63" y="1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74"/>
            <p:cNvSpPr>
              <a:spLocks noEditPoints="1"/>
            </p:cNvSpPr>
            <p:nvPr userDrawn="1"/>
          </p:nvSpPr>
          <p:spPr bwMode="auto">
            <a:xfrm>
              <a:off x="8047702" y="480036"/>
              <a:ext cx="110768" cy="217603"/>
            </a:xfrm>
            <a:custGeom>
              <a:avLst/>
              <a:gdLst>
                <a:gd name="T0" fmla="*/ 70 w 89"/>
                <a:gd name="T1" fmla="*/ 85 h 173"/>
                <a:gd name="T2" fmla="*/ 64 w 89"/>
                <a:gd name="T3" fmla="*/ 83 h 173"/>
                <a:gd name="T4" fmla="*/ 70 w 89"/>
                <a:gd name="T5" fmla="*/ 80 h 173"/>
                <a:gd name="T6" fmla="*/ 86 w 89"/>
                <a:gd name="T7" fmla="*/ 47 h 173"/>
                <a:gd name="T8" fmla="*/ 86 w 89"/>
                <a:gd name="T9" fmla="*/ 39 h 173"/>
                <a:gd name="T10" fmla="*/ 45 w 89"/>
                <a:gd name="T11" fmla="*/ 0 h 173"/>
                <a:gd name="T12" fmla="*/ 0 w 89"/>
                <a:gd name="T13" fmla="*/ 0 h 173"/>
                <a:gd name="T14" fmla="*/ 0 w 89"/>
                <a:gd name="T15" fmla="*/ 173 h 173"/>
                <a:gd name="T16" fmla="*/ 46 w 89"/>
                <a:gd name="T17" fmla="*/ 173 h 173"/>
                <a:gd name="T18" fmla="*/ 89 w 89"/>
                <a:gd name="T19" fmla="*/ 135 h 173"/>
                <a:gd name="T20" fmla="*/ 89 w 89"/>
                <a:gd name="T21" fmla="*/ 118 h 173"/>
                <a:gd name="T22" fmla="*/ 70 w 89"/>
                <a:gd name="T23" fmla="*/ 85 h 173"/>
                <a:gd name="T24" fmla="*/ 26 w 89"/>
                <a:gd name="T25" fmla="*/ 70 h 173"/>
                <a:gd name="T26" fmla="*/ 26 w 89"/>
                <a:gd name="T27" fmla="*/ 25 h 173"/>
                <a:gd name="T28" fmla="*/ 26 w 89"/>
                <a:gd name="T29" fmla="*/ 22 h 173"/>
                <a:gd name="T30" fmla="*/ 29 w 89"/>
                <a:gd name="T31" fmla="*/ 22 h 173"/>
                <a:gd name="T32" fmla="*/ 43 w 89"/>
                <a:gd name="T33" fmla="*/ 22 h 173"/>
                <a:gd name="T34" fmla="*/ 60 w 89"/>
                <a:gd name="T35" fmla="*/ 43 h 173"/>
                <a:gd name="T36" fmla="*/ 60 w 89"/>
                <a:gd name="T37" fmla="*/ 49 h 173"/>
                <a:gd name="T38" fmla="*/ 40 w 89"/>
                <a:gd name="T39" fmla="*/ 73 h 173"/>
                <a:gd name="T40" fmla="*/ 29 w 89"/>
                <a:gd name="T41" fmla="*/ 73 h 173"/>
                <a:gd name="T42" fmla="*/ 26 w 89"/>
                <a:gd name="T43" fmla="*/ 73 h 173"/>
                <a:gd name="T44" fmla="*/ 26 w 89"/>
                <a:gd name="T45" fmla="*/ 70 h 173"/>
                <a:gd name="T46" fmla="*/ 63 w 89"/>
                <a:gd name="T47" fmla="*/ 131 h 173"/>
                <a:gd name="T48" fmla="*/ 43 w 89"/>
                <a:gd name="T49" fmla="*/ 151 h 173"/>
                <a:gd name="T50" fmla="*/ 29 w 89"/>
                <a:gd name="T51" fmla="*/ 151 h 173"/>
                <a:gd name="T52" fmla="*/ 26 w 89"/>
                <a:gd name="T53" fmla="*/ 151 h 173"/>
                <a:gd name="T54" fmla="*/ 26 w 89"/>
                <a:gd name="T55" fmla="*/ 148 h 173"/>
                <a:gd name="T56" fmla="*/ 26 w 89"/>
                <a:gd name="T57" fmla="*/ 98 h 173"/>
                <a:gd name="T58" fmla="*/ 26 w 89"/>
                <a:gd name="T59" fmla="*/ 95 h 173"/>
                <a:gd name="T60" fmla="*/ 29 w 89"/>
                <a:gd name="T61" fmla="*/ 95 h 173"/>
                <a:gd name="T62" fmla="*/ 42 w 89"/>
                <a:gd name="T63" fmla="*/ 95 h 173"/>
                <a:gd name="T64" fmla="*/ 63 w 89"/>
                <a:gd name="T65" fmla="*/ 119 h 173"/>
                <a:gd name="T66" fmla="*/ 63 w 89"/>
                <a:gd name="T67" fmla="*/ 13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9" h="173">
                  <a:moveTo>
                    <a:pt x="70" y="85"/>
                  </a:moveTo>
                  <a:cubicBezTo>
                    <a:pt x="64" y="83"/>
                    <a:pt x="64" y="83"/>
                    <a:pt x="64" y="83"/>
                  </a:cubicBezTo>
                  <a:cubicBezTo>
                    <a:pt x="70" y="80"/>
                    <a:pt x="70" y="80"/>
                    <a:pt x="70" y="80"/>
                  </a:cubicBezTo>
                  <a:cubicBezTo>
                    <a:pt x="81" y="74"/>
                    <a:pt x="86" y="64"/>
                    <a:pt x="86" y="47"/>
                  </a:cubicBezTo>
                  <a:cubicBezTo>
                    <a:pt x="86" y="39"/>
                    <a:pt x="86" y="39"/>
                    <a:pt x="86" y="39"/>
                  </a:cubicBezTo>
                  <a:cubicBezTo>
                    <a:pt x="86" y="12"/>
                    <a:pt x="73" y="0"/>
                    <a:pt x="4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46" y="173"/>
                    <a:pt x="46" y="173"/>
                    <a:pt x="46" y="173"/>
                  </a:cubicBezTo>
                  <a:cubicBezTo>
                    <a:pt x="75" y="173"/>
                    <a:pt x="89" y="161"/>
                    <a:pt x="89" y="135"/>
                  </a:cubicBezTo>
                  <a:cubicBezTo>
                    <a:pt x="89" y="118"/>
                    <a:pt x="89" y="118"/>
                    <a:pt x="89" y="118"/>
                  </a:cubicBezTo>
                  <a:cubicBezTo>
                    <a:pt x="89" y="100"/>
                    <a:pt x="83" y="90"/>
                    <a:pt x="70" y="85"/>
                  </a:cubicBezTo>
                  <a:close/>
                  <a:moveTo>
                    <a:pt x="26" y="70"/>
                  </a:moveTo>
                  <a:cubicBezTo>
                    <a:pt x="26" y="25"/>
                    <a:pt x="26" y="25"/>
                    <a:pt x="26" y="25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51" y="22"/>
                    <a:pt x="60" y="26"/>
                    <a:pt x="60" y="43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0" y="70"/>
                    <a:pt x="48" y="73"/>
                    <a:pt x="40" y="73"/>
                  </a:cubicBezTo>
                  <a:cubicBezTo>
                    <a:pt x="29" y="73"/>
                    <a:pt x="29" y="73"/>
                    <a:pt x="29" y="73"/>
                  </a:cubicBezTo>
                  <a:cubicBezTo>
                    <a:pt x="26" y="73"/>
                    <a:pt x="26" y="73"/>
                    <a:pt x="26" y="73"/>
                  </a:cubicBezTo>
                  <a:lnTo>
                    <a:pt x="26" y="70"/>
                  </a:lnTo>
                  <a:close/>
                  <a:moveTo>
                    <a:pt x="63" y="131"/>
                  </a:moveTo>
                  <a:cubicBezTo>
                    <a:pt x="63" y="144"/>
                    <a:pt x="56" y="151"/>
                    <a:pt x="43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6" y="151"/>
                    <a:pt x="26" y="151"/>
                    <a:pt x="26" y="151"/>
                  </a:cubicBezTo>
                  <a:cubicBezTo>
                    <a:pt x="26" y="148"/>
                    <a:pt x="26" y="148"/>
                    <a:pt x="26" y="148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6" y="95"/>
                    <a:pt x="26" y="95"/>
                    <a:pt x="26" y="95"/>
                  </a:cubicBezTo>
                  <a:cubicBezTo>
                    <a:pt x="29" y="95"/>
                    <a:pt x="29" y="95"/>
                    <a:pt x="29" y="95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56" y="95"/>
                    <a:pt x="63" y="103"/>
                    <a:pt x="63" y="119"/>
                  </a:cubicBezTo>
                  <a:lnTo>
                    <a:pt x="63" y="13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75"/>
            <p:cNvSpPr>
              <a:spLocks/>
            </p:cNvSpPr>
            <p:nvPr userDrawn="1"/>
          </p:nvSpPr>
          <p:spPr bwMode="auto">
            <a:xfrm>
              <a:off x="8184687" y="480036"/>
              <a:ext cx="94382" cy="217603"/>
            </a:xfrm>
            <a:custGeom>
              <a:avLst/>
              <a:gdLst>
                <a:gd name="T0" fmla="*/ 26 w 76"/>
                <a:gd name="T1" fmla="*/ 132 h 173"/>
                <a:gd name="T2" fmla="*/ 26 w 76"/>
                <a:gd name="T3" fmla="*/ 97 h 173"/>
                <a:gd name="T4" fmla="*/ 26 w 76"/>
                <a:gd name="T5" fmla="*/ 95 h 173"/>
                <a:gd name="T6" fmla="*/ 29 w 76"/>
                <a:gd name="T7" fmla="*/ 95 h 173"/>
                <a:gd name="T8" fmla="*/ 69 w 76"/>
                <a:gd name="T9" fmla="*/ 95 h 173"/>
                <a:gd name="T10" fmla="*/ 69 w 76"/>
                <a:gd name="T11" fmla="*/ 72 h 173"/>
                <a:gd name="T12" fmla="*/ 29 w 76"/>
                <a:gd name="T13" fmla="*/ 72 h 173"/>
                <a:gd name="T14" fmla="*/ 26 w 76"/>
                <a:gd name="T15" fmla="*/ 72 h 173"/>
                <a:gd name="T16" fmla="*/ 26 w 76"/>
                <a:gd name="T17" fmla="*/ 70 h 173"/>
                <a:gd name="T18" fmla="*/ 26 w 76"/>
                <a:gd name="T19" fmla="*/ 25 h 173"/>
                <a:gd name="T20" fmla="*/ 26 w 76"/>
                <a:gd name="T21" fmla="*/ 22 h 173"/>
                <a:gd name="T22" fmla="*/ 29 w 76"/>
                <a:gd name="T23" fmla="*/ 22 h 173"/>
                <a:gd name="T24" fmla="*/ 75 w 76"/>
                <a:gd name="T25" fmla="*/ 22 h 173"/>
                <a:gd name="T26" fmla="*/ 75 w 76"/>
                <a:gd name="T27" fmla="*/ 0 h 173"/>
                <a:gd name="T28" fmla="*/ 0 w 76"/>
                <a:gd name="T29" fmla="*/ 0 h 173"/>
                <a:gd name="T30" fmla="*/ 0 w 76"/>
                <a:gd name="T31" fmla="*/ 133 h 173"/>
                <a:gd name="T32" fmla="*/ 38 w 76"/>
                <a:gd name="T33" fmla="*/ 173 h 173"/>
                <a:gd name="T34" fmla="*/ 76 w 76"/>
                <a:gd name="T35" fmla="*/ 173 h 173"/>
                <a:gd name="T36" fmla="*/ 76 w 76"/>
                <a:gd name="T37" fmla="*/ 151 h 173"/>
                <a:gd name="T38" fmla="*/ 45 w 76"/>
                <a:gd name="T39" fmla="*/ 151 h 173"/>
                <a:gd name="T40" fmla="*/ 26 w 76"/>
                <a:gd name="T41" fmla="*/ 132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6" h="173">
                  <a:moveTo>
                    <a:pt x="26" y="132"/>
                  </a:moveTo>
                  <a:cubicBezTo>
                    <a:pt x="26" y="97"/>
                    <a:pt x="26" y="97"/>
                    <a:pt x="26" y="97"/>
                  </a:cubicBezTo>
                  <a:cubicBezTo>
                    <a:pt x="26" y="95"/>
                    <a:pt x="26" y="95"/>
                    <a:pt x="26" y="95"/>
                  </a:cubicBezTo>
                  <a:cubicBezTo>
                    <a:pt x="29" y="95"/>
                    <a:pt x="29" y="95"/>
                    <a:pt x="29" y="95"/>
                  </a:cubicBezTo>
                  <a:cubicBezTo>
                    <a:pt x="69" y="95"/>
                    <a:pt x="69" y="95"/>
                    <a:pt x="69" y="95"/>
                  </a:cubicBezTo>
                  <a:cubicBezTo>
                    <a:pt x="69" y="72"/>
                    <a:pt x="69" y="72"/>
                    <a:pt x="69" y="72"/>
                  </a:cubicBezTo>
                  <a:cubicBezTo>
                    <a:pt x="29" y="72"/>
                    <a:pt x="29" y="72"/>
                    <a:pt x="29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62"/>
                    <a:pt x="10" y="173"/>
                    <a:pt x="38" y="173"/>
                  </a:cubicBezTo>
                  <a:cubicBezTo>
                    <a:pt x="76" y="173"/>
                    <a:pt x="76" y="173"/>
                    <a:pt x="76" y="173"/>
                  </a:cubicBezTo>
                  <a:cubicBezTo>
                    <a:pt x="76" y="151"/>
                    <a:pt x="76" y="151"/>
                    <a:pt x="76" y="151"/>
                  </a:cubicBezTo>
                  <a:cubicBezTo>
                    <a:pt x="45" y="151"/>
                    <a:pt x="45" y="151"/>
                    <a:pt x="45" y="151"/>
                  </a:cubicBezTo>
                  <a:cubicBezTo>
                    <a:pt x="31" y="151"/>
                    <a:pt x="26" y="146"/>
                    <a:pt x="26" y="1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76"/>
            <p:cNvSpPr>
              <a:spLocks/>
            </p:cNvSpPr>
            <p:nvPr userDrawn="1"/>
          </p:nvSpPr>
          <p:spPr bwMode="auto">
            <a:xfrm>
              <a:off x="8296110" y="480036"/>
              <a:ext cx="98315" cy="217603"/>
            </a:xfrm>
            <a:custGeom>
              <a:avLst/>
              <a:gdLst>
                <a:gd name="T0" fmla="*/ 56 w 79"/>
                <a:gd name="T1" fmla="*/ 82 h 173"/>
                <a:gd name="T2" fmla="*/ 47 w 79"/>
                <a:gd name="T3" fmla="*/ 76 h 173"/>
                <a:gd name="T4" fmla="*/ 26 w 79"/>
                <a:gd name="T5" fmla="*/ 43 h 173"/>
                <a:gd name="T6" fmla="*/ 48 w 79"/>
                <a:gd name="T7" fmla="*/ 22 h 173"/>
                <a:gd name="T8" fmla="*/ 69 w 79"/>
                <a:gd name="T9" fmla="*/ 22 h 173"/>
                <a:gd name="T10" fmla="*/ 69 w 79"/>
                <a:gd name="T11" fmla="*/ 0 h 173"/>
                <a:gd name="T12" fmla="*/ 48 w 79"/>
                <a:gd name="T13" fmla="*/ 0 h 173"/>
                <a:gd name="T14" fmla="*/ 48 w 79"/>
                <a:gd name="T15" fmla="*/ 0 h 173"/>
                <a:gd name="T16" fmla="*/ 13 w 79"/>
                <a:gd name="T17" fmla="*/ 10 h 173"/>
                <a:gd name="T18" fmla="*/ 0 w 79"/>
                <a:gd name="T19" fmla="*/ 42 h 173"/>
                <a:gd name="T20" fmla="*/ 29 w 79"/>
                <a:gd name="T21" fmla="*/ 95 h 173"/>
                <a:gd name="T22" fmla="*/ 37 w 79"/>
                <a:gd name="T23" fmla="*/ 100 h 173"/>
                <a:gd name="T24" fmla="*/ 52 w 79"/>
                <a:gd name="T25" fmla="*/ 129 h 173"/>
                <a:gd name="T26" fmla="*/ 29 w 79"/>
                <a:gd name="T27" fmla="*/ 151 h 173"/>
                <a:gd name="T28" fmla="*/ 8 w 79"/>
                <a:gd name="T29" fmla="*/ 151 h 173"/>
                <a:gd name="T30" fmla="*/ 8 w 79"/>
                <a:gd name="T31" fmla="*/ 173 h 173"/>
                <a:gd name="T32" fmla="*/ 31 w 79"/>
                <a:gd name="T33" fmla="*/ 173 h 173"/>
                <a:gd name="T34" fmla="*/ 79 w 79"/>
                <a:gd name="T35" fmla="*/ 127 h 173"/>
                <a:gd name="T36" fmla="*/ 56 w 79"/>
                <a:gd name="T37" fmla="*/ 82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9" h="173">
                  <a:moveTo>
                    <a:pt x="56" y="82"/>
                  </a:moveTo>
                  <a:cubicBezTo>
                    <a:pt x="47" y="76"/>
                    <a:pt x="47" y="76"/>
                    <a:pt x="47" y="76"/>
                  </a:cubicBezTo>
                  <a:cubicBezTo>
                    <a:pt x="31" y="66"/>
                    <a:pt x="26" y="58"/>
                    <a:pt x="26" y="43"/>
                  </a:cubicBezTo>
                  <a:cubicBezTo>
                    <a:pt x="26" y="29"/>
                    <a:pt x="37" y="22"/>
                    <a:pt x="48" y="22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33" y="0"/>
                    <a:pt x="22" y="3"/>
                    <a:pt x="13" y="10"/>
                  </a:cubicBezTo>
                  <a:cubicBezTo>
                    <a:pt x="4" y="17"/>
                    <a:pt x="0" y="28"/>
                    <a:pt x="0" y="42"/>
                  </a:cubicBezTo>
                  <a:cubicBezTo>
                    <a:pt x="0" y="67"/>
                    <a:pt x="9" y="83"/>
                    <a:pt x="29" y="95"/>
                  </a:cubicBezTo>
                  <a:cubicBezTo>
                    <a:pt x="37" y="100"/>
                    <a:pt x="37" y="100"/>
                    <a:pt x="37" y="100"/>
                  </a:cubicBezTo>
                  <a:cubicBezTo>
                    <a:pt x="50" y="108"/>
                    <a:pt x="52" y="119"/>
                    <a:pt x="52" y="129"/>
                  </a:cubicBezTo>
                  <a:cubicBezTo>
                    <a:pt x="51" y="143"/>
                    <a:pt x="44" y="151"/>
                    <a:pt x="29" y="151"/>
                  </a:cubicBezTo>
                  <a:cubicBezTo>
                    <a:pt x="8" y="151"/>
                    <a:pt x="8" y="151"/>
                    <a:pt x="8" y="151"/>
                  </a:cubicBezTo>
                  <a:cubicBezTo>
                    <a:pt x="8" y="173"/>
                    <a:pt x="8" y="173"/>
                    <a:pt x="8" y="173"/>
                  </a:cubicBezTo>
                  <a:cubicBezTo>
                    <a:pt x="31" y="173"/>
                    <a:pt x="31" y="173"/>
                    <a:pt x="31" y="173"/>
                  </a:cubicBezTo>
                  <a:cubicBezTo>
                    <a:pt x="64" y="173"/>
                    <a:pt x="79" y="159"/>
                    <a:pt x="79" y="127"/>
                  </a:cubicBezTo>
                  <a:cubicBezTo>
                    <a:pt x="79" y="109"/>
                    <a:pt x="76" y="94"/>
                    <a:pt x="56" y="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77"/>
            <p:cNvSpPr>
              <a:spLocks noEditPoints="1"/>
            </p:cNvSpPr>
            <p:nvPr userDrawn="1"/>
          </p:nvSpPr>
          <p:spPr bwMode="auto">
            <a:xfrm>
              <a:off x="8416055" y="474793"/>
              <a:ext cx="110112" cy="228090"/>
            </a:xfrm>
            <a:custGeom>
              <a:avLst/>
              <a:gdLst>
                <a:gd name="T0" fmla="*/ 44 w 89"/>
                <a:gd name="T1" fmla="*/ 0 h 181"/>
                <a:gd name="T2" fmla="*/ 0 w 89"/>
                <a:gd name="T3" fmla="*/ 42 h 181"/>
                <a:gd name="T4" fmla="*/ 0 w 89"/>
                <a:gd name="T5" fmla="*/ 139 h 181"/>
                <a:gd name="T6" fmla="*/ 44 w 89"/>
                <a:gd name="T7" fmla="*/ 181 h 181"/>
                <a:gd name="T8" fmla="*/ 89 w 89"/>
                <a:gd name="T9" fmla="*/ 139 h 181"/>
                <a:gd name="T10" fmla="*/ 89 w 89"/>
                <a:gd name="T11" fmla="*/ 42 h 181"/>
                <a:gd name="T12" fmla="*/ 44 w 89"/>
                <a:gd name="T13" fmla="*/ 0 h 181"/>
                <a:gd name="T14" fmla="*/ 63 w 89"/>
                <a:gd name="T15" fmla="*/ 138 h 181"/>
                <a:gd name="T16" fmla="*/ 44 w 89"/>
                <a:gd name="T17" fmla="*/ 158 h 181"/>
                <a:gd name="T18" fmla="*/ 26 w 89"/>
                <a:gd name="T19" fmla="*/ 138 h 181"/>
                <a:gd name="T20" fmla="*/ 26 w 89"/>
                <a:gd name="T21" fmla="*/ 42 h 181"/>
                <a:gd name="T22" fmla="*/ 44 w 89"/>
                <a:gd name="T23" fmla="*/ 21 h 181"/>
                <a:gd name="T24" fmla="*/ 63 w 89"/>
                <a:gd name="T25" fmla="*/ 42 h 181"/>
                <a:gd name="T26" fmla="*/ 63 w 89"/>
                <a:gd name="T27" fmla="*/ 138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9" h="181">
                  <a:moveTo>
                    <a:pt x="44" y="0"/>
                  </a:moveTo>
                  <a:cubicBezTo>
                    <a:pt x="16" y="0"/>
                    <a:pt x="0" y="16"/>
                    <a:pt x="0" y="42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65"/>
                    <a:pt x="16" y="181"/>
                    <a:pt x="44" y="181"/>
                  </a:cubicBezTo>
                  <a:cubicBezTo>
                    <a:pt x="73" y="181"/>
                    <a:pt x="89" y="165"/>
                    <a:pt x="89" y="139"/>
                  </a:cubicBezTo>
                  <a:cubicBezTo>
                    <a:pt x="89" y="42"/>
                    <a:pt x="89" y="42"/>
                    <a:pt x="89" y="42"/>
                  </a:cubicBezTo>
                  <a:cubicBezTo>
                    <a:pt x="89" y="16"/>
                    <a:pt x="73" y="0"/>
                    <a:pt x="44" y="0"/>
                  </a:cubicBezTo>
                  <a:close/>
                  <a:moveTo>
                    <a:pt x="63" y="138"/>
                  </a:moveTo>
                  <a:cubicBezTo>
                    <a:pt x="63" y="151"/>
                    <a:pt x="57" y="158"/>
                    <a:pt x="44" y="158"/>
                  </a:cubicBezTo>
                  <a:cubicBezTo>
                    <a:pt x="36" y="158"/>
                    <a:pt x="26" y="155"/>
                    <a:pt x="26" y="138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24"/>
                    <a:pt x="36" y="21"/>
                    <a:pt x="44" y="21"/>
                  </a:cubicBezTo>
                  <a:cubicBezTo>
                    <a:pt x="57" y="21"/>
                    <a:pt x="63" y="28"/>
                    <a:pt x="63" y="42"/>
                  </a:cubicBezTo>
                  <a:lnTo>
                    <a:pt x="63" y="1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78"/>
            <p:cNvSpPr>
              <a:spLocks/>
            </p:cNvSpPr>
            <p:nvPr userDrawn="1"/>
          </p:nvSpPr>
          <p:spPr bwMode="auto">
            <a:xfrm>
              <a:off x="8553695" y="480036"/>
              <a:ext cx="98315" cy="217603"/>
            </a:xfrm>
            <a:custGeom>
              <a:avLst/>
              <a:gdLst>
                <a:gd name="T0" fmla="*/ 137 w 150"/>
                <a:gd name="T1" fmla="*/ 186 h 332"/>
                <a:gd name="T2" fmla="*/ 137 w 150"/>
                <a:gd name="T3" fmla="*/ 142 h 332"/>
                <a:gd name="T4" fmla="*/ 55 w 150"/>
                <a:gd name="T5" fmla="*/ 142 h 332"/>
                <a:gd name="T6" fmla="*/ 51 w 150"/>
                <a:gd name="T7" fmla="*/ 142 h 332"/>
                <a:gd name="T8" fmla="*/ 51 w 150"/>
                <a:gd name="T9" fmla="*/ 138 h 332"/>
                <a:gd name="T10" fmla="*/ 51 w 150"/>
                <a:gd name="T11" fmla="*/ 48 h 332"/>
                <a:gd name="T12" fmla="*/ 51 w 150"/>
                <a:gd name="T13" fmla="*/ 42 h 332"/>
                <a:gd name="T14" fmla="*/ 55 w 150"/>
                <a:gd name="T15" fmla="*/ 42 h 332"/>
                <a:gd name="T16" fmla="*/ 150 w 150"/>
                <a:gd name="T17" fmla="*/ 42 h 332"/>
                <a:gd name="T18" fmla="*/ 150 w 150"/>
                <a:gd name="T19" fmla="*/ 0 h 332"/>
                <a:gd name="T20" fmla="*/ 0 w 150"/>
                <a:gd name="T21" fmla="*/ 0 h 332"/>
                <a:gd name="T22" fmla="*/ 0 w 150"/>
                <a:gd name="T23" fmla="*/ 332 h 332"/>
                <a:gd name="T24" fmla="*/ 51 w 150"/>
                <a:gd name="T25" fmla="*/ 332 h 332"/>
                <a:gd name="T26" fmla="*/ 51 w 150"/>
                <a:gd name="T27" fmla="*/ 190 h 332"/>
                <a:gd name="T28" fmla="*/ 51 w 150"/>
                <a:gd name="T29" fmla="*/ 186 h 332"/>
                <a:gd name="T30" fmla="*/ 55 w 150"/>
                <a:gd name="T31" fmla="*/ 186 h 332"/>
                <a:gd name="T32" fmla="*/ 137 w 150"/>
                <a:gd name="T33" fmla="*/ 18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0" h="332">
                  <a:moveTo>
                    <a:pt x="137" y="186"/>
                  </a:moveTo>
                  <a:lnTo>
                    <a:pt x="137" y="142"/>
                  </a:lnTo>
                  <a:lnTo>
                    <a:pt x="55" y="142"/>
                  </a:lnTo>
                  <a:lnTo>
                    <a:pt x="51" y="142"/>
                  </a:lnTo>
                  <a:lnTo>
                    <a:pt x="51" y="138"/>
                  </a:lnTo>
                  <a:lnTo>
                    <a:pt x="51" y="48"/>
                  </a:lnTo>
                  <a:lnTo>
                    <a:pt x="51" y="42"/>
                  </a:lnTo>
                  <a:lnTo>
                    <a:pt x="55" y="42"/>
                  </a:lnTo>
                  <a:lnTo>
                    <a:pt x="150" y="42"/>
                  </a:lnTo>
                  <a:lnTo>
                    <a:pt x="150" y="0"/>
                  </a:lnTo>
                  <a:lnTo>
                    <a:pt x="0" y="0"/>
                  </a:lnTo>
                  <a:lnTo>
                    <a:pt x="0" y="332"/>
                  </a:lnTo>
                  <a:lnTo>
                    <a:pt x="51" y="332"/>
                  </a:lnTo>
                  <a:lnTo>
                    <a:pt x="51" y="190"/>
                  </a:lnTo>
                  <a:lnTo>
                    <a:pt x="51" y="186"/>
                  </a:lnTo>
                  <a:lnTo>
                    <a:pt x="55" y="186"/>
                  </a:lnTo>
                  <a:lnTo>
                    <a:pt x="137" y="1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93" name="그룹 92"/>
          <p:cNvGrpSpPr/>
          <p:nvPr userDrawn="1"/>
        </p:nvGrpSpPr>
        <p:grpSpPr>
          <a:xfrm>
            <a:off x="3175" y="0"/>
            <a:ext cx="9140825" cy="6858000"/>
            <a:chOff x="3175" y="0"/>
            <a:chExt cx="9140825" cy="6858000"/>
          </a:xfrm>
        </p:grpSpPr>
        <p:sp>
          <p:nvSpPr>
            <p:cNvPr id="66" name="Freeform 19"/>
            <p:cNvSpPr>
              <a:spLocks/>
            </p:cNvSpPr>
            <p:nvPr userDrawn="1"/>
          </p:nvSpPr>
          <p:spPr bwMode="auto">
            <a:xfrm>
              <a:off x="3175" y="9525"/>
              <a:ext cx="1193800" cy="2292350"/>
            </a:xfrm>
            <a:custGeom>
              <a:avLst/>
              <a:gdLst>
                <a:gd name="T0" fmla="*/ 752 w 752"/>
                <a:gd name="T1" fmla="*/ 0 h 1444"/>
                <a:gd name="T2" fmla="*/ 0 w 752"/>
                <a:gd name="T3" fmla="*/ 0 h 1444"/>
                <a:gd name="T4" fmla="*/ 0 w 752"/>
                <a:gd name="T5" fmla="*/ 176 h 1444"/>
                <a:gd name="T6" fmla="*/ 256 w 752"/>
                <a:gd name="T7" fmla="*/ 176 h 1444"/>
                <a:gd name="T8" fmla="*/ 278 w 752"/>
                <a:gd name="T9" fmla="*/ 176 h 1444"/>
                <a:gd name="T10" fmla="*/ 278 w 752"/>
                <a:gd name="T11" fmla="*/ 198 h 1444"/>
                <a:gd name="T12" fmla="*/ 278 w 752"/>
                <a:gd name="T13" fmla="*/ 1444 h 1444"/>
                <a:gd name="T14" fmla="*/ 486 w 752"/>
                <a:gd name="T15" fmla="*/ 1444 h 1444"/>
                <a:gd name="T16" fmla="*/ 486 w 752"/>
                <a:gd name="T17" fmla="*/ 198 h 1444"/>
                <a:gd name="T18" fmla="*/ 486 w 752"/>
                <a:gd name="T19" fmla="*/ 176 h 1444"/>
                <a:gd name="T20" fmla="*/ 508 w 752"/>
                <a:gd name="T21" fmla="*/ 176 h 1444"/>
                <a:gd name="T22" fmla="*/ 752 w 752"/>
                <a:gd name="T23" fmla="*/ 176 h 1444"/>
                <a:gd name="T24" fmla="*/ 752 w 752"/>
                <a:gd name="T25" fmla="*/ 0 h 1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2" h="1444">
                  <a:moveTo>
                    <a:pt x="752" y="0"/>
                  </a:moveTo>
                  <a:lnTo>
                    <a:pt x="0" y="0"/>
                  </a:lnTo>
                  <a:lnTo>
                    <a:pt x="0" y="176"/>
                  </a:lnTo>
                  <a:lnTo>
                    <a:pt x="256" y="176"/>
                  </a:lnTo>
                  <a:lnTo>
                    <a:pt x="278" y="176"/>
                  </a:lnTo>
                  <a:lnTo>
                    <a:pt x="278" y="198"/>
                  </a:lnTo>
                  <a:lnTo>
                    <a:pt x="278" y="1444"/>
                  </a:lnTo>
                  <a:lnTo>
                    <a:pt x="486" y="1444"/>
                  </a:lnTo>
                  <a:lnTo>
                    <a:pt x="486" y="198"/>
                  </a:lnTo>
                  <a:lnTo>
                    <a:pt x="486" y="176"/>
                  </a:lnTo>
                  <a:lnTo>
                    <a:pt x="508" y="176"/>
                  </a:lnTo>
                  <a:lnTo>
                    <a:pt x="752" y="176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1"/>
            <p:cNvSpPr>
              <a:spLocks noEditPoints="1"/>
            </p:cNvSpPr>
            <p:nvPr userDrawn="1"/>
          </p:nvSpPr>
          <p:spPr bwMode="auto">
            <a:xfrm>
              <a:off x="1390650" y="0"/>
              <a:ext cx="1185863" cy="2349500"/>
            </a:xfrm>
            <a:custGeom>
              <a:avLst/>
              <a:gdLst>
                <a:gd name="T0" fmla="*/ 186 w 374"/>
                <a:gd name="T1" fmla="*/ 647 h 740"/>
                <a:gd name="T2" fmla="*/ 111 w 374"/>
                <a:gd name="T3" fmla="*/ 561 h 740"/>
                <a:gd name="T4" fmla="*/ 111 w 374"/>
                <a:gd name="T5" fmla="*/ 161 h 740"/>
                <a:gd name="T6" fmla="*/ 186 w 374"/>
                <a:gd name="T7" fmla="*/ 74 h 740"/>
                <a:gd name="T8" fmla="*/ 263 w 374"/>
                <a:gd name="T9" fmla="*/ 161 h 740"/>
                <a:gd name="T10" fmla="*/ 263 w 374"/>
                <a:gd name="T11" fmla="*/ 561 h 740"/>
                <a:gd name="T12" fmla="*/ 186 w 374"/>
                <a:gd name="T13" fmla="*/ 647 h 740"/>
                <a:gd name="T14" fmla="*/ 267 w 374"/>
                <a:gd name="T15" fmla="*/ 0 h 740"/>
                <a:gd name="T16" fmla="*/ 106 w 374"/>
                <a:gd name="T17" fmla="*/ 0 h 740"/>
                <a:gd name="T18" fmla="*/ 0 w 374"/>
                <a:gd name="T19" fmla="*/ 163 h 740"/>
                <a:gd name="T20" fmla="*/ 0 w 374"/>
                <a:gd name="T21" fmla="*/ 565 h 740"/>
                <a:gd name="T22" fmla="*/ 186 w 374"/>
                <a:gd name="T23" fmla="*/ 740 h 740"/>
                <a:gd name="T24" fmla="*/ 374 w 374"/>
                <a:gd name="T25" fmla="*/ 565 h 740"/>
                <a:gd name="T26" fmla="*/ 374 w 374"/>
                <a:gd name="T27" fmla="*/ 163 h 740"/>
                <a:gd name="T28" fmla="*/ 267 w 374"/>
                <a:gd name="T29" fmla="*/ 0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4" h="740">
                  <a:moveTo>
                    <a:pt x="186" y="647"/>
                  </a:moveTo>
                  <a:cubicBezTo>
                    <a:pt x="152" y="647"/>
                    <a:pt x="111" y="632"/>
                    <a:pt x="111" y="561"/>
                  </a:cubicBezTo>
                  <a:cubicBezTo>
                    <a:pt x="111" y="161"/>
                    <a:pt x="111" y="161"/>
                    <a:pt x="111" y="161"/>
                  </a:cubicBezTo>
                  <a:cubicBezTo>
                    <a:pt x="111" y="89"/>
                    <a:pt x="152" y="74"/>
                    <a:pt x="186" y="74"/>
                  </a:cubicBezTo>
                  <a:cubicBezTo>
                    <a:pt x="237" y="74"/>
                    <a:pt x="263" y="104"/>
                    <a:pt x="263" y="161"/>
                  </a:cubicBezTo>
                  <a:cubicBezTo>
                    <a:pt x="263" y="561"/>
                    <a:pt x="263" y="561"/>
                    <a:pt x="263" y="561"/>
                  </a:cubicBezTo>
                  <a:cubicBezTo>
                    <a:pt x="263" y="618"/>
                    <a:pt x="237" y="647"/>
                    <a:pt x="186" y="647"/>
                  </a:cubicBezTo>
                  <a:moveTo>
                    <a:pt x="267" y="0"/>
                  </a:moveTo>
                  <a:cubicBezTo>
                    <a:pt x="106" y="0"/>
                    <a:pt x="106" y="0"/>
                    <a:pt x="106" y="0"/>
                  </a:cubicBezTo>
                  <a:cubicBezTo>
                    <a:pt x="38" y="24"/>
                    <a:pt x="0" y="82"/>
                    <a:pt x="0" y="163"/>
                  </a:cubicBezTo>
                  <a:cubicBezTo>
                    <a:pt x="0" y="565"/>
                    <a:pt x="0" y="565"/>
                    <a:pt x="0" y="565"/>
                  </a:cubicBezTo>
                  <a:cubicBezTo>
                    <a:pt x="0" y="675"/>
                    <a:pt x="70" y="740"/>
                    <a:pt x="186" y="740"/>
                  </a:cubicBezTo>
                  <a:cubicBezTo>
                    <a:pt x="304" y="740"/>
                    <a:pt x="374" y="675"/>
                    <a:pt x="374" y="565"/>
                  </a:cubicBezTo>
                  <a:cubicBezTo>
                    <a:pt x="374" y="163"/>
                    <a:pt x="374" y="163"/>
                    <a:pt x="374" y="163"/>
                  </a:cubicBezTo>
                  <a:cubicBezTo>
                    <a:pt x="374" y="82"/>
                    <a:pt x="335" y="24"/>
                    <a:pt x="267" y="0"/>
                  </a:cubicBezTo>
                </a:path>
              </a:pathLst>
            </a:custGeom>
            <a:solidFill>
              <a:srgbClr val="FFFFFF">
                <a:alpha val="4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2"/>
            <p:cNvSpPr>
              <a:spLocks noEditPoints="1"/>
            </p:cNvSpPr>
            <p:nvPr userDrawn="1"/>
          </p:nvSpPr>
          <p:spPr bwMode="auto">
            <a:xfrm>
              <a:off x="1390650" y="2511425"/>
              <a:ext cx="1182688" cy="2289175"/>
            </a:xfrm>
            <a:custGeom>
              <a:avLst/>
              <a:gdLst>
                <a:gd name="T0" fmla="*/ 111 w 373"/>
                <a:gd name="T1" fmla="*/ 628 h 721"/>
                <a:gd name="T2" fmla="*/ 111 w 373"/>
                <a:gd name="T3" fmla="*/ 617 h 721"/>
                <a:gd name="T4" fmla="*/ 111 w 373"/>
                <a:gd name="T5" fmla="*/ 407 h 721"/>
                <a:gd name="T6" fmla="*/ 111 w 373"/>
                <a:gd name="T7" fmla="*/ 396 h 721"/>
                <a:gd name="T8" fmla="*/ 122 w 373"/>
                <a:gd name="T9" fmla="*/ 396 h 721"/>
                <a:gd name="T10" fmla="*/ 175 w 373"/>
                <a:gd name="T11" fmla="*/ 396 h 721"/>
                <a:gd name="T12" fmla="*/ 261 w 373"/>
                <a:gd name="T13" fmla="*/ 498 h 721"/>
                <a:gd name="T14" fmla="*/ 261 w 373"/>
                <a:gd name="T15" fmla="*/ 547 h 721"/>
                <a:gd name="T16" fmla="*/ 182 w 373"/>
                <a:gd name="T17" fmla="*/ 628 h 721"/>
                <a:gd name="T18" fmla="*/ 122 w 373"/>
                <a:gd name="T19" fmla="*/ 628 h 721"/>
                <a:gd name="T20" fmla="*/ 111 w 373"/>
                <a:gd name="T21" fmla="*/ 628 h 721"/>
                <a:gd name="T22" fmla="*/ 111 w 373"/>
                <a:gd name="T23" fmla="*/ 303 h 721"/>
                <a:gd name="T24" fmla="*/ 111 w 373"/>
                <a:gd name="T25" fmla="*/ 292 h 721"/>
                <a:gd name="T26" fmla="*/ 111 w 373"/>
                <a:gd name="T27" fmla="*/ 104 h 721"/>
                <a:gd name="T28" fmla="*/ 111 w 373"/>
                <a:gd name="T29" fmla="*/ 93 h 721"/>
                <a:gd name="T30" fmla="*/ 122 w 373"/>
                <a:gd name="T31" fmla="*/ 93 h 721"/>
                <a:gd name="T32" fmla="*/ 179 w 373"/>
                <a:gd name="T33" fmla="*/ 93 h 721"/>
                <a:gd name="T34" fmla="*/ 250 w 373"/>
                <a:gd name="T35" fmla="*/ 181 h 721"/>
                <a:gd name="T36" fmla="*/ 250 w 373"/>
                <a:gd name="T37" fmla="*/ 203 h 721"/>
                <a:gd name="T38" fmla="*/ 169 w 373"/>
                <a:gd name="T39" fmla="*/ 303 h 721"/>
                <a:gd name="T40" fmla="*/ 122 w 373"/>
                <a:gd name="T41" fmla="*/ 303 h 721"/>
                <a:gd name="T42" fmla="*/ 111 w 373"/>
                <a:gd name="T43" fmla="*/ 303 h 721"/>
                <a:gd name="T44" fmla="*/ 190 w 373"/>
                <a:gd name="T45" fmla="*/ 0 h 721"/>
                <a:gd name="T46" fmla="*/ 0 w 373"/>
                <a:gd name="T47" fmla="*/ 0 h 721"/>
                <a:gd name="T48" fmla="*/ 0 w 373"/>
                <a:gd name="T49" fmla="*/ 721 h 721"/>
                <a:gd name="T50" fmla="*/ 193 w 373"/>
                <a:gd name="T51" fmla="*/ 721 h 721"/>
                <a:gd name="T52" fmla="*/ 373 w 373"/>
                <a:gd name="T53" fmla="*/ 564 h 721"/>
                <a:gd name="T54" fmla="*/ 373 w 373"/>
                <a:gd name="T55" fmla="*/ 493 h 721"/>
                <a:gd name="T56" fmla="*/ 292 w 373"/>
                <a:gd name="T57" fmla="*/ 353 h 721"/>
                <a:gd name="T58" fmla="*/ 269 w 373"/>
                <a:gd name="T59" fmla="*/ 344 h 721"/>
                <a:gd name="T60" fmla="*/ 291 w 373"/>
                <a:gd name="T61" fmla="*/ 333 h 721"/>
                <a:gd name="T62" fmla="*/ 360 w 373"/>
                <a:gd name="T63" fmla="*/ 196 h 721"/>
                <a:gd name="T64" fmla="*/ 360 w 373"/>
                <a:gd name="T65" fmla="*/ 164 h 721"/>
                <a:gd name="T66" fmla="*/ 190 w 373"/>
                <a:gd name="T67" fmla="*/ 0 h 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721">
                  <a:moveTo>
                    <a:pt x="111" y="628"/>
                  </a:moveTo>
                  <a:cubicBezTo>
                    <a:pt x="111" y="617"/>
                    <a:pt x="111" y="617"/>
                    <a:pt x="111" y="617"/>
                  </a:cubicBezTo>
                  <a:cubicBezTo>
                    <a:pt x="111" y="407"/>
                    <a:pt x="111" y="407"/>
                    <a:pt x="111" y="407"/>
                  </a:cubicBezTo>
                  <a:cubicBezTo>
                    <a:pt x="111" y="396"/>
                    <a:pt x="111" y="396"/>
                    <a:pt x="111" y="396"/>
                  </a:cubicBezTo>
                  <a:cubicBezTo>
                    <a:pt x="122" y="396"/>
                    <a:pt x="122" y="396"/>
                    <a:pt x="122" y="396"/>
                  </a:cubicBezTo>
                  <a:cubicBezTo>
                    <a:pt x="175" y="396"/>
                    <a:pt x="175" y="396"/>
                    <a:pt x="175" y="396"/>
                  </a:cubicBezTo>
                  <a:cubicBezTo>
                    <a:pt x="233" y="396"/>
                    <a:pt x="261" y="430"/>
                    <a:pt x="261" y="498"/>
                  </a:cubicBezTo>
                  <a:cubicBezTo>
                    <a:pt x="261" y="547"/>
                    <a:pt x="261" y="547"/>
                    <a:pt x="261" y="547"/>
                  </a:cubicBezTo>
                  <a:cubicBezTo>
                    <a:pt x="261" y="599"/>
                    <a:pt x="233" y="628"/>
                    <a:pt x="182" y="628"/>
                  </a:cubicBezTo>
                  <a:cubicBezTo>
                    <a:pt x="122" y="628"/>
                    <a:pt x="122" y="628"/>
                    <a:pt x="122" y="628"/>
                  </a:cubicBezTo>
                  <a:cubicBezTo>
                    <a:pt x="111" y="628"/>
                    <a:pt x="111" y="628"/>
                    <a:pt x="111" y="628"/>
                  </a:cubicBezTo>
                  <a:moveTo>
                    <a:pt x="111" y="303"/>
                  </a:moveTo>
                  <a:cubicBezTo>
                    <a:pt x="111" y="292"/>
                    <a:pt x="111" y="292"/>
                    <a:pt x="111" y="292"/>
                  </a:cubicBezTo>
                  <a:cubicBezTo>
                    <a:pt x="111" y="104"/>
                    <a:pt x="111" y="104"/>
                    <a:pt x="111" y="104"/>
                  </a:cubicBezTo>
                  <a:cubicBezTo>
                    <a:pt x="111" y="93"/>
                    <a:pt x="111" y="93"/>
                    <a:pt x="111" y="93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79" y="93"/>
                    <a:pt x="179" y="93"/>
                    <a:pt x="179" y="93"/>
                  </a:cubicBezTo>
                  <a:cubicBezTo>
                    <a:pt x="211" y="93"/>
                    <a:pt x="250" y="108"/>
                    <a:pt x="250" y="181"/>
                  </a:cubicBezTo>
                  <a:cubicBezTo>
                    <a:pt x="250" y="203"/>
                    <a:pt x="250" y="203"/>
                    <a:pt x="250" y="203"/>
                  </a:cubicBezTo>
                  <a:cubicBezTo>
                    <a:pt x="250" y="290"/>
                    <a:pt x="199" y="303"/>
                    <a:pt x="169" y="303"/>
                  </a:cubicBezTo>
                  <a:cubicBezTo>
                    <a:pt x="122" y="303"/>
                    <a:pt x="122" y="303"/>
                    <a:pt x="122" y="303"/>
                  </a:cubicBezTo>
                  <a:cubicBezTo>
                    <a:pt x="111" y="303"/>
                    <a:pt x="111" y="303"/>
                    <a:pt x="111" y="303"/>
                  </a:cubicBezTo>
                  <a:moveTo>
                    <a:pt x="19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21"/>
                    <a:pt x="0" y="721"/>
                    <a:pt x="0" y="721"/>
                  </a:cubicBezTo>
                  <a:cubicBezTo>
                    <a:pt x="193" y="721"/>
                    <a:pt x="193" y="721"/>
                    <a:pt x="193" y="721"/>
                  </a:cubicBezTo>
                  <a:cubicBezTo>
                    <a:pt x="314" y="721"/>
                    <a:pt x="373" y="670"/>
                    <a:pt x="373" y="564"/>
                  </a:cubicBezTo>
                  <a:cubicBezTo>
                    <a:pt x="373" y="493"/>
                    <a:pt x="373" y="493"/>
                    <a:pt x="373" y="493"/>
                  </a:cubicBezTo>
                  <a:cubicBezTo>
                    <a:pt x="373" y="416"/>
                    <a:pt x="348" y="374"/>
                    <a:pt x="292" y="353"/>
                  </a:cubicBezTo>
                  <a:cubicBezTo>
                    <a:pt x="269" y="344"/>
                    <a:pt x="269" y="344"/>
                    <a:pt x="269" y="344"/>
                  </a:cubicBezTo>
                  <a:cubicBezTo>
                    <a:pt x="291" y="333"/>
                    <a:pt x="291" y="333"/>
                    <a:pt x="291" y="333"/>
                  </a:cubicBezTo>
                  <a:cubicBezTo>
                    <a:pt x="340" y="309"/>
                    <a:pt x="360" y="268"/>
                    <a:pt x="360" y="196"/>
                  </a:cubicBezTo>
                  <a:cubicBezTo>
                    <a:pt x="360" y="164"/>
                    <a:pt x="360" y="164"/>
                    <a:pt x="360" y="164"/>
                  </a:cubicBezTo>
                  <a:cubicBezTo>
                    <a:pt x="360" y="52"/>
                    <a:pt x="306" y="0"/>
                    <a:pt x="190" y="0"/>
                  </a:cubicBezTo>
                </a:path>
              </a:pathLst>
            </a:custGeom>
            <a:solidFill>
              <a:srgbClr val="FFFFFF">
                <a:alpha val="4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3"/>
            <p:cNvSpPr>
              <a:spLocks/>
            </p:cNvSpPr>
            <p:nvPr userDrawn="1"/>
          </p:nvSpPr>
          <p:spPr bwMode="auto">
            <a:xfrm>
              <a:off x="2843213" y="2511425"/>
              <a:ext cx="1012825" cy="2289175"/>
            </a:xfrm>
            <a:custGeom>
              <a:avLst/>
              <a:gdLst>
                <a:gd name="T0" fmla="*/ 314 w 319"/>
                <a:gd name="T1" fmla="*/ 0 h 721"/>
                <a:gd name="T2" fmla="*/ 0 w 319"/>
                <a:gd name="T3" fmla="*/ 0 h 721"/>
                <a:gd name="T4" fmla="*/ 0 w 319"/>
                <a:gd name="T5" fmla="*/ 554 h 721"/>
                <a:gd name="T6" fmla="*/ 158 w 319"/>
                <a:gd name="T7" fmla="*/ 721 h 721"/>
                <a:gd name="T8" fmla="*/ 319 w 319"/>
                <a:gd name="T9" fmla="*/ 721 h 721"/>
                <a:gd name="T10" fmla="*/ 319 w 319"/>
                <a:gd name="T11" fmla="*/ 628 h 721"/>
                <a:gd name="T12" fmla="*/ 188 w 319"/>
                <a:gd name="T13" fmla="*/ 628 h 721"/>
                <a:gd name="T14" fmla="*/ 111 w 319"/>
                <a:gd name="T15" fmla="*/ 551 h 721"/>
                <a:gd name="T16" fmla="*/ 111 w 319"/>
                <a:gd name="T17" fmla="*/ 406 h 721"/>
                <a:gd name="T18" fmla="*/ 111 w 319"/>
                <a:gd name="T19" fmla="*/ 395 h 721"/>
                <a:gd name="T20" fmla="*/ 122 w 319"/>
                <a:gd name="T21" fmla="*/ 395 h 721"/>
                <a:gd name="T22" fmla="*/ 290 w 319"/>
                <a:gd name="T23" fmla="*/ 395 h 721"/>
                <a:gd name="T24" fmla="*/ 290 w 319"/>
                <a:gd name="T25" fmla="*/ 302 h 721"/>
                <a:gd name="T26" fmla="*/ 122 w 319"/>
                <a:gd name="T27" fmla="*/ 302 h 721"/>
                <a:gd name="T28" fmla="*/ 111 w 319"/>
                <a:gd name="T29" fmla="*/ 302 h 721"/>
                <a:gd name="T30" fmla="*/ 111 w 319"/>
                <a:gd name="T31" fmla="*/ 291 h 721"/>
                <a:gd name="T32" fmla="*/ 111 w 319"/>
                <a:gd name="T33" fmla="*/ 104 h 721"/>
                <a:gd name="T34" fmla="*/ 111 w 319"/>
                <a:gd name="T35" fmla="*/ 93 h 721"/>
                <a:gd name="T36" fmla="*/ 122 w 319"/>
                <a:gd name="T37" fmla="*/ 93 h 721"/>
                <a:gd name="T38" fmla="*/ 314 w 319"/>
                <a:gd name="T39" fmla="*/ 93 h 721"/>
                <a:gd name="T40" fmla="*/ 314 w 319"/>
                <a:gd name="T41" fmla="*/ 0 h 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9" h="721">
                  <a:moveTo>
                    <a:pt x="31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54"/>
                    <a:pt x="0" y="554"/>
                    <a:pt x="0" y="554"/>
                  </a:cubicBezTo>
                  <a:cubicBezTo>
                    <a:pt x="0" y="676"/>
                    <a:pt x="43" y="721"/>
                    <a:pt x="158" y="721"/>
                  </a:cubicBezTo>
                  <a:cubicBezTo>
                    <a:pt x="319" y="721"/>
                    <a:pt x="319" y="721"/>
                    <a:pt x="319" y="721"/>
                  </a:cubicBezTo>
                  <a:cubicBezTo>
                    <a:pt x="319" y="628"/>
                    <a:pt x="319" y="628"/>
                    <a:pt x="319" y="628"/>
                  </a:cubicBezTo>
                  <a:cubicBezTo>
                    <a:pt x="188" y="628"/>
                    <a:pt x="188" y="628"/>
                    <a:pt x="188" y="628"/>
                  </a:cubicBezTo>
                  <a:cubicBezTo>
                    <a:pt x="131" y="628"/>
                    <a:pt x="111" y="608"/>
                    <a:pt x="111" y="551"/>
                  </a:cubicBezTo>
                  <a:cubicBezTo>
                    <a:pt x="111" y="406"/>
                    <a:pt x="111" y="406"/>
                    <a:pt x="111" y="406"/>
                  </a:cubicBezTo>
                  <a:cubicBezTo>
                    <a:pt x="111" y="395"/>
                    <a:pt x="111" y="395"/>
                    <a:pt x="111" y="395"/>
                  </a:cubicBezTo>
                  <a:cubicBezTo>
                    <a:pt x="122" y="395"/>
                    <a:pt x="122" y="395"/>
                    <a:pt x="122" y="395"/>
                  </a:cubicBezTo>
                  <a:cubicBezTo>
                    <a:pt x="290" y="395"/>
                    <a:pt x="290" y="395"/>
                    <a:pt x="290" y="395"/>
                  </a:cubicBezTo>
                  <a:cubicBezTo>
                    <a:pt x="290" y="302"/>
                    <a:pt x="290" y="302"/>
                    <a:pt x="290" y="302"/>
                  </a:cubicBezTo>
                  <a:cubicBezTo>
                    <a:pt x="122" y="302"/>
                    <a:pt x="122" y="302"/>
                    <a:pt x="122" y="302"/>
                  </a:cubicBezTo>
                  <a:cubicBezTo>
                    <a:pt x="111" y="302"/>
                    <a:pt x="111" y="302"/>
                    <a:pt x="111" y="302"/>
                  </a:cubicBezTo>
                  <a:cubicBezTo>
                    <a:pt x="111" y="291"/>
                    <a:pt x="111" y="291"/>
                    <a:pt x="111" y="291"/>
                  </a:cubicBezTo>
                  <a:cubicBezTo>
                    <a:pt x="111" y="104"/>
                    <a:pt x="111" y="104"/>
                    <a:pt x="111" y="104"/>
                  </a:cubicBezTo>
                  <a:cubicBezTo>
                    <a:pt x="111" y="93"/>
                    <a:pt x="111" y="93"/>
                    <a:pt x="111" y="93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314" y="93"/>
                    <a:pt x="314" y="93"/>
                    <a:pt x="314" y="93"/>
                  </a:cubicBezTo>
                  <a:cubicBezTo>
                    <a:pt x="314" y="0"/>
                    <a:pt x="314" y="0"/>
                    <a:pt x="314" y="0"/>
                  </a:cubicBezTo>
                </a:path>
              </a:pathLst>
            </a:custGeom>
            <a:solidFill>
              <a:srgbClr val="FFFFFF">
                <a:alpha val="4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4"/>
            <p:cNvSpPr>
              <a:spLocks/>
            </p:cNvSpPr>
            <p:nvPr userDrawn="1"/>
          </p:nvSpPr>
          <p:spPr bwMode="auto">
            <a:xfrm>
              <a:off x="7956550" y="4756150"/>
              <a:ext cx="1187450" cy="2101850"/>
            </a:xfrm>
            <a:custGeom>
              <a:avLst/>
              <a:gdLst>
                <a:gd name="T0" fmla="*/ 748 w 748"/>
                <a:gd name="T1" fmla="*/ 0 h 1324"/>
                <a:gd name="T2" fmla="*/ 0 w 748"/>
                <a:gd name="T3" fmla="*/ 0 h 1324"/>
                <a:gd name="T4" fmla="*/ 0 w 748"/>
                <a:gd name="T5" fmla="*/ 176 h 1324"/>
                <a:gd name="T6" fmla="*/ 288 w 748"/>
                <a:gd name="T7" fmla="*/ 176 h 1324"/>
                <a:gd name="T8" fmla="*/ 310 w 748"/>
                <a:gd name="T9" fmla="*/ 176 h 1324"/>
                <a:gd name="T10" fmla="*/ 310 w 748"/>
                <a:gd name="T11" fmla="*/ 198 h 1324"/>
                <a:gd name="T12" fmla="*/ 310 w 748"/>
                <a:gd name="T13" fmla="*/ 1324 h 1324"/>
                <a:gd name="T14" fmla="*/ 518 w 748"/>
                <a:gd name="T15" fmla="*/ 1324 h 1324"/>
                <a:gd name="T16" fmla="*/ 518 w 748"/>
                <a:gd name="T17" fmla="*/ 198 h 1324"/>
                <a:gd name="T18" fmla="*/ 518 w 748"/>
                <a:gd name="T19" fmla="*/ 176 h 1324"/>
                <a:gd name="T20" fmla="*/ 540 w 748"/>
                <a:gd name="T21" fmla="*/ 176 h 1324"/>
                <a:gd name="T22" fmla="*/ 748 w 748"/>
                <a:gd name="T23" fmla="*/ 176 h 1324"/>
                <a:gd name="T24" fmla="*/ 748 w 748"/>
                <a:gd name="T25" fmla="*/ 0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8" h="1324">
                  <a:moveTo>
                    <a:pt x="748" y="0"/>
                  </a:moveTo>
                  <a:lnTo>
                    <a:pt x="0" y="0"/>
                  </a:lnTo>
                  <a:lnTo>
                    <a:pt x="0" y="176"/>
                  </a:lnTo>
                  <a:lnTo>
                    <a:pt x="288" y="176"/>
                  </a:lnTo>
                  <a:lnTo>
                    <a:pt x="310" y="176"/>
                  </a:lnTo>
                  <a:lnTo>
                    <a:pt x="310" y="198"/>
                  </a:lnTo>
                  <a:lnTo>
                    <a:pt x="310" y="1324"/>
                  </a:lnTo>
                  <a:lnTo>
                    <a:pt x="518" y="1324"/>
                  </a:lnTo>
                  <a:lnTo>
                    <a:pt x="518" y="198"/>
                  </a:lnTo>
                  <a:lnTo>
                    <a:pt x="518" y="176"/>
                  </a:lnTo>
                  <a:lnTo>
                    <a:pt x="540" y="176"/>
                  </a:lnTo>
                  <a:lnTo>
                    <a:pt x="748" y="176"/>
                  </a:lnTo>
                  <a:lnTo>
                    <a:pt x="748" y="0"/>
                  </a:ln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6"/>
            <p:cNvSpPr>
              <a:spLocks/>
            </p:cNvSpPr>
            <p:nvPr userDrawn="1"/>
          </p:nvSpPr>
          <p:spPr bwMode="auto">
            <a:xfrm>
              <a:off x="3903663" y="4756150"/>
              <a:ext cx="1057275" cy="2101850"/>
            </a:xfrm>
            <a:custGeom>
              <a:avLst/>
              <a:gdLst>
                <a:gd name="T0" fmla="*/ 200 w 333"/>
                <a:gd name="T1" fmla="*/ 0 h 662"/>
                <a:gd name="T2" fmla="*/ 57 w 333"/>
                <a:gd name="T3" fmla="*/ 43 h 662"/>
                <a:gd name="T4" fmla="*/ 0 w 333"/>
                <a:gd name="T5" fmla="*/ 177 h 662"/>
                <a:gd name="T6" fmla="*/ 121 w 333"/>
                <a:gd name="T7" fmla="*/ 396 h 662"/>
                <a:gd name="T8" fmla="*/ 156 w 333"/>
                <a:gd name="T9" fmla="*/ 416 h 662"/>
                <a:gd name="T10" fmla="*/ 217 w 333"/>
                <a:gd name="T11" fmla="*/ 537 h 662"/>
                <a:gd name="T12" fmla="*/ 122 w 333"/>
                <a:gd name="T13" fmla="*/ 628 h 662"/>
                <a:gd name="T14" fmla="*/ 34 w 333"/>
                <a:gd name="T15" fmla="*/ 628 h 662"/>
                <a:gd name="T16" fmla="*/ 34 w 333"/>
                <a:gd name="T17" fmla="*/ 662 h 662"/>
                <a:gd name="T18" fmla="*/ 294 w 333"/>
                <a:gd name="T19" fmla="*/ 662 h 662"/>
                <a:gd name="T20" fmla="*/ 332 w 333"/>
                <a:gd name="T21" fmla="*/ 530 h 662"/>
                <a:gd name="T22" fmla="*/ 235 w 333"/>
                <a:gd name="T23" fmla="*/ 341 h 662"/>
                <a:gd name="T24" fmla="*/ 197 w 333"/>
                <a:gd name="T25" fmla="*/ 317 h 662"/>
                <a:gd name="T26" fmla="*/ 111 w 333"/>
                <a:gd name="T27" fmla="*/ 180 h 662"/>
                <a:gd name="T28" fmla="*/ 203 w 333"/>
                <a:gd name="T29" fmla="*/ 93 h 662"/>
                <a:gd name="T30" fmla="*/ 288 w 333"/>
                <a:gd name="T31" fmla="*/ 93 h 662"/>
                <a:gd name="T32" fmla="*/ 288 w 333"/>
                <a:gd name="T33" fmla="*/ 0 h 662"/>
                <a:gd name="T34" fmla="*/ 203 w 333"/>
                <a:gd name="T35" fmla="*/ 0 h 662"/>
                <a:gd name="T36" fmla="*/ 200 w 333"/>
                <a:gd name="T37" fmla="*/ 0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3" h="662">
                  <a:moveTo>
                    <a:pt x="200" y="0"/>
                  </a:moveTo>
                  <a:cubicBezTo>
                    <a:pt x="141" y="0"/>
                    <a:pt x="92" y="15"/>
                    <a:pt x="57" y="43"/>
                  </a:cubicBezTo>
                  <a:cubicBezTo>
                    <a:pt x="20" y="74"/>
                    <a:pt x="0" y="119"/>
                    <a:pt x="0" y="177"/>
                  </a:cubicBezTo>
                  <a:cubicBezTo>
                    <a:pt x="0" y="279"/>
                    <a:pt x="38" y="347"/>
                    <a:pt x="121" y="396"/>
                  </a:cubicBezTo>
                  <a:cubicBezTo>
                    <a:pt x="156" y="416"/>
                    <a:pt x="156" y="416"/>
                    <a:pt x="156" y="416"/>
                  </a:cubicBezTo>
                  <a:cubicBezTo>
                    <a:pt x="212" y="450"/>
                    <a:pt x="218" y="496"/>
                    <a:pt x="217" y="537"/>
                  </a:cubicBezTo>
                  <a:cubicBezTo>
                    <a:pt x="216" y="598"/>
                    <a:pt x="185" y="628"/>
                    <a:pt x="122" y="628"/>
                  </a:cubicBezTo>
                  <a:cubicBezTo>
                    <a:pt x="34" y="628"/>
                    <a:pt x="34" y="628"/>
                    <a:pt x="34" y="628"/>
                  </a:cubicBezTo>
                  <a:cubicBezTo>
                    <a:pt x="34" y="662"/>
                    <a:pt x="34" y="662"/>
                    <a:pt x="34" y="662"/>
                  </a:cubicBezTo>
                  <a:cubicBezTo>
                    <a:pt x="294" y="662"/>
                    <a:pt x="294" y="662"/>
                    <a:pt x="294" y="662"/>
                  </a:cubicBezTo>
                  <a:cubicBezTo>
                    <a:pt x="319" y="631"/>
                    <a:pt x="331" y="587"/>
                    <a:pt x="332" y="530"/>
                  </a:cubicBezTo>
                  <a:cubicBezTo>
                    <a:pt x="333" y="455"/>
                    <a:pt x="317" y="394"/>
                    <a:pt x="235" y="341"/>
                  </a:cubicBezTo>
                  <a:cubicBezTo>
                    <a:pt x="197" y="317"/>
                    <a:pt x="197" y="317"/>
                    <a:pt x="197" y="317"/>
                  </a:cubicBezTo>
                  <a:cubicBezTo>
                    <a:pt x="131" y="274"/>
                    <a:pt x="111" y="243"/>
                    <a:pt x="111" y="180"/>
                  </a:cubicBezTo>
                  <a:cubicBezTo>
                    <a:pt x="111" y="120"/>
                    <a:pt x="158" y="93"/>
                    <a:pt x="203" y="93"/>
                  </a:cubicBezTo>
                  <a:cubicBezTo>
                    <a:pt x="288" y="93"/>
                    <a:pt x="288" y="93"/>
                    <a:pt x="288" y="93"/>
                  </a:cubicBezTo>
                  <a:cubicBezTo>
                    <a:pt x="288" y="0"/>
                    <a:pt x="288" y="0"/>
                    <a:pt x="288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0" y="0"/>
                    <a:pt x="200" y="0"/>
                    <a:pt x="200" y="0"/>
                  </a:cubicBezTo>
                </a:path>
              </a:pathLst>
            </a:custGeom>
            <a:solidFill>
              <a:srgbClr val="FFFFFF">
                <a:alpha val="4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7"/>
            <p:cNvSpPr>
              <a:spLocks noEditPoints="1"/>
            </p:cNvSpPr>
            <p:nvPr userDrawn="1"/>
          </p:nvSpPr>
          <p:spPr bwMode="auto">
            <a:xfrm>
              <a:off x="5173663" y="4705350"/>
              <a:ext cx="1187450" cy="2152650"/>
            </a:xfrm>
            <a:custGeom>
              <a:avLst/>
              <a:gdLst>
                <a:gd name="T0" fmla="*/ 187 w 374"/>
                <a:gd name="T1" fmla="*/ 660 h 678"/>
                <a:gd name="T2" fmla="*/ 112 w 374"/>
                <a:gd name="T3" fmla="*/ 573 h 678"/>
                <a:gd name="T4" fmla="*/ 112 w 374"/>
                <a:gd name="T5" fmla="*/ 174 h 678"/>
                <a:gd name="T6" fmla="*/ 187 w 374"/>
                <a:gd name="T7" fmla="*/ 87 h 678"/>
                <a:gd name="T8" fmla="*/ 263 w 374"/>
                <a:gd name="T9" fmla="*/ 174 h 678"/>
                <a:gd name="T10" fmla="*/ 263 w 374"/>
                <a:gd name="T11" fmla="*/ 573 h 678"/>
                <a:gd name="T12" fmla="*/ 187 w 374"/>
                <a:gd name="T13" fmla="*/ 660 h 678"/>
                <a:gd name="T14" fmla="*/ 187 w 374"/>
                <a:gd name="T15" fmla="*/ 0 h 678"/>
                <a:gd name="T16" fmla="*/ 0 w 374"/>
                <a:gd name="T17" fmla="*/ 176 h 678"/>
                <a:gd name="T18" fmla="*/ 0 w 374"/>
                <a:gd name="T19" fmla="*/ 578 h 678"/>
                <a:gd name="T20" fmla="*/ 27 w 374"/>
                <a:gd name="T21" fmla="*/ 678 h 678"/>
                <a:gd name="T22" fmla="*/ 348 w 374"/>
                <a:gd name="T23" fmla="*/ 678 h 678"/>
                <a:gd name="T24" fmla="*/ 374 w 374"/>
                <a:gd name="T25" fmla="*/ 578 h 678"/>
                <a:gd name="T26" fmla="*/ 374 w 374"/>
                <a:gd name="T27" fmla="*/ 176 h 678"/>
                <a:gd name="T28" fmla="*/ 187 w 374"/>
                <a:gd name="T29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4" h="678">
                  <a:moveTo>
                    <a:pt x="187" y="660"/>
                  </a:moveTo>
                  <a:cubicBezTo>
                    <a:pt x="152" y="660"/>
                    <a:pt x="112" y="645"/>
                    <a:pt x="112" y="573"/>
                  </a:cubicBezTo>
                  <a:cubicBezTo>
                    <a:pt x="112" y="174"/>
                    <a:pt x="112" y="174"/>
                    <a:pt x="112" y="174"/>
                  </a:cubicBezTo>
                  <a:cubicBezTo>
                    <a:pt x="112" y="102"/>
                    <a:pt x="152" y="87"/>
                    <a:pt x="187" y="87"/>
                  </a:cubicBezTo>
                  <a:cubicBezTo>
                    <a:pt x="237" y="87"/>
                    <a:pt x="263" y="116"/>
                    <a:pt x="263" y="174"/>
                  </a:cubicBezTo>
                  <a:cubicBezTo>
                    <a:pt x="263" y="573"/>
                    <a:pt x="263" y="573"/>
                    <a:pt x="263" y="573"/>
                  </a:cubicBezTo>
                  <a:cubicBezTo>
                    <a:pt x="263" y="631"/>
                    <a:pt x="237" y="660"/>
                    <a:pt x="187" y="660"/>
                  </a:cubicBezTo>
                  <a:moveTo>
                    <a:pt x="187" y="0"/>
                  </a:moveTo>
                  <a:cubicBezTo>
                    <a:pt x="70" y="0"/>
                    <a:pt x="0" y="66"/>
                    <a:pt x="0" y="176"/>
                  </a:cubicBezTo>
                  <a:cubicBezTo>
                    <a:pt x="0" y="578"/>
                    <a:pt x="0" y="578"/>
                    <a:pt x="0" y="578"/>
                  </a:cubicBezTo>
                  <a:cubicBezTo>
                    <a:pt x="0" y="617"/>
                    <a:pt x="10" y="651"/>
                    <a:pt x="27" y="678"/>
                  </a:cubicBezTo>
                  <a:cubicBezTo>
                    <a:pt x="348" y="678"/>
                    <a:pt x="348" y="678"/>
                    <a:pt x="348" y="678"/>
                  </a:cubicBezTo>
                  <a:cubicBezTo>
                    <a:pt x="365" y="651"/>
                    <a:pt x="374" y="617"/>
                    <a:pt x="374" y="578"/>
                  </a:cubicBezTo>
                  <a:cubicBezTo>
                    <a:pt x="374" y="176"/>
                    <a:pt x="374" y="176"/>
                    <a:pt x="374" y="176"/>
                  </a:cubicBezTo>
                  <a:cubicBezTo>
                    <a:pt x="374" y="66"/>
                    <a:pt x="304" y="0"/>
                    <a:pt x="187" y="0"/>
                  </a:cubicBezTo>
                </a:path>
              </a:pathLst>
            </a:custGeom>
            <a:solidFill>
              <a:srgbClr val="FFFFFF">
                <a:alpha val="4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8"/>
            <p:cNvSpPr>
              <a:spLocks/>
            </p:cNvSpPr>
            <p:nvPr userDrawn="1"/>
          </p:nvSpPr>
          <p:spPr bwMode="auto">
            <a:xfrm>
              <a:off x="6650038" y="4756150"/>
              <a:ext cx="1039813" cy="2101850"/>
            </a:xfrm>
            <a:custGeom>
              <a:avLst/>
              <a:gdLst>
                <a:gd name="T0" fmla="*/ 655 w 655"/>
                <a:gd name="T1" fmla="*/ 0 h 1324"/>
                <a:gd name="T2" fmla="*/ 0 w 655"/>
                <a:gd name="T3" fmla="*/ 0 h 1324"/>
                <a:gd name="T4" fmla="*/ 0 w 655"/>
                <a:gd name="T5" fmla="*/ 1324 h 1324"/>
                <a:gd name="T6" fmla="*/ 222 w 655"/>
                <a:gd name="T7" fmla="*/ 1324 h 1324"/>
                <a:gd name="T8" fmla="*/ 222 w 655"/>
                <a:gd name="T9" fmla="*/ 830 h 1324"/>
                <a:gd name="T10" fmla="*/ 222 w 655"/>
                <a:gd name="T11" fmla="*/ 808 h 1324"/>
                <a:gd name="T12" fmla="*/ 243 w 655"/>
                <a:gd name="T13" fmla="*/ 808 h 1324"/>
                <a:gd name="T14" fmla="*/ 595 w 655"/>
                <a:gd name="T15" fmla="*/ 808 h 1324"/>
                <a:gd name="T16" fmla="*/ 595 w 655"/>
                <a:gd name="T17" fmla="*/ 620 h 1324"/>
                <a:gd name="T18" fmla="*/ 243 w 655"/>
                <a:gd name="T19" fmla="*/ 620 h 1324"/>
                <a:gd name="T20" fmla="*/ 222 w 655"/>
                <a:gd name="T21" fmla="*/ 620 h 1324"/>
                <a:gd name="T22" fmla="*/ 222 w 655"/>
                <a:gd name="T23" fmla="*/ 598 h 1324"/>
                <a:gd name="T24" fmla="*/ 222 w 655"/>
                <a:gd name="T25" fmla="*/ 208 h 1324"/>
                <a:gd name="T26" fmla="*/ 222 w 655"/>
                <a:gd name="T27" fmla="*/ 186 h 1324"/>
                <a:gd name="T28" fmla="*/ 243 w 655"/>
                <a:gd name="T29" fmla="*/ 186 h 1324"/>
                <a:gd name="T30" fmla="*/ 655 w 655"/>
                <a:gd name="T31" fmla="*/ 186 h 1324"/>
                <a:gd name="T32" fmla="*/ 655 w 655"/>
                <a:gd name="T33" fmla="*/ 0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55" h="1324">
                  <a:moveTo>
                    <a:pt x="655" y="0"/>
                  </a:moveTo>
                  <a:lnTo>
                    <a:pt x="0" y="0"/>
                  </a:lnTo>
                  <a:lnTo>
                    <a:pt x="0" y="1324"/>
                  </a:lnTo>
                  <a:lnTo>
                    <a:pt x="222" y="1324"/>
                  </a:lnTo>
                  <a:lnTo>
                    <a:pt x="222" y="830"/>
                  </a:lnTo>
                  <a:lnTo>
                    <a:pt x="222" y="808"/>
                  </a:lnTo>
                  <a:lnTo>
                    <a:pt x="243" y="808"/>
                  </a:lnTo>
                  <a:lnTo>
                    <a:pt x="595" y="808"/>
                  </a:lnTo>
                  <a:lnTo>
                    <a:pt x="595" y="620"/>
                  </a:lnTo>
                  <a:lnTo>
                    <a:pt x="243" y="620"/>
                  </a:lnTo>
                  <a:lnTo>
                    <a:pt x="222" y="620"/>
                  </a:lnTo>
                  <a:lnTo>
                    <a:pt x="222" y="598"/>
                  </a:lnTo>
                  <a:lnTo>
                    <a:pt x="222" y="208"/>
                  </a:lnTo>
                  <a:lnTo>
                    <a:pt x="222" y="186"/>
                  </a:lnTo>
                  <a:lnTo>
                    <a:pt x="243" y="186"/>
                  </a:lnTo>
                  <a:lnTo>
                    <a:pt x="655" y="186"/>
                  </a:lnTo>
                  <a:lnTo>
                    <a:pt x="655" y="0"/>
                  </a:ln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cxnSp>
        <p:nvCxnSpPr>
          <p:cNvPr id="90" name="직선 연결선 89"/>
          <p:cNvCxnSpPr/>
          <p:nvPr userDrawn="1"/>
        </p:nvCxnSpPr>
        <p:spPr>
          <a:xfrm>
            <a:off x="652121" y="1755944"/>
            <a:ext cx="7839759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 userDrawn="1"/>
        </p:nvCxnSpPr>
        <p:spPr>
          <a:xfrm>
            <a:off x="652121" y="4356269"/>
            <a:ext cx="783975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각 삼각형 94"/>
          <p:cNvSpPr/>
          <p:nvPr userDrawn="1"/>
        </p:nvSpPr>
        <p:spPr>
          <a:xfrm rot="10800000">
            <a:off x="8832076" y="0"/>
            <a:ext cx="311924" cy="311924"/>
          </a:xfrm>
          <a:prstGeom prst="rtTriangle">
            <a:avLst/>
          </a:prstGeom>
          <a:solidFill>
            <a:srgbClr val="42B9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916772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0" y="0"/>
            <a:ext cx="3633787" cy="6858000"/>
          </a:xfrm>
          <a:prstGeom prst="rect">
            <a:avLst/>
          </a:prstGeom>
          <a:solidFill>
            <a:srgbClr val="233C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1975" y="1861936"/>
            <a:ext cx="2524125" cy="1159062"/>
          </a:xfrm>
        </p:spPr>
        <p:txBody>
          <a:bodyPr anchor="t">
            <a:normAutofit/>
          </a:bodyPr>
          <a:lstStyle>
            <a:lvl1pPr algn="just">
              <a:defRPr sz="320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966651" y="6435634"/>
            <a:ext cx="7672252" cy="242366"/>
          </a:xfrm>
          <a:prstGeom prst="rect">
            <a:avLst/>
          </a:prstGeom>
        </p:spPr>
        <p:txBody>
          <a:bodyPr anchor="ctr"/>
          <a:lstStyle>
            <a:lvl1pPr algn="ctr">
              <a:defRPr sz="800">
                <a:solidFill>
                  <a:schemeClr val="bg1">
                    <a:lumMod val="50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defRPr>
            </a:lvl1pPr>
          </a:lstStyle>
          <a:p>
            <a:endParaRPr lang="ko-KR" altLang="en-US" dirty="0"/>
          </a:p>
        </p:txBody>
      </p:sp>
      <p:grpSp>
        <p:nvGrpSpPr>
          <p:cNvPr id="34" name="그룹 33"/>
          <p:cNvGrpSpPr/>
          <p:nvPr userDrawn="1"/>
        </p:nvGrpSpPr>
        <p:grpSpPr>
          <a:xfrm>
            <a:off x="7473080" y="559310"/>
            <a:ext cx="1018800" cy="226800"/>
            <a:chOff x="7791450" y="842963"/>
            <a:chExt cx="1016001" cy="230187"/>
          </a:xfrm>
        </p:grpSpPr>
        <p:sp>
          <p:nvSpPr>
            <p:cNvPr id="35" name="Freeform 17"/>
            <p:cNvSpPr>
              <a:spLocks/>
            </p:cNvSpPr>
            <p:nvPr userDrawn="1"/>
          </p:nvSpPr>
          <p:spPr bwMode="auto">
            <a:xfrm>
              <a:off x="7791450" y="846138"/>
              <a:ext cx="115888" cy="223837"/>
            </a:xfrm>
            <a:custGeom>
              <a:avLst/>
              <a:gdLst>
                <a:gd name="T0" fmla="*/ 29 w 73"/>
                <a:gd name="T1" fmla="*/ 20 h 141"/>
                <a:gd name="T2" fmla="*/ 29 w 73"/>
                <a:gd name="T3" fmla="*/ 141 h 141"/>
                <a:gd name="T4" fmla="*/ 50 w 73"/>
                <a:gd name="T5" fmla="*/ 141 h 141"/>
                <a:gd name="T6" fmla="*/ 50 w 73"/>
                <a:gd name="T7" fmla="*/ 20 h 141"/>
                <a:gd name="T8" fmla="*/ 50 w 73"/>
                <a:gd name="T9" fmla="*/ 18 h 141"/>
                <a:gd name="T10" fmla="*/ 50 w 73"/>
                <a:gd name="T11" fmla="*/ 18 h 141"/>
                <a:gd name="T12" fmla="*/ 73 w 73"/>
                <a:gd name="T13" fmla="*/ 18 h 141"/>
                <a:gd name="T14" fmla="*/ 73 w 73"/>
                <a:gd name="T15" fmla="*/ 0 h 141"/>
                <a:gd name="T16" fmla="*/ 0 w 73"/>
                <a:gd name="T17" fmla="*/ 0 h 141"/>
                <a:gd name="T18" fmla="*/ 0 w 73"/>
                <a:gd name="T19" fmla="*/ 18 h 141"/>
                <a:gd name="T20" fmla="*/ 27 w 73"/>
                <a:gd name="T21" fmla="*/ 18 h 141"/>
                <a:gd name="T22" fmla="*/ 29 w 73"/>
                <a:gd name="T23" fmla="*/ 18 h 141"/>
                <a:gd name="T24" fmla="*/ 29 w 73"/>
                <a:gd name="T25" fmla="*/ 2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3" h="141">
                  <a:moveTo>
                    <a:pt x="29" y="20"/>
                  </a:moveTo>
                  <a:lnTo>
                    <a:pt x="29" y="141"/>
                  </a:lnTo>
                  <a:lnTo>
                    <a:pt x="50" y="141"/>
                  </a:lnTo>
                  <a:lnTo>
                    <a:pt x="50" y="20"/>
                  </a:lnTo>
                  <a:lnTo>
                    <a:pt x="50" y="18"/>
                  </a:lnTo>
                  <a:lnTo>
                    <a:pt x="50" y="18"/>
                  </a:lnTo>
                  <a:lnTo>
                    <a:pt x="73" y="18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27" y="18"/>
                  </a:lnTo>
                  <a:lnTo>
                    <a:pt x="29" y="18"/>
                  </a:lnTo>
                  <a:lnTo>
                    <a:pt x="29" y="20"/>
                  </a:lnTo>
                  <a:close/>
                </a:path>
              </a:pathLst>
            </a:custGeom>
            <a:solidFill>
              <a:srgbClr val="091E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18"/>
            <p:cNvSpPr>
              <a:spLocks/>
            </p:cNvSpPr>
            <p:nvPr userDrawn="1"/>
          </p:nvSpPr>
          <p:spPr bwMode="auto">
            <a:xfrm>
              <a:off x="8691563" y="846138"/>
              <a:ext cx="115888" cy="223837"/>
            </a:xfrm>
            <a:custGeom>
              <a:avLst/>
              <a:gdLst>
                <a:gd name="T0" fmla="*/ 29 w 73"/>
                <a:gd name="T1" fmla="*/ 18 h 141"/>
                <a:gd name="T2" fmla="*/ 29 w 73"/>
                <a:gd name="T3" fmla="*/ 20 h 141"/>
                <a:gd name="T4" fmla="*/ 29 w 73"/>
                <a:gd name="T5" fmla="*/ 141 h 141"/>
                <a:gd name="T6" fmla="*/ 48 w 73"/>
                <a:gd name="T7" fmla="*/ 141 h 141"/>
                <a:gd name="T8" fmla="*/ 48 w 73"/>
                <a:gd name="T9" fmla="*/ 20 h 141"/>
                <a:gd name="T10" fmla="*/ 48 w 73"/>
                <a:gd name="T11" fmla="*/ 18 h 141"/>
                <a:gd name="T12" fmla="*/ 50 w 73"/>
                <a:gd name="T13" fmla="*/ 18 h 141"/>
                <a:gd name="T14" fmla="*/ 73 w 73"/>
                <a:gd name="T15" fmla="*/ 18 h 141"/>
                <a:gd name="T16" fmla="*/ 73 w 73"/>
                <a:gd name="T17" fmla="*/ 0 h 141"/>
                <a:gd name="T18" fmla="*/ 0 w 73"/>
                <a:gd name="T19" fmla="*/ 0 h 141"/>
                <a:gd name="T20" fmla="*/ 0 w 73"/>
                <a:gd name="T21" fmla="*/ 18 h 141"/>
                <a:gd name="T22" fmla="*/ 27 w 73"/>
                <a:gd name="T23" fmla="*/ 18 h 141"/>
                <a:gd name="T24" fmla="*/ 29 w 73"/>
                <a:gd name="T25" fmla="*/ 18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3" h="141">
                  <a:moveTo>
                    <a:pt x="29" y="18"/>
                  </a:moveTo>
                  <a:lnTo>
                    <a:pt x="29" y="20"/>
                  </a:lnTo>
                  <a:lnTo>
                    <a:pt x="29" y="141"/>
                  </a:lnTo>
                  <a:lnTo>
                    <a:pt x="48" y="141"/>
                  </a:lnTo>
                  <a:lnTo>
                    <a:pt x="48" y="20"/>
                  </a:lnTo>
                  <a:lnTo>
                    <a:pt x="48" y="18"/>
                  </a:lnTo>
                  <a:lnTo>
                    <a:pt x="50" y="18"/>
                  </a:lnTo>
                  <a:lnTo>
                    <a:pt x="73" y="18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27" y="18"/>
                  </a:lnTo>
                  <a:lnTo>
                    <a:pt x="29" y="18"/>
                  </a:lnTo>
                  <a:close/>
                </a:path>
              </a:pathLst>
            </a:custGeom>
            <a:solidFill>
              <a:srgbClr val="091E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19"/>
            <p:cNvSpPr>
              <a:spLocks noEditPoints="1"/>
            </p:cNvSpPr>
            <p:nvPr userDrawn="1"/>
          </p:nvSpPr>
          <p:spPr bwMode="auto">
            <a:xfrm>
              <a:off x="7927975" y="842963"/>
              <a:ext cx="109538" cy="230187"/>
            </a:xfrm>
            <a:custGeom>
              <a:avLst/>
              <a:gdLst>
                <a:gd name="T0" fmla="*/ 17 w 33"/>
                <a:gd name="T1" fmla="*/ 0 h 67"/>
                <a:gd name="T2" fmla="*/ 0 w 33"/>
                <a:gd name="T3" fmla="*/ 15 h 67"/>
                <a:gd name="T4" fmla="*/ 0 w 33"/>
                <a:gd name="T5" fmla="*/ 51 h 67"/>
                <a:gd name="T6" fmla="*/ 17 w 33"/>
                <a:gd name="T7" fmla="*/ 67 h 67"/>
                <a:gd name="T8" fmla="*/ 33 w 33"/>
                <a:gd name="T9" fmla="*/ 51 h 67"/>
                <a:gd name="T10" fmla="*/ 33 w 33"/>
                <a:gd name="T11" fmla="*/ 15 h 67"/>
                <a:gd name="T12" fmla="*/ 17 w 33"/>
                <a:gd name="T13" fmla="*/ 0 h 67"/>
                <a:gd name="T14" fmla="*/ 23 w 33"/>
                <a:gd name="T15" fmla="*/ 51 h 67"/>
                <a:gd name="T16" fmla="*/ 17 w 33"/>
                <a:gd name="T17" fmla="*/ 59 h 67"/>
                <a:gd name="T18" fmla="*/ 10 w 33"/>
                <a:gd name="T19" fmla="*/ 51 h 67"/>
                <a:gd name="T20" fmla="*/ 10 w 33"/>
                <a:gd name="T21" fmla="*/ 15 h 67"/>
                <a:gd name="T22" fmla="*/ 17 w 33"/>
                <a:gd name="T23" fmla="*/ 7 h 67"/>
                <a:gd name="T24" fmla="*/ 23 w 33"/>
                <a:gd name="T25" fmla="*/ 15 h 67"/>
                <a:gd name="T26" fmla="*/ 23 w 33"/>
                <a:gd name="T27" fmla="*/ 5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67">
                  <a:moveTo>
                    <a:pt x="17" y="0"/>
                  </a:moveTo>
                  <a:cubicBezTo>
                    <a:pt x="6" y="0"/>
                    <a:pt x="0" y="6"/>
                    <a:pt x="0" y="15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61"/>
                    <a:pt x="6" y="67"/>
                    <a:pt x="17" y="67"/>
                  </a:cubicBezTo>
                  <a:cubicBezTo>
                    <a:pt x="27" y="67"/>
                    <a:pt x="33" y="61"/>
                    <a:pt x="33" y="51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6"/>
                    <a:pt x="27" y="0"/>
                    <a:pt x="17" y="0"/>
                  </a:cubicBezTo>
                  <a:close/>
                  <a:moveTo>
                    <a:pt x="23" y="51"/>
                  </a:moveTo>
                  <a:cubicBezTo>
                    <a:pt x="23" y="56"/>
                    <a:pt x="21" y="59"/>
                    <a:pt x="17" y="59"/>
                  </a:cubicBezTo>
                  <a:cubicBezTo>
                    <a:pt x="13" y="59"/>
                    <a:pt x="10" y="57"/>
                    <a:pt x="10" y="51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9"/>
                    <a:pt x="13" y="7"/>
                    <a:pt x="17" y="7"/>
                  </a:cubicBezTo>
                  <a:cubicBezTo>
                    <a:pt x="21" y="7"/>
                    <a:pt x="23" y="10"/>
                    <a:pt x="23" y="15"/>
                  </a:cubicBezTo>
                  <a:lnTo>
                    <a:pt x="23" y="51"/>
                  </a:lnTo>
                  <a:close/>
                </a:path>
              </a:pathLst>
            </a:custGeom>
            <a:solidFill>
              <a:srgbClr val="091E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20"/>
            <p:cNvSpPr>
              <a:spLocks noEditPoints="1"/>
            </p:cNvSpPr>
            <p:nvPr userDrawn="1"/>
          </p:nvSpPr>
          <p:spPr bwMode="auto">
            <a:xfrm>
              <a:off x="8064500" y="846138"/>
              <a:ext cx="112713" cy="223837"/>
            </a:xfrm>
            <a:custGeom>
              <a:avLst/>
              <a:gdLst>
                <a:gd name="T0" fmla="*/ 26 w 34"/>
                <a:gd name="T1" fmla="*/ 32 h 65"/>
                <a:gd name="T2" fmla="*/ 24 w 34"/>
                <a:gd name="T3" fmla="*/ 31 h 65"/>
                <a:gd name="T4" fmla="*/ 26 w 34"/>
                <a:gd name="T5" fmla="*/ 30 h 65"/>
                <a:gd name="T6" fmla="*/ 32 w 34"/>
                <a:gd name="T7" fmla="*/ 18 h 65"/>
                <a:gd name="T8" fmla="*/ 32 w 34"/>
                <a:gd name="T9" fmla="*/ 15 h 65"/>
                <a:gd name="T10" fmla="*/ 17 w 34"/>
                <a:gd name="T11" fmla="*/ 0 h 65"/>
                <a:gd name="T12" fmla="*/ 0 w 34"/>
                <a:gd name="T13" fmla="*/ 0 h 65"/>
                <a:gd name="T14" fmla="*/ 0 w 34"/>
                <a:gd name="T15" fmla="*/ 65 h 65"/>
                <a:gd name="T16" fmla="*/ 18 w 34"/>
                <a:gd name="T17" fmla="*/ 65 h 65"/>
                <a:gd name="T18" fmla="*/ 34 w 34"/>
                <a:gd name="T19" fmla="*/ 51 h 65"/>
                <a:gd name="T20" fmla="*/ 34 w 34"/>
                <a:gd name="T21" fmla="*/ 44 h 65"/>
                <a:gd name="T22" fmla="*/ 26 w 34"/>
                <a:gd name="T23" fmla="*/ 32 h 65"/>
                <a:gd name="T24" fmla="*/ 10 w 34"/>
                <a:gd name="T25" fmla="*/ 26 h 65"/>
                <a:gd name="T26" fmla="*/ 10 w 34"/>
                <a:gd name="T27" fmla="*/ 9 h 65"/>
                <a:gd name="T28" fmla="*/ 10 w 34"/>
                <a:gd name="T29" fmla="*/ 8 h 65"/>
                <a:gd name="T30" fmla="*/ 11 w 34"/>
                <a:gd name="T31" fmla="*/ 8 h 65"/>
                <a:gd name="T32" fmla="*/ 16 w 34"/>
                <a:gd name="T33" fmla="*/ 8 h 65"/>
                <a:gd name="T34" fmla="*/ 23 w 34"/>
                <a:gd name="T35" fmla="*/ 16 h 65"/>
                <a:gd name="T36" fmla="*/ 23 w 34"/>
                <a:gd name="T37" fmla="*/ 18 h 65"/>
                <a:gd name="T38" fmla="*/ 15 w 34"/>
                <a:gd name="T39" fmla="*/ 27 h 65"/>
                <a:gd name="T40" fmla="*/ 11 w 34"/>
                <a:gd name="T41" fmla="*/ 27 h 65"/>
                <a:gd name="T42" fmla="*/ 10 w 34"/>
                <a:gd name="T43" fmla="*/ 27 h 65"/>
                <a:gd name="T44" fmla="*/ 10 w 34"/>
                <a:gd name="T45" fmla="*/ 26 h 65"/>
                <a:gd name="T46" fmla="*/ 24 w 34"/>
                <a:gd name="T47" fmla="*/ 49 h 65"/>
                <a:gd name="T48" fmla="*/ 17 w 34"/>
                <a:gd name="T49" fmla="*/ 56 h 65"/>
                <a:gd name="T50" fmla="*/ 11 w 34"/>
                <a:gd name="T51" fmla="*/ 56 h 65"/>
                <a:gd name="T52" fmla="*/ 10 w 34"/>
                <a:gd name="T53" fmla="*/ 56 h 65"/>
                <a:gd name="T54" fmla="*/ 10 w 34"/>
                <a:gd name="T55" fmla="*/ 55 h 65"/>
                <a:gd name="T56" fmla="*/ 10 w 34"/>
                <a:gd name="T57" fmla="*/ 37 h 65"/>
                <a:gd name="T58" fmla="*/ 10 w 34"/>
                <a:gd name="T59" fmla="*/ 36 h 65"/>
                <a:gd name="T60" fmla="*/ 11 w 34"/>
                <a:gd name="T61" fmla="*/ 36 h 65"/>
                <a:gd name="T62" fmla="*/ 16 w 34"/>
                <a:gd name="T63" fmla="*/ 36 h 65"/>
                <a:gd name="T64" fmla="*/ 24 w 34"/>
                <a:gd name="T65" fmla="*/ 45 h 65"/>
                <a:gd name="T66" fmla="*/ 24 w 34"/>
                <a:gd name="T67" fmla="*/ 4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" h="65">
                  <a:moveTo>
                    <a:pt x="26" y="32"/>
                  </a:moveTo>
                  <a:cubicBezTo>
                    <a:pt x="24" y="31"/>
                    <a:pt x="24" y="31"/>
                    <a:pt x="24" y="31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31" y="28"/>
                    <a:pt x="32" y="24"/>
                    <a:pt x="32" y="18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5"/>
                    <a:pt x="28" y="0"/>
                    <a:pt x="1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28" y="65"/>
                    <a:pt x="34" y="60"/>
                    <a:pt x="34" y="51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4" y="37"/>
                    <a:pt x="31" y="34"/>
                    <a:pt x="26" y="32"/>
                  </a:cubicBezTo>
                  <a:close/>
                  <a:moveTo>
                    <a:pt x="10" y="26"/>
                  </a:moveTo>
                  <a:cubicBezTo>
                    <a:pt x="10" y="9"/>
                    <a:pt x="10" y="9"/>
                    <a:pt x="10" y="9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9" y="8"/>
                    <a:pt x="23" y="10"/>
                    <a:pt x="23" y="16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26"/>
                    <a:pt x="18" y="27"/>
                    <a:pt x="15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0" y="27"/>
                    <a:pt x="10" y="27"/>
                    <a:pt x="10" y="27"/>
                  </a:cubicBezTo>
                  <a:lnTo>
                    <a:pt x="10" y="26"/>
                  </a:lnTo>
                  <a:close/>
                  <a:moveTo>
                    <a:pt x="24" y="49"/>
                  </a:moveTo>
                  <a:cubicBezTo>
                    <a:pt x="24" y="54"/>
                    <a:pt x="21" y="56"/>
                    <a:pt x="17" y="56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10" y="55"/>
                    <a:pt x="10" y="55"/>
                    <a:pt x="10" y="55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21" y="36"/>
                    <a:pt x="24" y="39"/>
                    <a:pt x="24" y="45"/>
                  </a:cubicBezTo>
                  <a:lnTo>
                    <a:pt x="24" y="49"/>
                  </a:lnTo>
                  <a:close/>
                </a:path>
              </a:pathLst>
            </a:custGeom>
            <a:solidFill>
              <a:srgbClr val="091E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21"/>
            <p:cNvSpPr>
              <a:spLocks/>
            </p:cNvSpPr>
            <p:nvPr userDrawn="1"/>
          </p:nvSpPr>
          <p:spPr bwMode="auto">
            <a:xfrm>
              <a:off x="8199438" y="846138"/>
              <a:ext cx="96838" cy="223837"/>
            </a:xfrm>
            <a:custGeom>
              <a:avLst/>
              <a:gdLst>
                <a:gd name="T0" fmla="*/ 10 w 29"/>
                <a:gd name="T1" fmla="*/ 49 h 65"/>
                <a:gd name="T2" fmla="*/ 10 w 29"/>
                <a:gd name="T3" fmla="*/ 36 h 65"/>
                <a:gd name="T4" fmla="*/ 10 w 29"/>
                <a:gd name="T5" fmla="*/ 35 h 65"/>
                <a:gd name="T6" fmla="*/ 11 w 29"/>
                <a:gd name="T7" fmla="*/ 35 h 65"/>
                <a:gd name="T8" fmla="*/ 26 w 29"/>
                <a:gd name="T9" fmla="*/ 35 h 65"/>
                <a:gd name="T10" fmla="*/ 26 w 29"/>
                <a:gd name="T11" fmla="*/ 27 h 65"/>
                <a:gd name="T12" fmla="*/ 11 w 29"/>
                <a:gd name="T13" fmla="*/ 27 h 65"/>
                <a:gd name="T14" fmla="*/ 10 w 29"/>
                <a:gd name="T15" fmla="*/ 27 h 65"/>
                <a:gd name="T16" fmla="*/ 10 w 29"/>
                <a:gd name="T17" fmla="*/ 26 h 65"/>
                <a:gd name="T18" fmla="*/ 10 w 29"/>
                <a:gd name="T19" fmla="*/ 9 h 65"/>
                <a:gd name="T20" fmla="*/ 10 w 29"/>
                <a:gd name="T21" fmla="*/ 8 h 65"/>
                <a:gd name="T22" fmla="*/ 11 w 29"/>
                <a:gd name="T23" fmla="*/ 8 h 65"/>
                <a:gd name="T24" fmla="*/ 28 w 29"/>
                <a:gd name="T25" fmla="*/ 8 h 65"/>
                <a:gd name="T26" fmla="*/ 28 w 29"/>
                <a:gd name="T27" fmla="*/ 0 h 65"/>
                <a:gd name="T28" fmla="*/ 0 w 29"/>
                <a:gd name="T29" fmla="*/ 0 h 65"/>
                <a:gd name="T30" fmla="*/ 0 w 29"/>
                <a:gd name="T31" fmla="*/ 50 h 65"/>
                <a:gd name="T32" fmla="*/ 14 w 29"/>
                <a:gd name="T33" fmla="*/ 65 h 65"/>
                <a:gd name="T34" fmla="*/ 29 w 29"/>
                <a:gd name="T35" fmla="*/ 65 h 65"/>
                <a:gd name="T36" fmla="*/ 29 w 29"/>
                <a:gd name="T37" fmla="*/ 56 h 65"/>
                <a:gd name="T38" fmla="*/ 17 w 29"/>
                <a:gd name="T39" fmla="*/ 56 h 65"/>
                <a:gd name="T40" fmla="*/ 10 w 29"/>
                <a:gd name="T41" fmla="*/ 4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65">
                  <a:moveTo>
                    <a:pt x="10" y="49"/>
                  </a:moveTo>
                  <a:cubicBezTo>
                    <a:pt x="10" y="36"/>
                    <a:pt x="10" y="36"/>
                    <a:pt x="10" y="36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61"/>
                    <a:pt x="4" y="65"/>
                    <a:pt x="14" y="65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12" y="56"/>
                    <a:pt x="10" y="54"/>
                    <a:pt x="10" y="49"/>
                  </a:cubicBezTo>
                  <a:close/>
                </a:path>
              </a:pathLst>
            </a:custGeom>
            <a:solidFill>
              <a:srgbClr val="091E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2"/>
            <p:cNvSpPr>
              <a:spLocks/>
            </p:cNvSpPr>
            <p:nvPr userDrawn="1"/>
          </p:nvSpPr>
          <p:spPr bwMode="auto">
            <a:xfrm>
              <a:off x="8313738" y="846138"/>
              <a:ext cx="98425" cy="223837"/>
            </a:xfrm>
            <a:custGeom>
              <a:avLst/>
              <a:gdLst>
                <a:gd name="T0" fmla="*/ 21 w 30"/>
                <a:gd name="T1" fmla="*/ 31 h 65"/>
                <a:gd name="T2" fmla="*/ 17 w 30"/>
                <a:gd name="T3" fmla="*/ 28 h 65"/>
                <a:gd name="T4" fmla="*/ 10 w 30"/>
                <a:gd name="T5" fmla="*/ 16 h 65"/>
                <a:gd name="T6" fmla="*/ 18 w 30"/>
                <a:gd name="T7" fmla="*/ 8 h 65"/>
                <a:gd name="T8" fmla="*/ 25 w 30"/>
                <a:gd name="T9" fmla="*/ 8 h 65"/>
                <a:gd name="T10" fmla="*/ 25 w 30"/>
                <a:gd name="T11" fmla="*/ 0 h 65"/>
                <a:gd name="T12" fmla="*/ 18 w 30"/>
                <a:gd name="T13" fmla="*/ 0 h 65"/>
                <a:gd name="T14" fmla="*/ 18 w 30"/>
                <a:gd name="T15" fmla="*/ 0 h 65"/>
                <a:gd name="T16" fmla="*/ 5 w 30"/>
                <a:gd name="T17" fmla="*/ 4 h 65"/>
                <a:gd name="T18" fmla="*/ 0 w 30"/>
                <a:gd name="T19" fmla="*/ 16 h 65"/>
                <a:gd name="T20" fmla="*/ 11 w 30"/>
                <a:gd name="T21" fmla="*/ 35 h 65"/>
                <a:gd name="T22" fmla="*/ 14 w 30"/>
                <a:gd name="T23" fmla="*/ 37 h 65"/>
                <a:gd name="T24" fmla="*/ 19 w 30"/>
                <a:gd name="T25" fmla="*/ 48 h 65"/>
                <a:gd name="T26" fmla="*/ 11 w 30"/>
                <a:gd name="T27" fmla="*/ 56 h 65"/>
                <a:gd name="T28" fmla="*/ 3 w 30"/>
                <a:gd name="T29" fmla="*/ 56 h 65"/>
                <a:gd name="T30" fmla="*/ 3 w 30"/>
                <a:gd name="T31" fmla="*/ 65 h 65"/>
                <a:gd name="T32" fmla="*/ 11 w 30"/>
                <a:gd name="T33" fmla="*/ 65 h 65"/>
                <a:gd name="T34" fmla="*/ 29 w 30"/>
                <a:gd name="T35" fmla="*/ 47 h 65"/>
                <a:gd name="T36" fmla="*/ 21 w 30"/>
                <a:gd name="T37" fmla="*/ 3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65">
                  <a:moveTo>
                    <a:pt x="21" y="31"/>
                  </a:moveTo>
                  <a:cubicBezTo>
                    <a:pt x="17" y="28"/>
                    <a:pt x="17" y="28"/>
                    <a:pt x="17" y="28"/>
                  </a:cubicBezTo>
                  <a:cubicBezTo>
                    <a:pt x="11" y="25"/>
                    <a:pt x="10" y="22"/>
                    <a:pt x="10" y="16"/>
                  </a:cubicBezTo>
                  <a:cubicBezTo>
                    <a:pt x="10" y="11"/>
                    <a:pt x="14" y="8"/>
                    <a:pt x="18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2" y="0"/>
                    <a:pt x="8" y="1"/>
                    <a:pt x="5" y="4"/>
                  </a:cubicBezTo>
                  <a:cubicBezTo>
                    <a:pt x="1" y="7"/>
                    <a:pt x="0" y="11"/>
                    <a:pt x="0" y="16"/>
                  </a:cubicBezTo>
                  <a:cubicBezTo>
                    <a:pt x="0" y="25"/>
                    <a:pt x="3" y="31"/>
                    <a:pt x="11" y="35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9" y="40"/>
                    <a:pt x="19" y="44"/>
                    <a:pt x="19" y="48"/>
                  </a:cubicBezTo>
                  <a:cubicBezTo>
                    <a:pt x="19" y="54"/>
                    <a:pt x="16" y="56"/>
                    <a:pt x="11" y="56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24" y="65"/>
                    <a:pt x="29" y="59"/>
                    <a:pt x="29" y="47"/>
                  </a:cubicBezTo>
                  <a:cubicBezTo>
                    <a:pt x="30" y="41"/>
                    <a:pt x="28" y="35"/>
                    <a:pt x="21" y="31"/>
                  </a:cubicBezTo>
                  <a:close/>
                </a:path>
              </a:pathLst>
            </a:custGeom>
            <a:solidFill>
              <a:srgbClr val="091E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23"/>
            <p:cNvSpPr>
              <a:spLocks noEditPoints="1"/>
            </p:cNvSpPr>
            <p:nvPr userDrawn="1"/>
          </p:nvSpPr>
          <p:spPr bwMode="auto">
            <a:xfrm>
              <a:off x="8432800" y="842963"/>
              <a:ext cx="109538" cy="230187"/>
            </a:xfrm>
            <a:custGeom>
              <a:avLst/>
              <a:gdLst>
                <a:gd name="T0" fmla="*/ 16 w 33"/>
                <a:gd name="T1" fmla="*/ 0 h 67"/>
                <a:gd name="T2" fmla="*/ 0 w 33"/>
                <a:gd name="T3" fmla="*/ 15 h 67"/>
                <a:gd name="T4" fmla="*/ 0 w 33"/>
                <a:gd name="T5" fmla="*/ 51 h 67"/>
                <a:gd name="T6" fmla="*/ 16 w 33"/>
                <a:gd name="T7" fmla="*/ 67 h 67"/>
                <a:gd name="T8" fmla="*/ 33 w 33"/>
                <a:gd name="T9" fmla="*/ 51 h 67"/>
                <a:gd name="T10" fmla="*/ 33 w 33"/>
                <a:gd name="T11" fmla="*/ 15 h 67"/>
                <a:gd name="T12" fmla="*/ 16 w 33"/>
                <a:gd name="T13" fmla="*/ 0 h 67"/>
                <a:gd name="T14" fmla="*/ 23 w 33"/>
                <a:gd name="T15" fmla="*/ 51 h 67"/>
                <a:gd name="T16" fmla="*/ 16 w 33"/>
                <a:gd name="T17" fmla="*/ 59 h 67"/>
                <a:gd name="T18" fmla="*/ 10 w 33"/>
                <a:gd name="T19" fmla="*/ 51 h 67"/>
                <a:gd name="T20" fmla="*/ 10 w 33"/>
                <a:gd name="T21" fmla="*/ 15 h 67"/>
                <a:gd name="T22" fmla="*/ 16 w 33"/>
                <a:gd name="T23" fmla="*/ 7 h 67"/>
                <a:gd name="T24" fmla="*/ 23 w 33"/>
                <a:gd name="T25" fmla="*/ 15 h 67"/>
                <a:gd name="T26" fmla="*/ 23 w 33"/>
                <a:gd name="T27" fmla="*/ 5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67">
                  <a:moveTo>
                    <a:pt x="16" y="0"/>
                  </a:moveTo>
                  <a:cubicBezTo>
                    <a:pt x="6" y="0"/>
                    <a:pt x="0" y="6"/>
                    <a:pt x="0" y="15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61"/>
                    <a:pt x="6" y="67"/>
                    <a:pt x="16" y="67"/>
                  </a:cubicBezTo>
                  <a:cubicBezTo>
                    <a:pt x="27" y="67"/>
                    <a:pt x="33" y="61"/>
                    <a:pt x="33" y="51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6"/>
                    <a:pt x="27" y="0"/>
                    <a:pt x="16" y="0"/>
                  </a:cubicBezTo>
                  <a:close/>
                  <a:moveTo>
                    <a:pt x="23" y="51"/>
                  </a:moveTo>
                  <a:cubicBezTo>
                    <a:pt x="23" y="56"/>
                    <a:pt x="21" y="59"/>
                    <a:pt x="16" y="59"/>
                  </a:cubicBezTo>
                  <a:cubicBezTo>
                    <a:pt x="13" y="59"/>
                    <a:pt x="10" y="57"/>
                    <a:pt x="10" y="51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9"/>
                    <a:pt x="13" y="7"/>
                    <a:pt x="16" y="7"/>
                  </a:cubicBezTo>
                  <a:cubicBezTo>
                    <a:pt x="21" y="7"/>
                    <a:pt x="23" y="10"/>
                    <a:pt x="23" y="15"/>
                  </a:cubicBezTo>
                  <a:lnTo>
                    <a:pt x="23" y="51"/>
                  </a:lnTo>
                  <a:close/>
                </a:path>
              </a:pathLst>
            </a:custGeom>
            <a:solidFill>
              <a:srgbClr val="091E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24"/>
            <p:cNvSpPr>
              <a:spLocks/>
            </p:cNvSpPr>
            <p:nvPr userDrawn="1"/>
          </p:nvSpPr>
          <p:spPr bwMode="auto">
            <a:xfrm>
              <a:off x="8569325" y="846138"/>
              <a:ext cx="98425" cy="223837"/>
            </a:xfrm>
            <a:custGeom>
              <a:avLst/>
              <a:gdLst>
                <a:gd name="T0" fmla="*/ 56 w 62"/>
                <a:gd name="T1" fmla="*/ 78 h 141"/>
                <a:gd name="T2" fmla="*/ 56 w 62"/>
                <a:gd name="T3" fmla="*/ 61 h 141"/>
                <a:gd name="T4" fmla="*/ 23 w 62"/>
                <a:gd name="T5" fmla="*/ 61 h 141"/>
                <a:gd name="T6" fmla="*/ 20 w 62"/>
                <a:gd name="T7" fmla="*/ 61 h 141"/>
                <a:gd name="T8" fmla="*/ 20 w 62"/>
                <a:gd name="T9" fmla="*/ 59 h 141"/>
                <a:gd name="T10" fmla="*/ 20 w 62"/>
                <a:gd name="T11" fmla="*/ 20 h 141"/>
                <a:gd name="T12" fmla="*/ 20 w 62"/>
                <a:gd name="T13" fmla="*/ 18 h 141"/>
                <a:gd name="T14" fmla="*/ 23 w 62"/>
                <a:gd name="T15" fmla="*/ 18 h 141"/>
                <a:gd name="T16" fmla="*/ 62 w 62"/>
                <a:gd name="T17" fmla="*/ 18 h 141"/>
                <a:gd name="T18" fmla="*/ 62 w 62"/>
                <a:gd name="T19" fmla="*/ 0 h 141"/>
                <a:gd name="T20" fmla="*/ 0 w 62"/>
                <a:gd name="T21" fmla="*/ 0 h 141"/>
                <a:gd name="T22" fmla="*/ 0 w 62"/>
                <a:gd name="T23" fmla="*/ 141 h 141"/>
                <a:gd name="T24" fmla="*/ 20 w 62"/>
                <a:gd name="T25" fmla="*/ 141 h 141"/>
                <a:gd name="T26" fmla="*/ 20 w 62"/>
                <a:gd name="T27" fmla="*/ 80 h 141"/>
                <a:gd name="T28" fmla="*/ 20 w 62"/>
                <a:gd name="T29" fmla="*/ 78 h 141"/>
                <a:gd name="T30" fmla="*/ 23 w 62"/>
                <a:gd name="T31" fmla="*/ 78 h 141"/>
                <a:gd name="T32" fmla="*/ 56 w 62"/>
                <a:gd name="T33" fmla="*/ 78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2" h="141">
                  <a:moveTo>
                    <a:pt x="56" y="78"/>
                  </a:moveTo>
                  <a:lnTo>
                    <a:pt x="56" y="61"/>
                  </a:lnTo>
                  <a:lnTo>
                    <a:pt x="23" y="61"/>
                  </a:lnTo>
                  <a:lnTo>
                    <a:pt x="20" y="61"/>
                  </a:lnTo>
                  <a:lnTo>
                    <a:pt x="20" y="59"/>
                  </a:lnTo>
                  <a:lnTo>
                    <a:pt x="20" y="20"/>
                  </a:lnTo>
                  <a:lnTo>
                    <a:pt x="20" y="18"/>
                  </a:lnTo>
                  <a:lnTo>
                    <a:pt x="23" y="18"/>
                  </a:lnTo>
                  <a:lnTo>
                    <a:pt x="62" y="18"/>
                  </a:lnTo>
                  <a:lnTo>
                    <a:pt x="62" y="0"/>
                  </a:lnTo>
                  <a:lnTo>
                    <a:pt x="0" y="0"/>
                  </a:lnTo>
                  <a:lnTo>
                    <a:pt x="0" y="141"/>
                  </a:lnTo>
                  <a:lnTo>
                    <a:pt x="20" y="141"/>
                  </a:lnTo>
                  <a:lnTo>
                    <a:pt x="20" y="80"/>
                  </a:lnTo>
                  <a:lnTo>
                    <a:pt x="20" y="78"/>
                  </a:lnTo>
                  <a:lnTo>
                    <a:pt x="23" y="78"/>
                  </a:lnTo>
                  <a:lnTo>
                    <a:pt x="56" y="78"/>
                  </a:lnTo>
                  <a:close/>
                </a:path>
              </a:pathLst>
            </a:custGeom>
            <a:solidFill>
              <a:srgbClr val="091E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76" name="그룹 75"/>
          <p:cNvGrpSpPr/>
          <p:nvPr userDrawn="1"/>
        </p:nvGrpSpPr>
        <p:grpSpPr>
          <a:xfrm>
            <a:off x="-3175" y="0"/>
            <a:ext cx="9144000" cy="6859588"/>
            <a:chOff x="-3175" y="0"/>
            <a:chExt cx="9144000" cy="6859588"/>
          </a:xfrm>
        </p:grpSpPr>
        <p:grpSp>
          <p:nvGrpSpPr>
            <p:cNvPr id="72" name="그룹 71"/>
            <p:cNvGrpSpPr/>
            <p:nvPr userDrawn="1"/>
          </p:nvGrpSpPr>
          <p:grpSpPr>
            <a:xfrm>
              <a:off x="3651250" y="2511425"/>
              <a:ext cx="5489575" cy="4348163"/>
              <a:chOff x="3651250" y="2511425"/>
              <a:chExt cx="5489575" cy="4348163"/>
            </a:xfrm>
          </p:grpSpPr>
          <p:sp>
            <p:nvSpPr>
              <p:cNvPr id="58" name="Freeform 9"/>
              <p:cNvSpPr>
                <a:spLocks/>
              </p:cNvSpPr>
              <p:nvPr userDrawn="1"/>
            </p:nvSpPr>
            <p:spPr bwMode="auto">
              <a:xfrm>
                <a:off x="7953375" y="4757738"/>
                <a:ext cx="1187450" cy="2101850"/>
              </a:xfrm>
              <a:custGeom>
                <a:avLst/>
                <a:gdLst>
                  <a:gd name="T0" fmla="*/ 748 w 748"/>
                  <a:gd name="T1" fmla="*/ 0 h 1324"/>
                  <a:gd name="T2" fmla="*/ 0 w 748"/>
                  <a:gd name="T3" fmla="*/ 0 h 1324"/>
                  <a:gd name="T4" fmla="*/ 0 w 748"/>
                  <a:gd name="T5" fmla="*/ 176 h 1324"/>
                  <a:gd name="T6" fmla="*/ 288 w 748"/>
                  <a:gd name="T7" fmla="*/ 176 h 1324"/>
                  <a:gd name="T8" fmla="*/ 310 w 748"/>
                  <a:gd name="T9" fmla="*/ 176 h 1324"/>
                  <a:gd name="T10" fmla="*/ 310 w 748"/>
                  <a:gd name="T11" fmla="*/ 198 h 1324"/>
                  <a:gd name="T12" fmla="*/ 310 w 748"/>
                  <a:gd name="T13" fmla="*/ 1324 h 1324"/>
                  <a:gd name="T14" fmla="*/ 518 w 748"/>
                  <a:gd name="T15" fmla="*/ 1324 h 1324"/>
                  <a:gd name="T16" fmla="*/ 518 w 748"/>
                  <a:gd name="T17" fmla="*/ 198 h 1324"/>
                  <a:gd name="T18" fmla="*/ 518 w 748"/>
                  <a:gd name="T19" fmla="*/ 176 h 1324"/>
                  <a:gd name="T20" fmla="*/ 540 w 748"/>
                  <a:gd name="T21" fmla="*/ 176 h 1324"/>
                  <a:gd name="T22" fmla="*/ 748 w 748"/>
                  <a:gd name="T23" fmla="*/ 176 h 1324"/>
                  <a:gd name="T24" fmla="*/ 748 w 748"/>
                  <a:gd name="T25" fmla="*/ 0 h 1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48" h="1324">
                    <a:moveTo>
                      <a:pt x="748" y="0"/>
                    </a:moveTo>
                    <a:lnTo>
                      <a:pt x="0" y="0"/>
                    </a:lnTo>
                    <a:lnTo>
                      <a:pt x="0" y="176"/>
                    </a:lnTo>
                    <a:lnTo>
                      <a:pt x="288" y="176"/>
                    </a:lnTo>
                    <a:lnTo>
                      <a:pt x="310" y="176"/>
                    </a:lnTo>
                    <a:lnTo>
                      <a:pt x="310" y="198"/>
                    </a:lnTo>
                    <a:lnTo>
                      <a:pt x="310" y="1324"/>
                    </a:lnTo>
                    <a:lnTo>
                      <a:pt x="518" y="1324"/>
                    </a:lnTo>
                    <a:lnTo>
                      <a:pt x="518" y="198"/>
                    </a:lnTo>
                    <a:lnTo>
                      <a:pt x="518" y="176"/>
                    </a:lnTo>
                    <a:lnTo>
                      <a:pt x="540" y="176"/>
                    </a:lnTo>
                    <a:lnTo>
                      <a:pt x="748" y="176"/>
                    </a:lnTo>
                    <a:lnTo>
                      <a:pt x="748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" name="Freeform 11"/>
              <p:cNvSpPr>
                <a:spLocks/>
              </p:cNvSpPr>
              <p:nvPr userDrawn="1"/>
            </p:nvSpPr>
            <p:spPr bwMode="auto">
              <a:xfrm>
                <a:off x="3898900" y="4757738"/>
                <a:ext cx="1057275" cy="2101850"/>
              </a:xfrm>
              <a:custGeom>
                <a:avLst/>
                <a:gdLst>
                  <a:gd name="T0" fmla="*/ 200 w 333"/>
                  <a:gd name="T1" fmla="*/ 0 h 662"/>
                  <a:gd name="T2" fmla="*/ 57 w 333"/>
                  <a:gd name="T3" fmla="*/ 43 h 662"/>
                  <a:gd name="T4" fmla="*/ 0 w 333"/>
                  <a:gd name="T5" fmla="*/ 177 h 662"/>
                  <a:gd name="T6" fmla="*/ 121 w 333"/>
                  <a:gd name="T7" fmla="*/ 396 h 662"/>
                  <a:gd name="T8" fmla="*/ 156 w 333"/>
                  <a:gd name="T9" fmla="*/ 416 h 662"/>
                  <a:gd name="T10" fmla="*/ 217 w 333"/>
                  <a:gd name="T11" fmla="*/ 537 h 662"/>
                  <a:gd name="T12" fmla="*/ 122 w 333"/>
                  <a:gd name="T13" fmla="*/ 628 h 662"/>
                  <a:gd name="T14" fmla="*/ 34 w 333"/>
                  <a:gd name="T15" fmla="*/ 628 h 662"/>
                  <a:gd name="T16" fmla="*/ 34 w 333"/>
                  <a:gd name="T17" fmla="*/ 662 h 662"/>
                  <a:gd name="T18" fmla="*/ 294 w 333"/>
                  <a:gd name="T19" fmla="*/ 662 h 662"/>
                  <a:gd name="T20" fmla="*/ 332 w 333"/>
                  <a:gd name="T21" fmla="*/ 530 h 662"/>
                  <a:gd name="T22" fmla="*/ 235 w 333"/>
                  <a:gd name="T23" fmla="*/ 341 h 662"/>
                  <a:gd name="T24" fmla="*/ 197 w 333"/>
                  <a:gd name="T25" fmla="*/ 317 h 662"/>
                  <a:gd name="T26" fmla="*/ 111 w 333"/>
                  <a:gd name="T27" fmla="*/ 180 h 662"/>
                  <a:gd name="T28" fmla="*/ 203 w 333"/>
                  <a:gd name="T29" fmla="*/ 93 h 662"/>
                  <a:gd name="T30" fmla="*/ 288 w 333"/>
                  <a:gd name="T31" fmla="*/ 93 h 662"/>
                  <a:gd name="T32" fmla="*/ 288 w 333"/>
                  <a:gd name="T33" fmla="*/ 0 h 662"/>
                  <a:gd name="T34" fmla="*/ 203 w 333"/>
                  <a:gd name="T35" fmla="*/ 0 h 662"/>
                  <a:gd name="T36" fmla="*/ 200 w 333"/>
                  <a:gd name="T37" fmla="*/ 0 h 6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33" h="662">
                    <a:moveTo>
                      <a:pt x="200" y="0"/>
                    </a:moveTo>
                    <a:cubicBezTo>
                      <a:pt x="141" y="0"/>
                      <a:pt x="92" y="15"/>
                      <a:pt x="57" y="43"/>
                    </a:cubicBezTo>
                    <a:cubicBezTo>
                      <a:pt x="20" y="74"/>
                      <a:pt x="0" y="119"/>
                      <a:pt x="0" y="177"/>
                    </a:cubicBezTo>
                    <a:cubicBezTo>
                      <a:pt x="0" y="279"/>
                      <a:pt x="38" y="347"/>
                      <a:pt x="121" y="396"/>
                    </a:cubicBezTo>
                    <a:cubicBezTo>
                      <a:pt x="156" y="416"/>
                      <a:pt x="156" y="416"/>
                      <a:pt x="156" y="416"/>
                    </a:cubicBezTo>
                    <a:cubicBezTo>
                      <a:pt x="212" y="450"/>
                      <a:pt x="218" y="496"/>
                      <a:pt x="217" y="537"/>
                    </a:cubicBezTo>
                    <a:cubicBezTo>
                      <a:pt x="216" y="598"/>
                      <a:pt x="185" y="628"/>
                      <a:pt x="122" y="628"/>
                    </a:cubicBezTo>
                    <a:cubicBezTo>
                      <a:pt x="34" y="628"/>
                      <a:pt x="34" y="628"/>
                      <a:pt x="34" y="628"/>
                    </a:cubicBezTo>
                    <a:cubicBezTo>
                      <a:pt x="34" y="662"/>
                      <a:pt x="34" y="662"/>
                      <a:pt x="34" y="662"/>
                    </a:cubicBezTo>
                    <a:cubicBezTo>
                      <a:pt x="294" y="662"/>
                      <a:pt x="294" y="662"/>
                      <a:pt x="294" y="662"/>
                    </a:cubicBezTo>
                    <a:cubicBezTo>
                      <a:pt x="319" y="631"/>
                      <a:pt x="331" y="587"/>
                      <a:pt x="332" y="530"/>
                    </a:cubicBezTo>
                    <a:cubicBezTo>
                      <a:pt x="333" y="455"/>
                      <a:pt x="317" y="394"/>
                      <a:pt x="235" y="341"/>
                    </a:cubicBezTo>
                    <a:cubicBezTo>
                      <a:pt x="197" y="317"/>
                      <a:pt x="197" y="317"/>
                      <a:pt x="197" y="317"/>
                    </a:cubicBezTo>
                    <a:cubicBezTo>
                      <a:pt x="131" y="274"/>
                      <a:pt x="111" y="243"/>
                      <a:pt x="111" y="180"/>
                    </a:cubicBezTo>
                    <a:cubicBezTo>
                      <a:pt x="111" y="120"/>
                      <a:pt x="158" y="93"/>
                      <a:pt x="203" y="93"/>
                    </a:cubicBezTo>
                    <a:cubicBezTo>
                      <a:pt x="288" y="93"/>
                      <a:pt x="288" y="93"/>
                      <a:pt x="288" y="93"/>
                    </a:cubicBezTo>
                    <a:cubicBezTo>
                      <a:pt x="288" y="0"/>
                      <a:pt x="288" y="0"/>
                      <a:pt x="288" y="0"/>
                    </a:cubicBezTo>
                    <a:cubicBezTo>
                      <a:pt x="203" y="0"/>
                      <a:pt x="203" y="0"/>
                      <a:pt x="203" y="0"/>
                    </a:cubicBezTo>
                    <a:cubicBezTo>
                      <a:pt x="200" y="0"/>
                      <a:pt x="200" y="0"/>
                      <a:pt x="200" y="0"/>
                    </a:cubicBezTo>
                  </a:path>
                </a:pathLst>
              </a:custGeom>
              <a:solidFill>
                <a:srgbClr val="F9F9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" name="Freeform 12"/>
              <p:cNvSpPr>
                <a:spLocks noEditPoints="1"/>
              </p:cNvSpPr>
              <p:nvPr userDrawn="1"/>
            </p:nvSpPr>
            <p:spPr bwMode="auto">
              <a:xfrm>
                <a:off x="5168900" y="4706938"/>
                <a:ext cx="1187450" cy="2152650"/>
              </a:xfrm>
              <a:custGeom>
                <a:avLst/>
                <a:gdLst>
                  <a:gd name="T0" fmla="*/ 187 w 374"/>
                  <a:gd name="T1" fmla="*/ 660 h 678"/>
                  <a:gd name="T2" fmla="*/ 112 w 374"/>
                  <a:gd name="T3" fmla="*/ 573 h 678"/>
                  <a:gd name="T4" fmla="*/ 112 w 374"/>
                  <a:gd name="T5" fmla="*/ 174 h 678"/>
                  <a:gd name="T6" fmla="*/ 187 w 374"/>
                  <a:gd name="T7" fmla="*/ 87 h 678"/>
                  <a:gd name="T8" fmla="*/ 263 w 374"/>
                  <a:gd name="T9" fmla="*/ 174 h 678"/>
                  <a:gd name="T10" fmla="*/ 263 w 374"/>
                  <a:gd name="T11" fmla="*/ 573 h 678"/>
                  <a:gd name="T12" fmla="*/ 187 w 374"/>
                  <a:gd name="T13" fmla="*/ 660 h 678"/>
                  <a:gd name="T14" fmla="*/ 187 w 374"/>
                  <a:gd name="T15" fmla="*/ 0 h 678"/>
                  <a:gd name="T16" fmla="*/ 0 w 374"/>
                  <a:gd name="T17" fmla="*/ 176 h 678"/>
                  <a:gd name="T18" fmla="*/ 0 w 374"/>
                  <a:gd name="T19" fmla="*/ 578 h 678"/>
                  <a:gd name="T20" fmla="*/ 27 w 374"/>
                  <a:gd name="T21" fmla="*/ 678 h 678"/>
                  <a:gd name="T22" fmla="*/ 348 w 374"/>
                  <a:gd name="T23" fmla="*/ 678 h 678"/>
                  <a:gd name="T24" fmla="*/ 374 w 374"/>
                  <a:gd name="T25" fmla="*/ 578 h 678"/>
                  <a:gd name="T26" fmla="*/ 374 w 374"/>
                  <a:gd name="T27" fmla="*/ 176 h 678"/>
                  <a:gd name="T28" fmla="*/ 187 w 374"/>
                  <a:gd name="T29" fmla="*/ 0 h 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74" h="678">
                    <a:moveTo>
                      <a:pt x="187" y="660"/>
                    </a:moveTo>
                    <a:cubicBezTo>
                      <a:pt x="152" y="660"/>
                      <a:pt x="112" y="645"/>
                      <a:pt x="112" y="573"/>
                    </a:cubicBezTo>
                    <a:cubicBezTo>
                      <a:pt x="112" y="174"/>
                      <a:pt x="112" y="174"/>
                      <a:pt x="112" y="174"/>
                    </a:cubicBezTo>
                    <a:cubicBezTo>
                      <a:pt x="112" y="102"/>
                      <a:pt x="152" y="87"/>
                      <a:pt x="187" y="87"/>
                    </a:cubicBezTo>
                    <a:cubicBezTo>
                      <a:pt x="237" y="87"/>
                      <a:pt x="263" y="116"/>
                      <a:pt x="263" y="174"/>
                    </a:cubicBezTo>
                    <a:cubicBezTo>
                      <a:pt x="263" y="573"/>
                      <a:pt x="263" y="573"/>
                      <a:pt x="263" y="573"/>
                    </a:cubicBezTo>
                    <a:cubicBezTo>
                      <a:pt x="263" y="631"/>
                      <a:pt x="237" y="660"/>
                      <a:pt x="187" y="660"/>
                    </a:cubicBezTo>
                    <a:moveTo>
                      <a:pt x="187" y="0"/>
                    </a:moveTo>
                    <a:cubicBezTo>
                      <a:pt x="70" y="0"/>
                      <a:pt x="0" y="66"/>
                      <a:pt x="0" y="176"/>
                    </a:cubicBezTo>
                    <a:cubicBezTo>
                      <a:pt x="0" y="578"/>
                      <a:pt x="0" y="578"/>
                      <a:pt x="0" y="578"/>
                    </a:cubicBezTo>
                    <a:cubicBezTo>
                      <a:pt x="0" y="617"/>
                      <a:pt x="10" y="651"/>
                      <a:pt x="27" y="678"/>
                    </a:cubicBezTo>
                    <a:cubicBezTo>
                      <a:pt x="348" y="678"/>
                      <a:pt x="348" y="678"/>
                      <a:pt x="348" y="678"/>
                    </a:cubicBezTo>
                    <a:cubicBezTo>
                      <a:pt x="365" y="651"/>
                      <a:pt x="374" y="617"/>
                      <a:pt x="374" y="578"/>
                    </a:cubicBezTo>
                    <a:cubicBezTo>
                      <a:pt x="374" y="176"/>
                      <a:pt x="374" y="176"/>
                      <a:pt x="374" y="176"/>
                    </a:cubicBezTo>
                    <a:cubicBezTo>
                      <a:pt x="374" y="66"/>
                      <a:pt x="304" y="0"/>
                      <a:pt x="187" y="0"/>
                    </a:cubicBezTo>
                  </a:path>
                </a:pathLst>
              </a:custGeom>
              <a:solidFill>
                <a:srgbClr val="F9F9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2" name="Freeform 13"/>
              <p:cNvSpPr>
                <a:spLocks/>
              </p:cNvSpPr>
              <p:nvPr userDrawn="1"/>
            </p:nvSpPr>
            <p:spPr bwMode="auto">
              <a:xfrm>
                <a:off x="6645275" y="4757738"/>
                <a:ext cx="1041400" cy="2101850"/>
              </a:xfrm>
              <a:custGeom>
                <a:avLst/>
                <a:gdLst>
                  <a:gd name="T0" fmla="*/ 656 w 656"/>
                  <a:gd name="T1" fmla="*/ 0 h 1324"/>
                  <a:gd name="T2" fmla="*/ 0 w 656"/>
                  <a:gd name="T3" fmla="*/ 0 h 1324"/>
                  <a:gd name="T4" fmla="*/ 0 w 656"/>
                  <a:gd name="T5" fmla="*/ 1324 h 1324"/>
                  <a:gd name="T6" fmla="*/ 222 w 656"/>
                  <a:gd name="T7" fmla="*/ 1324 h 1324"/>
                  <a:gd name="T8" fmla="*/ 222 w 656"/>
                  <a:gd name="T9" fmla="*/ 830 h 1324"/>
                  <a:gd name="T10" fmla="*/ 222 w 656"/>
                  <a:gd name="T11" fmla="*/ 808 h 1324"/>
                  <a:gd name="T12" fmla="*/ 244 w 656"/>
                  <a:gd name="T13" fmla="*/ 808 h 1324"/>
                  <a:gd name="T14" fmla="*/ 596 w 656"/>
                  <a:gd name="T15" fmla="*/ 808 h 1324"/>
                  <a:gd name="T16" fmla="*/ 596 w 656"/>
                  <a:gd name="T17" fmla="*/ 620 h 1324"/>
                  <a:gd name="T18" fmla="*/ 244 w 656"/>
                  <a:gd name="T19" fmla="*/ 620 h 1324"/>
                  <a:gd name="T20" fmla="*/ 222 w 656"/>
                  <a:gd name="T21" fmla="*/ 620 h 1324"/>
                  <a:gd name="T22" fmla="*/ 222 w 656"/>
                  <a:gd name="T23" fmla="*/ 598 h 1324"/>
                  <a:gd name="T24" fmla="*/ 222 w 656"/>
                  <a:gd name="T25" fmla="*/ 208 h 1324"/>
                  <a:gd name="T26" fmla="*/ 222 w 656"/>
                  <a:gd name="T27" fmla="*/ 186 h 1324"/>
                  <a:gd name="T28" fmla="*/ 244 w 656"/>
                  <a:gd name="T29" fmla="*/ 186 h 1324"/>
                  <a:gd name="T30" fmla="*/ 656 w 656"/>
                  <a:gd name="T31" fmla="*/ 186 h 1324"/>
                  <a:gd name="T32" fmla="*/ 656 w 656"/>
                  <a:gd name="T33" fmla="*/ 0 h 1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56" h="1324">
                    <a:moveTo>
                      <a:pt x="656" y="0"/>
                    </a:moveTo>
                    <a:lnTo>
                      <a:pt x="0" y="0"/>
                    </a:lnTo>
                    <a:lnTo>
                      <a:pt x="0" y="1324"/>
                    </a:lnTo>
                    <a:lnTo>
                      <a:pt x="222" y="1324"/>
                    </a:lnTo>
                    <a:lnTo>
                      <a:pt x="222" y="830"/>
                    </a:lnTo>
                    <a:lnTo>
                      <a:pt x="222" y="808"/>
                    </a:lnTo>
                    <a:lnTo>
                      <a:pt x="244" y="808"/>
                    </a:lnTo>
                    <a:lnTo>
                      <a:pt x="596" y="808"/>
                    </a:lnTo>
                    <a:lnTo>
                      <a:pt x="596" y="620"/>
                    </a:lnTo>
                    <a:lnTo>
                      <a:pt x="244" y="620"/>
                    </a:lnTo>
                    <a:lnTo>
                      <a:pt x="222" y="620"/>
                    </a:lnTo>
                    <a:lnTo>
                      <a:pt x="222" y="598"/>
                    </a:lnTo>
                    <a:lnTo>
                      <a:pt x="222" y="208"/>
                    </a:lnTo>
                    <a:lnTo>
                      <a:pt x="222" y="186"/>
                    </a:lnTo>
                    <a:lnTo>
                      <a:pt x="244" y="186"/>
                    </a:lnTo>
                    <a:lnTo>
                      <a:pt x="656" y="186"/>
                    </a:lnTo>
                    <a:lnTo>
                      <a:pt x="656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4" name="Rectangle 15"/>
              <p:cNvSpPr>
                <a:spLocks noChangeArrowheads="1"/>
              </p:cNvSpPr>
              <p:nvPr userDrawn="1"/>
            </p:nvSpPr>
            <p:spPr bwMode="auto">
              <a:xfrm>
                <a:off x="3651250" y="3470275"/>
                <a:ext cx="107950" cy="296863"/>
              </a:xfrm>
              <a:prstGeom prst="rect">
                <a:avLst/>
              </a:prstGeom>
              <a:solidFill>
                <a:srgbClr val="F9F9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6" name="Rectangle 17"/>
              <p:cNvSpPr>
                <a:spLocks noChangeArrowheads="1"/>
              </p:cNvSpPr>
              <p:nvPr userDrawn="1"/>
            </p:nvSpPr>
            <p:spPr bwMode="auto">
              <a:xfrm>
                <a:off x="3651250" y="2511425"/>
                <a:ext cx="184150" cy="295275"/>
              </a:xfrm>
              <a:prstGeom prst="rect">
                <a:avLst/>
              </a:prstGeom>
              <a:solidFill>
                <a:srgbClr val="F9F9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8" name="Rectangle 19"/>
              <p:cNvSpPr>
                <a:spLocks noChangeArrowheads="1"/>
              </p:cNvSpPr>
              <p:nvPr userDrawn="1"/>
            </p:nvSpPr>
            <p:spPr bwMode="auto">
              <a:xfrm>
                <a:off x="3651250" y="4506913"/>
                <a:ext cx="200025" cy="295275"/>
              </a:xfrm>
              <a:prstGeom prst="rect">
                <a:avLst/>
              </a:prstGeom>
              <a:solidFill>
                <a:srgbClr val="F9F9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5" name="그룹 74"/>
            <p:cNvGrpSpPr/>
            <p:nvPr userDrawn="1"/>
          </p:nvGrpSpPr>
          <p:grpSpPr>
            <a:xfrm>
              <a:off x="-3175" y="0"/>
              <a:ext cx="3654425" cy="4802188"/>
              <a:chOff x="-3175" y="0"/>
              <a:chExt cx="3654425" cy="4802188"/>
            </a:xfrm>
          </p:grpSpPr>
          <p:sp>
            <p:nvSpPr>
              <p:cNvPr id="54" name="Freeform 5"/>
              <p:cNvSpPr>
                <a:spLocks/>
              </p:cNvSpPr>
              <p:nvPr userDrawn="1"/>
            </p:nvSpPr>
            <p:spPr bwMode="auto">
              <a:xfrm>
                <a:off x="-3175" y="9525"/>
                <a:ext cx="1193800" cy="2292350"/>
              </a:xfrm>
              <a:custGeom>
                <a:avLst/>
                <a:gdLst>
                  <a:gd name="T0" fmla="*/ 752 w 752"/>
                  <a:gd name="T1" fmla="*/ 0 h 1444"/>
                  <a:gd name="T2" fmla="*/ 0 w 752"/>
                  <a:gd name="T3" fmla="*/ 0 h 1444"/>
                  <a:gd name="T4" fmla="*/ 0 w 752"/>
                  <a:gd name="T5" fmla="*/ 176 h 1444"/>
                  <a:gd name="T6" fmla="*/ 256 w 752"/>
                  <a:gd name="T7" fmla="*/ 176 h 1444"/>
                  <a:gd name="T8" fmla="*/ 278 w 752"/>
                  <a:gd name="T9" fmla="*/ 176 h 1444"/>
                  <a:gd name="T10" fmla="*/ 278 w 752"/>
                  <a:gd name="T11" fmla="*/ 198 h 1444"/>
                  <a:gd name="T12" fmla="*/ 278 w 752"/>
                  <a:gd name="T13" fmla="*/ 1444 h 1444"/>
                  <a:gd name="T14" fmla="*/ 486 w 752"/>
                  <a:gd name="T15" fmla="*/ 1444 h 1444"/>
                  <a:gd name="T16" fmla="*/ 486 w 752"/>
                  <a:gd name="T17" fmla="*/ 198 h 1444"/>
                  <a:gd name="T18" fmla="*/ 486 w 752"/>
                  <a:gd name="T19" fmla="*/ 176 h 1444"/>
                  <a:gd name="T20" fmla="*/ 508 w 752"/>
                  <a:gd name="T21" fmla="*/ 176 h 1444"/>
                  <a:gd name="T22" fmla="*/ 752 w 752"/>
                  <a:gd name="T23" fmla="*/ 176 h 1444"/>
                  <a:gd name="T24" fmla="*/ 752 w 752"/>
                  <a:gd name="T25" fmla="*/ 0 h 1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52" h="1444">
                    <a:moveTo>
                      <a:pt x="752" y="0"/>
                    </a:moveTo>
                    <a:lnTo>
                      <a:pt x="0" y="0"/>
                    </a:lnTo>
                    <a:lnTo>
                      <a:pt x="0" y="176"/>
                    </a:lnTo>
                    <a:lnTo>
                      <a:pt x="256" y="176"/>
                    </a:lnTo>
                    <a:lnTo>
                      <a:pt x="278" y="176"/>
                    </a:lnTo>
                    <a:lnTo>
                      <a:pt x="278" y="198"/>
                    </a:lnTo>
                    <a:lnTo>
                      <a:pt x="278" y="1444"/>
                    </a:lnTo>
                    <a:lnTo>
                      <a:pt x="486" y="1444"/>
                    </a:lnTo>
                    <a:lnTo>
                      <a:pt x="486" y="198"/>
                    </a:lnTo>
                    <a:lnTo>
                      <a:pt x="486" y="176"/>
                    </a:lnTo>
                    <a:lnTo>
                      <a:pt x="508" y="176"/>
                    </a:lnTo>
                    <a:lnTo>
                      <a:pt x="752" y="176"/>
                    </a:lnTo>
                    <a:lnTo>
                      <a:pt x="752" y="0"/>
                    </a:lnTo>
                    <a:close/>
                  </a:path>
                </a:pathLst>
              </a:custGeom>
              <a:solidFill>
                <a:srgbClr val="FFFFFF">
                  <a:alpha val="4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" name="Freeform 7"/>
              <p:cNvSpPr>
                <a:spLocks noEditPoints="1"/>
              </p:cNvSpPr>
              <p:nvPr userDrawn="1"/>
            </p:nvSpPr>
            <p:spPr bwMode="auto">
              <a:xfrm>
                <a:off x="1384300" y="0"/>
                <a:ext cx="1187450" cy="2349500"/>
              </a:xfrm>
              <a:custGeom>
                <a:avLst/>
                <a:gdLst>
                  <a:gd name="T0" fmla="*/ 186 w 374"/>
                  <a:gd name="T1" fmla="*/ 647 h 740"/>
                  <a:gd name="T2" fmla="*/ 111 w 374"/>
                  <a:gd name="T3" fmla="*/ 561 h 740"/>
                  <a:gd name="T4" fmla="*/ 111 w 374"/>
                  <a:gd name="T5" fmla="*/ 161 h 740"/>
                  <a:gd name="T6" fmla="*/ 186 w 374"/>
                  <a:gd name="T7" fmla="*/ 74 h 740"/>
                  <a:gd name="T8" fmla="*/ 263 w 374"/>
                  <a:gd name="T9" fmla="*/ 161 h 740"/>
                  <a:gd name="T10" fmla="*/ 263 w 374"/>
                  <a:gd name="T11" fmla="*/ 561 h 740"/>
                  <a:gd name="T12" fmla="*/ 186 w 374"/>
                  <a:gd name="T13" fmla="*/ 647 h 740"/>
                  <a:gd name="T14" fmla="*/ 267 w 374"/>
                  <a:gd name="T15" fmla="*/ 0 h 740"/>
                  <a:gd name="T16" fmla="*/ 106 w 374"/>
                  <a:gd name="T17" fmla="*/ 0 h 740"/>
                  <a:gd name="T18" fmla="*/ 0 w 374"/>
                  <a:gd name="T19" fmla="*/ 163 h 740"/>
                  <a:gd name="T20" fmla="*/ 0 w 374"/>
                  <a:gd name="T21" fmla="*/ 565 h 740"/>
                  <a:gd name="T22" fmla="*/ 186 w 374"/>
                  <a:gd name="T23" fmla="*/ 740 h 740"/>
                  <a:gd name="T24" fmla="*/ 374 w 374"/>
                  <a:gd name="T25" fmla="*/ 565 h 740"/>
                  <a:gd name="T26" fmla="*/ 374 w 374"/>
                  <a:gd name="T27" fmla="*/ 163 h 740"/>
                  <a:gd name="T28" fmla="*/ 267 w 374"/>
                  <a:gd name="T29" fmla="*/ 0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74" h="740">
                    <a:moveTo>
                      <a:pt x="186" y="647"/>
                    </a:moveTo>
                    <a:cubicBezTo>
                      <a:pt x="152" y="647"/>
                      <a:pt x="111" y="632"/>
                      <a:pt x="111" y="561"/>
                    </a:cubicBezTo>
                    <a:cubicBezTo>
                      <a:pt x="111" y="161"/>
                      <a:pt x="111" y="161"/>
                      <a:pt x="111" y="161"/>
                    </a:cubicBezTo>
                    <a:cubicBezTo>
                      <a:pt x="111" y="89"/>
                      <a:pt x="152" y="74"/>
                      <a:pt x="186" y="74"/>
                    </a:cubicBezTo>
                    <a:cubicBezTo>
                      <a:pt x="237" y="74"/>
                      <a:pt x="263" y="104"/>
                      <a:pt x="263" y="161"/>
                    </a:cubicBezTo>
                    <a:cubicBezTo>
                      <a:pt x="263" y="561"/>
                      <a:pt x="263" y="561"/>
                      <a:pt x="263" y="561"/>
                    </a:cubicBezTo>
                    <a:cubicBezTo>
                      <a:pt x="263" y="618"/>
                      <a:pt x="237" y="647"/>
                      <a:pt x="186" y="647"/>
                    </a:cubicBezTo>
                    <a:moveTo>
                      <a:pt x="267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38" y="24"/>
                      <a:pt x="0" y="82"/>
                      <a:pt x="0" y="163"/>
                    </a:cubicBezTo>
                    <a:cubicBezTo>
                      <a:pt x="0" y="565"/>
                      <a:pt x="0" y="565"/>
                      <a:pt x="0" y="565"/>
                    </a:cubicBezTo>
                    <a:cubicBezTo>
                      <a:pt x="0" y="675"/>
                      <a:pt x="70" y="740"/>
                      <a:pt x="186" y="740"/>
                    </a:cubicBezTo>
                    <a:cubicBezTo>
                      <a:pt x="304" y="740"/>
                      <a:pt x="374" y="675"/>
                      <a:pt x="374" y="565"/>
                    </a:cubicBezTo>
                    <a:cubicBezTo>
                      <a:pt x="374" y="163"/>
                      <a:pt x="374" y="163"/>
                      <a:pt x="374" y="163"/>
                    </a:cubicBezTo>
                    <a:cubicBezTo>
                      <a:pt x="374" y="82"/>
                      <a:pt x="335" y="24"/>
                      <a:pt x="267" y="0"/>
                    </a:cubicBezTo>
                  </a:path>
                </a:pathLst>
              </a:custGeom>
              <a:solidFill>
                <a:srgbClr val="FFFFFF">
                  <a:alpha val="4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" name="Freeform 8"/>
              <p:cNvSpPr>
                <a:spLocks noEditPoints="1"/>
              </p:cNvSpPr>
              <p:nvPr userDrawn="1"/>
            </p:nvSpPr>
            <p:spPr bwMode="auto">
              <a:xfrm>
                <a:off x="1384300" y="2511425"/>
                <a:ext cx="1184275" cy="2290763"/>
              </a:xfrm>
              <a:custGeom>
                <a:avLst/>
                <a:gdLst>
                  <a:gd name="T0" fmla="*/ 111 w 373"/>
                  <a:gd name="T1" fmla="*/ 628 h 721"/>
                  <a:gd name="T2" fmla="*/ 111 w 373"/>
                  <a:gd name="T3" fmla="*/ 617 h 721"/>
                  <a:gd name="T4" fmla="*/ 111 w 373"/>
                  <a:gd name="T5" fmla="*/ 407 h 721"/>
                  <a:gd name="T6" fmla="*/ 111 w 373"/>
                  <a:gd name="T7" fmla="*/ 396 h 721"/>
                  <a:gd name="T8" fmla="*/ 122 w 373"/>
                  <a:gd name="T9" fmla="*/ 396 h 721"/>
                  <a:gd name="T10" fmla="*/ 175 w 373"/>
                  <a:gd name="T11" fmla="*/ 396 h 721"/>
                  <a:gd name="T12" fmla="*/ 261 w 373"/>
                  <a:gd name="T13" fmla="*/ 498 h 721"/>
                  <a:gd name="T14" fmla="*/ 261 w 373"/>
                  <a:gd name="T15" fmla="*/ 547 h 721"/>
                  <a:gd name="T16" fmla="*/ 182 w 373"/>
                  <a:gd name="T17" fmla="*/ 628 h 721"/>
                  <a:gd name="T18" fmla="*/ 122 w 373"/>
                  <a:gd name="T19" fmla="*/ 628 h 721"/>
                  <a:gd name="T20" fmla="*/ 111 w 373"/>
                  <a:gd name="T21" fmla="*/ 628 h 721"/>
                  <a:gd name="T22" fmla="*/ 111 w 373"/>
                  <a:gd name="T23" fmla="*/ 303 h 721"/>
                  <a:gd name="T24" fmla="*/ 111 w 373"/>
                  <a:gd name="T25" fmla="*/ 292 h 721"/>
                  <a:gd name="T26" fmla="*/ 111 w 373"/>
                  <a:gd name="T27" fmla="*/ 104 h 721"/>
                  <a:gd name="T28" fmla="*/ 111 w 373"/>
                  <a:gd name="T29" fmla="*/ 93 h 721"/>
                  <a:gd name="T30" fmla="*/ 122 w 373"/>
                  <a:gd name="T31" fmla="*/ 93 h 721"/>
                  <a:gd name="T32" fmla="*/ 179 w 373"/>
                  <a:gd name="T33" fmla="*/ 93 h 721"/>
                  <a:gd name="T34" fmla="*/ 250 w 373"/>
                  <a:gd name="T35" fmla="*/ 181 h 721"/>
                  <a:gd name="T36" fmla="*/ 250 w 373"/>
                  <a:gd name="T37" fmla="*/ 203 h 721"/>
                  <a:gd name="T38" fmla="*/ 169 w 373"/>
                  <a:gd name="T39" fmla="*/ 303 h 721"/>
                  <a:gd name="T40" fmla="*/ 122 w 373"/>
                  <a:gd name="T41" fmla="*/ 303 h 721"/>
                  <a:gd name="T42" fmla="*/ 111 w 373"/>
                  <a:gd name="T43" fmla="*/ 303 h 721"/>
                  <a:gd name="T44" fmla="*/ 190 w 373"/>
                  <a:gd name="T45" fmla="*/ 0 h 721"/>
                  <a:gd name="T46" fmla="*/ 0 w 373"/>
                  <a:gd name="T47" fmla="*/ 0 h 721"/>
                  <a:gd name="T48" fmla="*/ 0 w 373"/>
                  <a:gd name="T49" fmla="*/ 721 h 721"/>
                  <a:gd name="T50" fmla="*/ 193 w 373"/>
                  <a:gd name="T51" fmla="*/ 721 h 721"/>
                  <a:gd name="T52" fmla="*/ 373 w 373"/>
                  <a:gd name="T53" fmla="*/ 564 h 721"/>
                  <a:gd name="T54" fmla="*/ 373 w 373"/>
                  <a:gd name="T55" fmla="*/ 493 h 721"/>
                  <a:gd name="T56" fmla="*/ 292 w 373"/>
                  <a:gd name="T57" fmla="*/ 353 h 721"/>
                  <a:gd name="T58" fmla="*/ 269 w 373"/>
                  <a:gd name="T59" fmla="*/ 344 h 721"/>
                  <a:gd name="T60" fmla="*/ 291 w 373"/>
                  <a:gd name="T61" fmla="*/ 333 h 721"/>
                  <a:gd name="T62" fmla="*/ 360 w 373"/>
                  <a:gd name="T63" fmla="*/ 196 h 721"/>
                  <a:gd name="T64" fmla="*/ 360 w 373"/>
                  <a:gd name="T65" fmla="*/ 164 h 721"/>
                  <a:gd name="T66" fmla="*/ 190 w 373"/>
                  <a:gd name="T67" fmla="*/ 0 h 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721">
                    <a:moveTo>
                      <a:pt x="111" y="628"/>
                    </a:moveTo>
                    <a:cubicBezTo>
                      <a:pt x="111" y="617"/>
                      <a:pt x="111" y="617"/>
                      <a:pt x="111" y="617"/>
                    </a:cubicBezTo>
                    <a:cubicBezTo>
                      <a:pt x="111" y="407"/>
                      <a:pt x="111" y="407"/>
                      <a:pt x="111" y="407"/>
                    </a:cubicBezTo>
                    <a:cubicBezTo>
                      <a:pt x="111" y="396"/>
                      <a:pt x="111" y="396"/>
                      <a:pt x="111" y="396"/>
                    </a:cubicBezTo>
                    <a:cubicBezTo>
                      <a:pt x="122" y="396"/>
                      <a:pt x="122" y="396"/>
                      <a:pt x="122" y="396"/>
                    </a:cubicBezTo>
                    <a:cubicBezTo>
                      <a:pt x="175" y="396"/>
                      <a:pt x="175" y="396"/>
                      <a:pt x="175" y="396"/>
                    </a:cubicBezTo>
                    <a:cubicBezTo>
                      <a:pt x="233" y="396"/>
                      <a:pt x="261" y="430"/>
                      <a:pt x="261" y="498"/>
                    </a:cubicBezTo>
                    <a:cubicBezTo>
                      <a:pt x="261" y="547"/>
                      <a:pt x="261" y="547"/>
                      <a:pt x="261" y="547"/>
                    </a:cubicBezTo>
                    <a:cubicBezTo>
                      <a:pt x="261" y="599"/>
                      <a:pt x="233" y="628"/>
                      <a:pt x="182" y="628"/>
                    </a:cubicBezTo>
                    <a:cubicBezTo>
                      <a:pt x="122" y="628"/>
                      <a:pt x="122" y="628"/>
                      <a:pt x="122" y="628"/>
                    </a:cubicBezTo>
                    <a:cubicBezTo>
                      <a:pt x="111" y="628"/>
                      <a:pt x="111" y="628"/>
                      <a:pt x="111" y="628"/>
                    </a:cubicBezTo>
                    <a:moveTo>
                      <a:pt x="111" y="303"/>
                    </a:moveTo>
                    <a:cubicBezTo>
                      <a:pt x="111" y="292"/>
                      <a:pt x="111" y="292"/>
                      <a:pt x="111" y="292"/>
                    </a:cubicBezTo>
                    <a:cubicBezTo>
                      <a:pt x="111" y="104"/>
                      <a:pt x="111" y="104"/>
                      <a:pt x="111" y="104"/>
                    </a:cubicBezTo>
                    <a:cubicBezTo>
                      <a:pt x="111" y="93"/>
                      <a:pt x="111" y="93"/>
                      <a:pt x="111" y="93"/>
                    </a:cubicBezTo>
                    <a:cubicBezTo>
                      <a:pt x="122" y="93"/>
                      <a:pt x="122" y="93"/>
                      <a:pt x="122" y="93"/>
                    </a:cubicBezTo>
                    <a:cubicBezTo>
                      <a:pt x="179" y="93"/>
                      <a:pt x="179" y="93"/>
                      <a:pt x="179" y="93"/>
                    </a:cubicBezTo>
                    <a:cubicBezTo>
                      <a:pt x="211" y="93"/>
                      <a:pt x="250" y="108"/>
                      <a:pt x="250" y="181"/>
                    </a:cubicBezTo>
                    <a:cubicBezTo>
                      <a:pt x="250" y="203"/>
                      <a:pt x="250" y="203"/>
                      <a:pt x="250" y="203"/>
                    </a:cubicBezTo>
                    <a:cubicBezTo>
                      <a:pt x="250" y="290"/>
                      <a:pt x="199" y="303"/>
                      <a:pt x="169" y="303"/>
                    </a:cubicBezTo>
                    <a:cubicBezTo>
                      <a:pt x="122" y="303"/>
                      <a:pt x="122" y="303"/>
                      <a:pt x="122" y="303"/>
                    </a:cubicBezTo>
                    <a:cubicBezTo>
                      <a:pt x="111" y="303"/>
                      <a:pt x="111" y="303"/>
                      <a:pt x="111" y="303"/>
                    </a:cubicBezTo>
                    <a:moveTo>
                      <a:pt x="19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721"/>
                      <a:pt x="0" y="721"/>
                      <a:pt x="0" y="721"/>
                    </a:cubicBezTo>
                    <a:cubicBezTo>
                      <a:pt x="193" y="721"/>
                      <a:pt x="193" y="721"/>
                      <a:pt x="193" y="721"/>
                    </a:cubicBezTo>
                    <a:cubicBezTo>
                      <a:pt x="314" y="721"/>
                      <a:pt x="373" y="670"/>
                      <a:pt x="373" y="564"/>
                    </a:cubicBezTo>
                    <a:cubicBezTo>
                      <a:pt x="373" y="493"/>
                      <a:pt x="373" y="493"/>
                      <a:pt x="373" y="493"/>
                    </a:cubicBezTo>
                    <a:cubicBezTo>
                      <a:pt x="373" y="416"/>
                      <a:pt x="348" y="374"/>
                      <a:pt x="292" y="353"/>
                    </a:cubicBezTo>
                    <a:cubicBezTo>
                      <a:pt x="269" y="344"/>
                      <a:pt x="269" y="344"/>
                      <a:pt x="269" y="344"/>
                    </a:cubicBezTo>
                    <a:cubicBezTo>
                      <a:pt x="291" y="333"/>
                      <a:pt x="291" y="333"/>
                      <a:pt x="291" y="333"/>
                    </a:cubicBezTo>
                    <a:cubicBezTo>
                      <a:pt x="340" y="309"/>
                      <a:pt x="360" y="268"/>
                      <a:pt x="360" y="196"/>
                    </a:cubicBezTo>
                    <a:cubicBezTo>
                      <a:pt x="360" y="164"/>
                      <a:pt x="360" y="164"/>
                      <a:pt x="360" y="164"/>
                    </a:cubicBezTo>
                    <a:cubicBezTo>
                      <a:pt x="360" y="52"/>
                      <a:pt x="306" y="0"/>
                      <a:pt x="190" y="0"/>
                    </a:cubicBezTo>
                  </a:path>
                </a:pathLst>
              </a:custGeom>
              <a:solidFill>
                <a:srgbClr val="FFFFFF">
                  <a:alpha val="4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0" name="Freeform 21"/>
              <p:cNvSpPr>
                <a:spLocks/>
              </p:cNvSpPr>
              <p:nvPr userDrawn="1"/>
            </p:nvSpPr>
            <p:spPr bwMode="auto">
              <a:xfrm>
                <a:off x="2838450" y="2511425"/>
                <a:ext cx="812800" cy="2290763"/>
              </a:xfrm>
              <a:custGeom>
                <a:avLst/>
                <a:gdLst>
                  <a:gd name="T0" fmla="*/ 256 w 256"/>
                  <a:gd name="T1" fmla="*/ 0 h 721"/>
                  <a:gd name="T2" fmla="*/ 0 w 256"/>
                  <a:gd name="T3" fmla="*/ 0 h 721"/>
                  <a:gd name="T4" fmla="*/ 0 w 256"/>
                  <a:gd name="T5" fmla="*/ 554 h 721"/>
                  <a:gd name="T6" fmla="*/ 158 w 256"/>
                  <a:gd name="T7" fmla="*/ 721 h 721"/>
                  <a:gd name="T8" fmla="*/ 256 w 256"/>
                  <a:gd name="T9" fmla="*/ 721 h 721"/>
                  <a:gd name="T10" fmla="*/ 256 w 256"/>
                  <a:gd name="T11" fmla="*/ 628 h 721"/>
                  <a:gd name="T12" fmla="*/ 188 w 256"/>
                  <a:gd name="T13" fmla="*/ 628 h 721"/>
                  <a:gd name="T14" fmla="*/ 111 w 256"/>
                  <a:gd name="T15" fmla="*/ 551 h 721"/>
                  <a:gd name="T16" fmla="*/ 111 w 256"/>
                  <a:gd name="T17" fmla="*/ 406 h 721"/>
                  <a:gd name="T18" fmla="*/ 111 w 256"/>
                  <a:gd name="T19" fmla="*/ 395 h 721"/>
                  <a:gd name="T20" fmla="*/ 122 w 256"/>
                  <a:gd name="T21" fmla="*/ 395 h 721"/>
                  <a:gd name="T22" fmla="*/ 256 w 256"/>
                  <a:gd name="T23" fmla="*/ 395 h 721"/>
                  <a:gd name="T24" fmla="*/ 256 w 256"/>
                  <a:gd name="T25" fmla="*/ 302 h 721"/>
                  <a:gd name="T26" fmla="*/ 122 w 256"/>
                  <a:gd name="T27" fmla="*/ 302 h 721"/>
                  <a:gd name="T28" fmla="*/ 111 w 256"/>
                  <a:gd name="T29" fmla="*/ 302 h 721"/>
                  <a:gd name="T30" fmla="*/ 111 w 256"/>
                  <a:gd name="T31" fmla="*/ 291 h 721"/>
                  <a:gd name="T32" fmla="*/ 111 w 256"/>
                  <a:gd name="T33" fmla="*/ 104 h 721"/>
                  <a:gd name="T34" fmla="*/ 111 w 256"/>
                  <a:gd name="T35" fmla="*/ 93 h 721"/>
                  <a:gd name="T36" fmla="*/ 122 w 256"/>
                  <a:gd name="T37" fmla="*/ 93 h 721"/>
                  <a:gd name="T38" fmla="*/ 256 w 256"/>
                  <a:gd name="T39" fmla="*/ 93 h 721"/>
                  <a:gd name="T40" fmla="*/ 256 w 256"/>
                  <a:gd name="T41" fmla="*/ 0 h 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6" h="721">
                    <a:moveTo>
                      <a:pt x="256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54"/>
                      <a:pt x="0" y="554"/>
                      <a:pt x="0" y="554"/>
                    </a:cubicBezTo>
                    <a:cubicBezTo>
                      <a:pt x="0" y="676"/>
                      <a:pt x="43" y="721"/>
                      <a:pt x="158" y="721"/>
                    </a:cubicBezTo>
                    <a:cubicBezTo>
                      <a:pt x="256" y="721"/>
                      <a:pt x="256" y="721"/>
                      <a:pt x="256" y="721"/>
                    </a:cubicBezTo>
                    <a:cubicBezTo>
                      <a:pt x="256" y="628"/>
                      <a:pt x="256" y="628"/>
                      <a:pt x="256" y="628"/>
                    </a:cubicBezTo>
                    <a:cubicBezTo>
                      <a:pt x="188" y="628"/>
                      <a:pt x="188" y="628"/>
                      <a:pt x="188" y="628"/>
                    </a:cubicBezTo>
                    <a:cubicBezTo>
                      <a:pt x="131" y="628"/>
                      <a:pt x="111" y="608"/>
                      <a:pt x="111" y="551"/>
                    </a:cubicBezTo>
                    <a:cubicBezTo>
                      <a:pt x="111" y="406"/>
                      <a:pt x="111" y="406"/>
                      <a:pt x="111" y="406"/>
                    </a:cubicBezTo>
                    <a:cubicBezTo>
                      <a:pt x="111" y="395"/>
                      <a:pt x="111" y="395"/>
                      <a:pt x="111" y="395"/>
                    </a:cubicBezTo>
                    <a:cubicBezTo>
                      <a:pt x="122" y="395"/>
                      <a:pt x="122" y="395"/>
                      <a:pt x="122" y="395"/>
                    </a:cubicBezTo>
                    <a:cubicBezTo>
                      <a:pt x="256" y="395"/>
                      <a:pt x="256" y="395"/>
                      <a:pt x="256" y="395"/>
                    </a:cubicBezTo>
                    <a:cubicBezTo>
                      <a:pt x="256" y="302"/>
                      <a:pt x="256" y="302"/>
                      <a:pt x="256" y="302"/>
                    </a:cubicBezTo>
                    <a:cubicBezTo>
                      <a:pt x="122" y="302"/>
                      <a:pt x="122" y="302"/>
                      <a:pt x="122" y="302"/>
                    </a:cubicBezTo>
                    <a:cubicBezTo>
                      <a:pt x="111" y="302"/>
                      <a:pt x="111" y="302"/>
                      <a:pt x="111" y="302"/>
                    </a:cubicBezTo>
                    <a:cubicBezTo>
                      <a:pt x="111" y="291"/>
                      <a:pt x="111" y="291"/>
                      <a:pt x="111" y="291"/>
                    </a:cubicBezTo>
                    <a:cubicBezTo>
                      <a:pt x="111" y="104"/>
                      <a:pt x="111" y="104"/>
                      <a:pt x="111" y="104"/>
                    </a:cubicBezTo>
                    <a:cubicBezTo>
                      <a:pt x="111" y="93"/>
                      <a:pt x="111" y="93"/>
                      <a:pt x="111" y="93"/>
                    </a:cubicBezTo>
                    <a:cubicBezTo>
                      <a:pt x="122" y="93"/>
                      <a:pt x="122" y="93"/>
                      <a:pt x="122" y="93"/>
                    </a:cubicBezTo>
                    <a:cubicBezTo>
                      <a:pt x="256" y="93"/>
                      <a:pt x="256" y="93"/>
                      <a:pt x="256" y="93"/>
                    </a:cubicBezTo>
                    <a:cubicBezTo>
                      <a:pt x="256" y="0"/>
                      <a:pt x="256" y="0"/>
                      <a:pt x="256" y="0"/>
                    </a:cubicBezTo>
                  </a:path>
                </a:pathLst>
              </a:custGeom>
              <a:solidFill>
                <a:srgbClr val="FFFFFF">
                  <a:alpha val="4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43" name="부제목 2"/>
          <p:cNvSpPr>
            <a:spLocks noGrp="1"/>
          </p:cNvSpPr>
          <p:nvPr>
            <p:ph type="subTitle" idx="1"/>
          </p:nvPr>
        </p:nvSpPr>
        <p:spPr>
          <a:xfrm>
            <a:off x="4463481" y="2047392"/>
            <a:ext cx="4624059" cy="3669119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77" name="직각 삼각형 76"/>
          <p:cNvSpPr/>
          <p:nvPr userDrawn="1"/>
        </p:nvSpPr>
        <p:spPr>
          <a:xfrm rot="5400000">
            <a:off x="0" y="0"/>
            <a:ext cx="311924" cy="311924"/>
          </a:xfrm>
          <a:prstGeom prst="rtTriangle">
            <a:avLst/>
          </a:prstGeom>
          <a:solidFill>
            <a:srgbClr val="42B9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 userDrawn="1"/>
        </p:nvSpPr>
        <p:spPr>
          <a:xfrm>
            <a:off x="8964000" y="0"/>
            <a:ext cx="180000" cy="6858000"/>
          </a:xfrm>
          <a:prstGeom prst="rect">
            <a:avLst/>
          </a:prstGeom>
          <a:solidFill>
            <a:srgbClr val="B7BF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noFill/>
              </a:ln>
            </a:endParaRPr>
          </a:p>
        </p:txBody>
      </p:sp>
      <p:pic>
        <p:nvPicPr>
          <p:cNvPr id="80" name="그림 7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6329" y="4243398"/>
            <a:ext cx="3366383" cy="2202138"/>
          </a:xfrm>
          <a:prstGeom prst="rect">
            <a:avLst/>
          </a:prstGeom>
        </p:spPr>
      </p:pic>
      <p:cxnSp>
        <p:nvCxnSpPr>
          <p:cNvPr id="88" name="직선 연결선 87"/>
          <p:cNvCxnSpPr/>
          <p:nvPr userDrawn="1"/>
        </p:nvCxnSpPr>
        <p:spPr>
          <a:xfrm>
            <a:off x="652121" y="1755944"/>
            <a:ext cx="2324584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767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33C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9" name="그룹 28"/>
          <p:cNvGrpSpPr/>
          <p:nvPr userDrawn="1"/>
        </p:nvGrpSpPr>
        <p:grpSpPr>
          <a:xfrm>
            <a:off x="3175" y="0"/>
            <a:ext cx="9140825" cy="6858000"/>
            <a:chOff x="3175" y="0"/>
            <a:chExt cx="9140825" cy="6858000"/>
          </a:xfrm>
        </p:grpSpPr>
        <p:sp>
          <p:nvSpPr>
            <p:cNvPr id="30" name="Freeform 19"/>
            <p:cNvSpPr>
              <a:spLocks/>
            </p:cNvSpPr>
            <p:nvPr userDrawn="1"/>
          </p:nvSpPr>
          <p:spPr bwMode="auto">
            <a:xfrm>
              <a:off x="3175" y="9525"/>
              <a:ext cx="1193800" cy="2292350"/>
            </a:xfrm>
            <a:custGeom>
              <a:avLst/>
              <a:gdLst>
                <a:gd name="T0" fmla="*/ 752 w 752"/>
                <a:gd name="T1" fmla="*/ 0 h 1444"/>
                <a:gd name="T2" fmla="*/ 0 w 752"/>
                <a:gd name="T3" fmla="*/ 0 h 1444"/>
                <a:gd name="T4" fmla="*/ 0 w 752"/>
                <a:gd name="T5" fmla="*/ 176 h 1444"/>
                <a:gd name="T6" fmla="*/ 256 w 752"/>
                <a:gd name="T7" fmla="*/ 176 h 1444"/>
                <a:gd name="T8" fmla="*/ 278 w 752"/>
                <a:gd name="T9" fmla="*/ 176 h 1444"/>
                <a:gd name="T10" fmla="*/ 278 w 752"/>
                <a:gd name="T11" fmla="*/ 198 h 1444"/>
                <a:gd name="T12" fmla="*/ 278 w 752"/>
                <a:gd name="T13" fmla="*/ 1444 h 1444"/>
                <a:gd name="T14" fmla="*/ 486 w 752"/>
                <a:gd name="T15" fmla="*/ 1444 h 1444"/>
                <a:gd name="T16" fmla="*/ 486 w 752"/>
                <a:gd name="T17" fmla="*/ 198 h 1444"/>
                <a:gd name="T18" fmla="*/ 486 w 752"/>
                <a:gd name="T19" fmla="*/ 176 h 1444"/>
                <a:gd name="T20" fmla="*/ 508 w 752"/>
                <a:gd name="T21" fmla="*/ 176 h 1444"/>
                <a:gd name="T22" fmla="*/ 752 w 752"/>
                <a:gd name="T23" fmla="*/ 176 h 1444"/>
                <a:gd name="T24" fmla="*/ 752 w 752"/>
                <a:gd name="T25" fmla="*/ 0 h 1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2" h="1444">
                  <a:moveTo>
                    <a:pt x="752" y="0"/>
                  </a:moveTo>
                  <a:lnTo>
                    <a:pt x="0" y="0"/>
                  </a:lnTo>
                  <a:lnTo>
                    <a:pt x="0" y="176"/>
                  </a:lnTo>
                  <a:lnTo>
                    <a:pt x="256" y="176"/>
                  </a:lnTo>
                  <a:lnTo>
                    <a:pt x="278" y="176"/>
                  </a:lnTo>
                  <a:lnTo>
                    <a:pt x="278" y="198"/>
                  </a:lnTo>
                  <a:lnTo>
                    <a:pt x="278" y="1444"/>
                  </a:lnTo>
                  <a:lnTo>
                    <a:pt x="486" y="1444"/>
                  </a:lnTo>
                  <a:lnTo>
                    <a:pt x="486" y="198"/>
                  </a:lnTo>
                  <a:lnTo>
                    <a:pt x="486" y="176"/>
                  </a:lnTo>
                  <a:lnTo>
                    <a:pt x="508" y="176"/>
                  </a:lnTo>
                  <a:lnTo>
                    <a:pt x="752" y="176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"/>
            <p:cNvSpPr>
              <a:spLocks noEditPoints="1"/>
            </p:cNvSpPr>
            <p:nvPr userDrawn="1"/>
          </p:nvSpPr>
          <p:spPr bwMode="auto">
            <a:xfrm>
              <a:off x="1390650" y="0"/>
              <a:ext cx="1185863" cy="2349500"/>
            </a:xfrm>
            <a:custGeom>
              <a:avLst/>
              <a:gdLst>
                <a:gd name="T0" fmla="*/ 186 w 374"/>
                <a:gd name="T1" fmla="*/ 647 h 740"/>
                <a:gd name="T2" fmla="*/ 111 w 374"/>
                <a:gd name="T3" fmla="*/ 561 h 740"/>
                <a:gd name="T4" fmla="*/ 111 w 374"/>
                <a:gd name="T5" fmla="*/ 161 h 740"/>
                <a:gd name="T6" fmla="*/ 186 w 374"/>
                <a:gd name="T7" fmla="*/ 74 h 740"/>
                <a:gd name="T8" fmla="*/ 263 w 374"/>
                <a:gd name="T9" fmla="*/ 161 h 740"/>
                <a:gd name="T10" fmla="*/ 263 w 374"/>
                <a:gd name="T11" fmla="*/ 561 h 740"/>
                <a:gd name="T12" fmla="*/ 186 w 374"/>
                <a:gd name="T13" fmla="*/ 647 h 740"/>
                <a:gd name="T14" fmla="*/ 267 w 374"/>
                <a:gd name="T15" fmla="*/ 0 h 740"/>
                <a:gd name="T16" fmla="*/ 106 w 374"/>
                <a:gd name="T17" fmla="*/ 0 h 740"/>
                <a:gd name="T18" fmla="*/ 0 w 374"/>
                <a:gd name="T19" fmla="*/ 163 h 740"/>
                <a:gd name="T20" fmla="*/ 0 w 374"/>
                <a:gd name="T21" fmla="*/ 565 h 740"/>
                <a:gd name="T22" fmla="*/ 186 w 374"/>
                <a:gd name="T23" fmla="*/ 740 h 740"/>
                <a:gd name="T24" fmla="*/ 374 w 374"/>
                <a:gd name="T25" fmla="*/ 565 h 740"/>
                <a:gd name="T26" fmla="*/ 374 w 374"/>
                <a:gd name="T27" fmla="*/ 163 h 740"/>
                <a:gd name="T28" fmla="*/ 267 w 374"/>
                <a:gd name="T29" fmla="*/ 0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4" h="740">
                  <a:moveTo>
                    <a:pt x="186" y="647"/>
                  </a:moveTo>
                  <a:cubicBezTo>
                    <a:pt x="152" y="647"/>
                    <a:pt x="111" y="632"/>
                    <a:pt x="111" y="561"/>
                  </a:cubicBezTo>
                  <a:cubicBezTo>
                    <a:pt x="111" y="161"/>
                    <a:pt x="111" y="161"/>
                    <a:pt x="111" y="161"/>
                  </a:cubicBezTo>
                  <a:cubicBezTo>
                    <a:pt x="111" y="89"/>
                    <a:pt x="152" y="74"/>
                    <a:pt x="186" y="74"/>
                  </a:cubicBezTo>
                  <a:cubicBezTo>
                    <a:pt x="237" y="74"/>
                    <a:pt x="263" y="104"/>
                    <a:pt x="263" y="161"/>
                  </a:cubicBezTo>
                  <a:cubicBezTo>
                    <a:pt x="263" y="561"/>
                    <a:pt x="263" y="561"/>
                    <a:pt x="263" y="561"/>
                  </a:cubicBezTo>
                  <a:cubicBezTo>
                    <a:pt x="263" y="618"/>
                    <a:pt x="237" y="647"/>
                    <a:pt x="186" y="647"/>
                  </a:cubicBezTo>
                  <a:moveTo>
                    <a:pt x="267" y="0"/>
                  </a:moveTo>
                  <a:cubicBezTo>
                    <a:pt x="106" y="0"/>
                    <a:pt x="106" y="0"/>
                    <a:pt x="106" y="0"/>
                  </a:cubicBezTo>
                  <a:cubicBezTo>
                    <a:pt x="38" y="24"/>
                    <a:pt x="0" y="82"/>
                    <a:pt x="0" y="163"/>
                  </a:cubicBezTo>
                  <a:cubicBezTo>
                    <a:pt x="0" y="565"/>
                    <a:pt x="0" y="565"/>
                    <a:pt x="0" y="565"/>
                  </a:cubicBezTo>
                  <a:cubicBezTo>
                    <a:pt x="0" y="675"/>
                    <a:pt x="70" y="740"/>
                    <a:pt x="186" y="740"/>
                  </a:cubicBezTo>
                  <a:cubicBezTo>
                    <a:pt x="304" y="740"/>
                    <a:pt x="374" y="675"/>
                    <a:pt x="374" y="565"/>
                  </a:cubicBezTo>
                  <a:cubicBezTo>
                    <a:pt x="374" y="163"/>
                    <a:pt x="374" y="163"/>
                    <a:pt x="374" y="163"/>
                  </a:cubicBezTo>
                  <a:cubicBezTo>
                    <a:pt x="374" y="82"/>
                    <a:pt x="335" y="24"/>
                    <a:pt x="267" y="0"/>
                  </a:cubicBezTo>
                </a:path>
              </a:pathLst>
            </a:custGeom>
            <a:solidFill>
              <a:srgbClr val="FFFFFF">
                <a:alpha val="4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2"/>
            <p:cNvSpPr>
              <a:spLocks noEditPoints="1"/>
            </p:cNvSpPr>
            <p:nvPr userDrawn="1"/>
          </p:nvSpPr>
          <p:spPr bwMode="auto">
            <a:xfrm>
              <a:off x="1390650" y="2511425"/>
              <a:ext cx="1182688" cy="2289175"/>
            </a:xfrm>
            <a:custGeom>
              <a:avLst/>
              <a:gdLst>
                <a:gd name="T0" fmla="*/ 111 w 373"/>
                <a:gd name="T1" fmla="*/ 628 h 721"/>
                <a:gd name="T2" fmla="*/ 111 w 373"/>
                <a:gd name="T3" fmla="*/ 617 h 721"/>
                <a:gd name="T4" fmla="*/ 111 w 373"/>
                <a:gd name="T5" fmla="*/ 407 h 721"/>
                <a:gd name="T6" fmla="*/ 111 w 373"/>
                <a:gd name="T7" fmla="*/ 396 h 721"/>
                <a:gd name="T8" fmla="*/ 122 w 373"/>
                <a:gd name="T9" fmla="*/ 396 h 721"/>
                <a:gd name="T10" fmla="*/ 175 w 373"/>
                <a:gd name="T11" fmla="*/ 396 h 721"/>
                <a:gd name="T12" fmla="*/ 261 w 373"/>
                <a:gd name="T13" fmla="*/ 498 h 721"/>
                <a:gd name="T14" fmla="*/ 261 w 373"/>
                <a:gd name="T15" fmla="*/ 547 h 721"/>
                <a:gd name="T16" fmla="*/ 182 w 373"/>
                <a:gd name="T17" fmla="*/ 628 h 721"/>
                <a:gd name="T18" fmla="*/ 122 w 373"/>
                <a:gd name="T19" fmla="*/ 628 h 721"/>
                <a:gd name="T20" fmla="*/ 111 w 373"/>
                <a:gd name="T21" fmla="*/ 628 h 721"/>
                <a:gd name="T22" fmla="*/ 111 w 373"/>
                <a:gd name="T23" fmla="*/ 303 h 721"/>
                <a:gd name="T24" fmla="*/ 111 w 373"/>
                <a:gd name="T25" fmla="*/ 292 h 721"/>
                <a:gd name="T26" fmla="*/ 111 w 373"/>
                <a:gd name="T27" fmla="*/ 104 h 721"/>
                <a:gd name="T28" fmla="*/ 111 w 373"/>
                <a:gd name="T29" fmla="*/ 93 h 721"/>
                <a:gd name="T30" fmla="*/ 122 w 373"/>
                <a:gd name="T31" fmla="*/ 93 h 721"/>
                <a:gd name="T32" fmla="*/ 179 w 373"/>
                <a:gd name="T33" fmla="*/ 93 h 721"/>
                <a:gd name="T34" fmla="*/ 250 w 373"/>
                <a:gd name="T35" fmla="*/ 181 h 721"/>
                <a:gd name="T36" fmla="*/ 250 w 373"/>
                <a:gd name="T37" fmla="*/ 203 h 721"/>
                <a:gd name="T38" fmla="*/ 169 w 373"/>
                <a:gd name="T39" fmla="*/ 303 h 721"/>
                <a:gd name="T40" fmla="*/ 122 w 373"/>
                <a:gd name="T41" fmla="*/ 303 h 721"/>
                <a:gd name="T42" fmla="*/ 111 w 373"/>
                <a:gd name="T43" fmla="*/ 303 h 721"/>
                <a:gd name="T44" fmla="*/ 190 w 373"/>
                <a:gd name="T45" fmla="*/ 0 h 721"/>
                <a:gd name="T46" fmla="*/ 0 w 373"/>
                <a:gd name="T47" fmla="*/ 0 h 721"/>
                <a:gd name="T48" fmla="*/ 0 w 373"/>
                <a:gd name="T49" fmla="*/ 721 h 721"/>
                <a:gd name="T50" fmla="*/ 193 w 373"/>
                <a:gd name="T51" fmla="*/ 721 h 721"/>
                <a:gd name="T52" fmla="*/ 373 w 373"/>
                <a:gd name="T53" fmla="*/ 564 h 721"/>
                <a:gd name="T54" fmla="*/ 373 w 373"/>
                <a:gd name="T55" fmla="*/ 493 h 721"/>
                <a:gd name="T56" fmla="*/ 292 w 373"/>
                <a:gd name="T57" fmla="*/ 353 h 721"/>
                <a:gd name="T58" fmla="*/ 269 w 373"/>
                <a:gd name="T59" fmla="*/ 344 h 721"/>
                <a:gd name="T60" fmla="*/ 291 w 373"/>
                <a:gd name="T61" fmla="*/ 333 h 721"/>
                <a:gd name="T62" fmla="*/ 360 w 373"/>
                <a:gd name="T63" fmla="*/ 196 h 721"/>
                <a:gd name="T64" fmla="*/ 360 w 373"/>
                <a:gd name="T65" fmla="*/ 164 h 721"/>
                <a:gd name="T66" fmla="*/ 190 w 373"/>
                <a:gd name="T67" fmla="*/ 0 h 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721">
                  <a:moveTo>
                    <a:pt x="111" y="628"/>
                  </a:moveTo>
                  <a:cubicBezTo>
                    <a:pt x="111" y="617"/>
                    <a:pt x="111" y="617"/>
                    <a:pt x="111" y="617"/>
                  </a:cubicBezTo>
                  <a:cubicBezTo>
                    <a:pt x="111" y="407"/>
                    <a:pt x="111" y="407"/>
                    <a:pt x="111" y="407"/>
                  </a:cubicBezTo>
                  <a:cubicBezTo>
                    <a:pt x="111" y="396"/>
                    <a:pt x="111" y="396"/>
                    <a:pt x="111" y="396"/>
                  </a:cubicBezTo>
                  <a:cubicBezTo>
                    <a:pt x="122" y="396"/>
                    <a:pt x="122" y="396"/>
                    <a:pt x="122" y="396"/>
                  </a:cubicBezTo>
                  <a:cubicBezTo>
                    <a:pt x="175" y="396"/>
                    <a:pt x="175" y="396"/>
                    <a:pt x="175" y="396"/>
                  </a:cubicBezTo>
                  <a:cubicBezTo>
                    <a:pt x="233" y="396"/>
                    <a:pt x="261" y="430"/>
                    <a:pt x="261" y="498"/>
                  </a:cubicBezTo>
                  <a:cubicBezTo>
                    <a:pt x="261" y="547"/>
                    <a:pt x="261" y="547"/>
                    <a:pt x="261" y="547"/>
                  </a:cubicBezTo>
                  <a:cubicBezTo>
                    <a:pt x="261" y="599"/>
                    <a:pt x="233" y="628"/>
                    <a:pt x="182" y="628"/>
                  </a:cubicBezTo>
                  <a:cubicBezTo>
                    <a:pt x="122" y="628"/>
                    <a:pt x="122" y="628"/>
                    <a:pt x="122" y="628"/>
                  </a:cubicBezTo>
                  <a:cubicBezTo>
                    <a:pt x="111" y="628"/>
                    <a:pt x="111" y="628"/>
                    <a:pt x="111" y="628"/>
                  </a:cubicBezTo>
                  <a:moveTo>
                    <a:pt x="111" y="303"/>
                  </a:moveTo>
                  <a:cubicBezTo>
                    <a:pt x="111" y="292"/>
                    <a:pt x="111" y="292"/>
                    <a:pt x="111" y="292"/>
                  </a:cubicBezTo>
                  <a:cubicBezTo>
                    <a:pt x="111" y="104"/>
                    <a:pt x="111" y="104"/>
                    <a:pt x="111" y="104"/>
                  </a:cubicBezTo>
                  <a:cubicBezTo>
                    <a:pt x="111" y="93"/>
                    <a:pt x="111" y="93"/>
                    <a:pt x="111" y="93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79" y="93"/>
                    <a:pt x="179" y="93"/>
                    <a:pt x="179" y="93"/>
                  </a:cubicBezTo>
                  <a:cubicBezTo>
                    <a:pt x="211" y="93"/>
                    <a:pt x="250" y="108"/>
                    <a:pt x="250" y="181"/>
                  </a:cubicBezTo>
                  <a:cubicBezTo>
                    <a:pt x="250" y="203"/>
                    <a:pt x="250" y="203"/>
                    <a:pt x="250" y="203"/>
                  </a:cubicBezTo>
                  <a:cubicBezTo>
                    <a:pt x="250" y="290"/>
                    <a:pt x="199" y="303"/>
                    <a:pt x="169" y="303"/>
                  </a:cubicBezTo>
                  <a:cubicBezTo>
                    <a:pt x="122" y="303"/>
                    <a:pt x="122" y="303"/>
                    <a:pt x="122" y="303"/>
                  </a:cubicBezTo>
                  <a:cubicBezTo>
                    <a:pt x="111" y="303"/>
                    <a:pt x="111" y="303"/>
                    <a:pt x="111" y="303"/>
                  </a:cubicBezTo>
                  <a:moveTo>
                    <a:pt x="19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21"/>
                    <a:pt x="0" y="721"/>
                    <a:pt x="0" y="721"/>
                  </a:cubicBezTo>
                  <a:cubicBezTo>
                    <a:pt x="193" y="721"/>
                    <a:pt x="193" y="721"/>
                    <a:pt x="193" y="721"/>
                  </a:cubicBezTo>
                  <a:cubicBezTo>
                    <a:pt x="314" y="721"/>
                    <a:pt x="373" y="670"/>
                    <a:pt x="373" y="564"/>
                  </a:cubicBezTo>
                  <a:cubicBezTo>
                    <a:pt x="373" y="493"/>
                    <a:pt x="373" y="493"/>
                    <a:pt x="373" y="493"/>
                  </a:cubicBezTo>
                  <a:cubicBezTo>
                    <a:pt x="373" y="416"/>
                    <a:pt x="348" y="374"/>
                    <a:pt x="292" y="353"/>
                  </a:cubicBezTo>
                  <a:cubicBezTo>
                    <a:pt x="269" y="344"/>
                    <a:pt x="269" y="344"/>
                    <a:pt x="269" y="344"/>
                  </a:cubicBezTo>
                  <a:cubicBezTo>
                    <a:pt x="291" y="333"/>
                    <a:pt x="291" y="333"/>
                    <a:pt x="291" y="333"/>
                  </a:cubicBezTo>
                  <a:cubicBezTo>
                    <a:pt x="340" y="309"/>
                    <a:pt x="360" y="268"/>
                    <a:pt x="360" y="196"/>
                  </a:cubicBezTo>
                  <a:cubicBezTo>
                    <a:pt x="360" y="164"/>
                    <a:pt x="360" y="164"/>
                    <a:pt x="360" y="164"/>
                  </a:cubicBezTo>
                  <a:cubicBezTo>
                    <a:pt x="360" y="52"/>
                    <a:pt x="306" y="0"/>
                    <a:pt x="190" y="0"/>
                  </a:cubicBezTo>
                </a:path>
              </a:pathLst>
            </a:custGeom>
            <a:solidFill>
              <a:srgbClr val="FFFFFF">
                <a:alpha val="4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3"/>
            <p:cNvSpPr>
              <a:spLocks/>
            </p:cNvSpPr>
            <p:nvPr userDrawn="1"/>
          </p:nvSpPr>
          <p:spPr bwMode="auto">
            <a:xfrm>
              <a:off x="2843213" y="2511425"/>
              <a:ext cx="1012825" cy="2289175"/>
            </a:xfrm>
            <a:custGeom>
              <a:avLst/>
              <a:gdLst>
                <a:gd name="T0" fmla="*/ 314 w 319"/>
                <a:gd name="T1" fmla="*/ 0 h 721"/>
                <a:gd name="T2" fmla="*/ 0 w 319"/>
                <a:gd name="T3" fmla="*/ 0 h 721"/>
                <a:gd name="T4" fmla="*/ 0 w 319"/>
                <a:gd name="T5" fmla="*/ 554 h 721"/>
                <a:gd name="T6" fmla="*/ 158 w 319"/>
                <a:gd name="T7" fmla="*/ 721 h 721"/>
                <a:gd name="T8" fmla="*/ 319 w 319"/>
                <a:gd name="T9" fmla="*/ 721 h 721"/>
                <a:gd name="T10" fmla="*/ 319 w 319"/>
                <a:gd name="T11" fmla="*/ 628 h 721"/>
                <a:gd name="T12" fmla="*/ 188 w 319"/>
                <a:gd name="T13" fmla="*/ 628 h 721"/>
                <a:gd name="T14" fmla="*/ 111 w 319"/>
                <a:gd name="T15" fmla="*/ 551 h 721"/>
                <a:gd name="T16" fmla="*/ 111 w 319"/>
                <a:gd name="T17" fmla="*/ 406 h 721"/>
                <a:gd name="T18" fmla="*/ 111 w 319"/>
                <a:gd name="T19" fmla="*/ 395 h 721"/>
                <a:gd name="T20" fmla="*/ 122 w 319"/>
                <a:gd name="T21" fmla="*/ 395 h 721"/>
                <a:gd name="T22" fmla="*/ 290 w 319"/>
                <a:gd name="T23" fmla="*/ 395 h 721"/>
                <a:gd name="T24" fmla="*/ 290 w 319"/>
                <a:gd name="T25" fmla="*/ 302 h 721"/>
                <a:gd name="T26" fmla="*/ 122 w 319"/>
                <a:gd name="T27" fmla="*/ 302 h 721"/>
                <a:gd name="T28" fmla="*/ 111 w 319"/>
                <a:gd name="T29" fmla="*/ 302 h 721"/>
                <a:gd name="T30" fmla="*/ 111 w 319"/>
                <a:gd name="T31" fmla="*/ 291 h 721"/>
                <a:gd name="T32" fmla="*/ 111 w 319"/>
                <a:gd name="T33" fmla="*/ 104 h 721"/>
                <a:gd name="T34" fmla="*/ 111 w 319"/>
                <a:gd name="T35" fmla="*/ 93 h 721"/>
                <a:gd name="T36" fmla="*/ 122 w 319"/>
                <a:gd name="T37" fmla="*/ 93 h 721"/>
                <a:gd name="T38" fmla="*/ 314 w 319"/>
                <a:gd name="T39" fmla="*/ 93 h 721"/>
                <a:gd name="T40" fmla="*/ 314 w 319"/>
                <a:gd name="T41" fmla="*/ 0 h 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9" h="721">
                  <a:moveTo>
                    <a:pt x="31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54"/>
                    <a:pt x="0" y="554"/>
                    <a:pt x="0" y="554"/>
                  </a:cubicBezTo>
                  <a:cubicBezTo>
                    <a:pt x="0" y="676"/>
                    <a:pt x="43" y="721"/>
                    <a:pt x="158" y="721"/>
                  </a:cubicBezTo>
                  <a:cubicBezTo>
                    <a:pt x="319" y="721"/>
                    <a:pt x="319" y="721"/>
                    <a:pt x="319" y="721"/>
                  </a:cubicBezTo>
                  <a:cubicBezTo>
                    <a:pt x="319" y="628"/>
                    <a:pt x="319" y="628"/>
                    <a:pt x="319" y="628"/>
                  </a:cubicBezTo>
                  <a:cubicBezTo>
                    <a:pt x="188" y="628"/>
                    <a:pt x="188" y="628"/>
                    <a:pt x="188" y="628"/>
                  </a:cubicBezTo>
                  <a:cubicBezTo>
                    <a:pt x="131" y="628"/>
                    <a:pt x="111" y="608"/>
                    <a:pt x="111" y="551"/>
                  </a:cubicBezTo>
                  <a:cubicBezTo>
                    <a:pt x="111" y="406"/>
                    <a:pt x="111" y="406"/>
                    <a:pt x="111" y="406"/>
                  </a:cubicBezTo>
                  <a:cubicBezTo>
                    <a:pt x="111" y="395"/>
                    <a:pt x="111" y="395"/>
                    <a:pt x="111" y="395"/>
                  </a:cubicBezTo>
                  <a:cubicBezTo>
                    <a:pt x="122" y="395"/>
                    <a:pt x="122" y="395"/>
                    <a:pt x="122" y="395"/>
                  </a:cubicBezTo>
                  <a:cubicBezTo>
                    <a:pt x="290" y="395"/>
                    <a:pt x="290" y="395"/>
                    <a:pt x="290" y="395"/>
                  </a:cubicBezTo>
                  <a:cubicBezTo>
                    <a:pt x="290" y="302"/>
                    <a:pt x="290" y="302"/>
                    <a:pt x="290" y="302"/>
                  </a:cubicBezTo>
                  <a:cubicBezTo>
                    <a:pt x="122" y="302"/>
                    <a:pt x="122" y="302"/>
                    <a:pt x="122" y="302"/>
                  </a:cubicBezTo>
                  <a:cubicBezTo>
                    <a:pt x="111" y="302"/>
                    <a:pt x="111" y="302"/>
                    <a:pt x="111" y="302"/>
                  </a:cubicBezTo>
                  <a:cubicBezTo>
                    <a:pt x="111" y="291"/>
                    <a:pt x="111" y="291"/>
                    <a:pt x="111" y="291"/>
                  </a:cubicBezTo>
                  <a:cubicBezTo>
                    <a:pt x="111" y="104"/>
                    <a:pt x="111" y="104"/>
                    <a:pt x="111" y="104"/>
                  </a:cubicBezTo>
                  <a:cubicBezTo>
                    <a:pt x="111" y="93"/>
                    <a:pt x="111" y="93"/>
                    <a:pt x="111" y="93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314" y="93"/>
                    <a:pt x="314" y="93"/>
                    <a:pt x="314" y="93"/>
                  </a:cubicBezTo>
                  <a:cubicBezTo>
                    <a:pt x="314" y="0"/>
                    <a:pt x="314" y="0"/>
                    <a:pt x="314" y="0"/>
                  </a:cubicBezTo>
                </a:path>
              </a:pathLst>
            </a:custGeom>
            <a:solidFill>
              <a:srgbClr val="FFFFFF">
                <a:alpha val="4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24"/>
            <p:cNvSpPr>
              <a:spLocks/>
            </p:cNvSpPr>
            <p:nvPr userDrawn="1"/>
          </p:nvSpPr>
          <p:spPr bwMode="auto">
            <a:xfrm>
              <a:off x="7956550" y="4756150"/>
              <a:ext cx="1187450" cy="2101850"/>
            </a:xfrm>
            <a:custGeom>
              <a:avLst/>
              <a:gdLst>
                <a:gd name="T0" fmla="*/ 748 w 748"/>
                <a:gd name="T1" fmla="*/ 0 h 1324"/>
                <a:gd name="T2" fmla="*/ 0 w 748"/>
                <a:gd name="T3" fmla="*/ 0 h 1324"/>
                <a:gd name="T4" fmla="*/ 0 w 748"/>
                <a:gd name="T5" fmla="*/ 176 h 1324"/>
                <a:gd name="T6" fmla="*/ 288 w 748"/>
                <a:gd name="T7" fmla="*/ 176 h 1324"/>
                <a:gd name="T8" fmla="*/ 310 w 748"/>
                <a:gd name="T9" fmla="*/ 176 h 1324"/>
                <a:gd name="T10" fmla="*/ 310 w 748"/>
                <a:gd name="T11" fmla="*/ 198 h 1324"/>
                <a:gd name="T12" fmla="*/ 310 w 748"/>
                <a:gd name="T13" fmla="*/ 1324 h 1324"/>
                <a:gd name="T14" fmla="*/ 518 w 748"/>
                <a:gd name="T15" fmla="*/ 1324 h 1324"/>
                <a:gd name="T16" fmla="*/ 518 w 748"/>
                <a:gd name="T17" fmla="*/ 198 h 1324"/>
                <a:gd name="T18" fmla="*/ 518 w 748"/>
                <a:gd name="T19" fmla="*/ 176 h 1324"/>
                <a:gd name="T20" fmla="*/ 540 w 748"/>
                <a:gd name="T21" fmla="*/ 176 h 1324"/>
                <a:gd name="T22" fmla="*/ 748 w 748"/>
                <a:gd name="T23" fmla="*/ 176 h 1324"/>
                <a:gd name="T24" fmla="*/ 748 w 748"/>
                <a:gd name="T25" fmla="*/ 0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8" h="1324">
                  <a:moveTo>
                    <a:pt x="748" y="0"/>
                  </a:moveTo>
                  <a:lnTo>
                    <a:pt x="0" y="0"/>
                  </a:lnTo>
                  <a:lnTo>
                    <a:pt x="0" y="176"/>
                  </a:lnTo>
                  <a:lnTo>
                    <a:pt x="288" y="176"/>
                  </a:lnTo>
                  <a:lnTo>
                    <a:pt x="310" y="176"/>
                  </a:lnTo>
                  <a:lnTo>
                    <a:pt x="310" y="198"/>
                  </a:lnTo>
                  <a:lnTo>
                    <a:pt x="310" y="1324"/>
                  </a:lnTo>
                  <a:lnTo>
                    <a:pt x="518" y="1324"/>
                  </a:lnTo>
                  <a:lnTo>
                    <a:pt x="518" y="198"/>
                  </a:lnTo>
                  <a:lnTo>
                    <a:pt x="518" y="176"/>
                  </a:lnTo>
                  <a:lnTo>
                    <a:pt x="540" y="176"/>
                  </a:lnTo>
                  <a:lnTo>
                    <a:pt x="748" y="176"/>
                  </a:lnTo>
                  <a:lnTo>
                    <a:pt x="748" y="0"/>
                  </a:ln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26"/>
            <p:cNvSpPr>
              <a:spLocks/>
            </p:cNvSpPr>
            <p:nvPr userDrawn="1"/>
          </p:nvSpPr>
          <p:spPr bwMode="auto">
            <a:xfrm>
              <a:off x="3903663" y="4756150"/>
              <a:ext cx="1057275" cy="2101850"/>
            </a:xfrm>
            <a:custGeom>
              <a:avLst/>
              <a:gdLst>
                <a:gd name="T0" fmla="*/ 200 w 333"/>
                <a:gd name="T1" fmla="*/ 0 h 662"/>
                <a:gd name="T2" fmla="*/ 57 w 333"/>
                <a:gd name="T3" fmla="*/ 43 h 662"/>
                <a:gd name="T4" fmla="*/ 0 w 333"/>
                <a:gd name="T5" fmla="*/ 177 h 662"/>
                <a:gd name="T6" fmla="*/ 121 w 333"/>
                <a:gd name="T7" fmla="*/ 396 h 662"/>
                <a:gd name="T8" fmla="*/ 156 w 333"/>
                <a:gd name="T9" fmla="*/ 416 h 662"/>
                <a:gd name="T10" fmla="*/ 217 w 333"/>
                <a:gd name="T11" fmla="*/ 537 h 662"/>
                <a:gd name="T12" fmla="*/ 122 w 333"/>
                <a:gd name="T13" fmla="*/ 628 h 662"/>
                <a:gd name="T14" fmla="*/ 34 w 333"/>
                <a:gd name="T15" fmla="*/ 628 h 662"/>
                <a:gd name="T16" fmla="*/ 34 w 333"/>
                <a:gd name="T17" fmla="*/ 662 h 662"/>
                <a:gd name="T18" fmla="*/ 294 w 333"/>
                <a:gd name="T19" fmla="*/ 662 h 662"/>
                <a:gd name="T20" fmla="*/ 332 w 333"/>
                <a:gd name="T21" fmla="*/ 530 h 662"/>
                <a:gd name="T22" fmla="*/ 235 w 333"/>
                <a:gd name="T23" fmla="*/ 341 h 662"/>
                <a:gd name="T24" fmla="*/ 197 w 333"/>
                <a:gd name="T25" fmla="*/ 317 h 662"/>
                <a:gd name="T26" fmla="*/ 111 w 333"/>
                <a:gd name="T27" fmla="*/ 180 h 662"/>
                <a:gd name="T28" fmla="*/ 203 w 333"/>
                <a:gd name="T29" fmla="*/ 93 h 662"/>
                <a:gd name="T30" fmla="*/ 288 w 333"/>
                <a:gd name="T31" fmla="*/ 93 h 662"/>
                <a:gd name="T32" fmla="*/ 288 w 333"/>
                <a:gd name="T33" fmla="*/ 0 h 662"/>
                <a:gd name="T34" fmla="*/ 203 w 333"/>
                <a:gd name="T35" fmla="*/ 0 h 662"/>
                <a:gd name="T36" fmla="*/ 200 w 333"/>
                <a:gd name="T37" fmla="*/ 0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3" h="662">
                  <a:moveTo>
                    <a:pt x="200" y="0"/>
                  </a:moveTo>
                  <a:cubicBezTo>
                    <a:pt x="141" y="0"/>
                    <a:pt x="92" y="15"/>
                    <a:pt x="57" y="43"/>
                  </a:cubicBezTo>
                  <a:cubicBezTo>
                    <a:pt x="20" y="74"/>
                    <a:pt x="0" y="119"/>
                    <a:pt x="0" y="177"/>
                  </a:cubicBezTo>
                  <a:cubicBezTo>
                    <a:pt x="0" y="279"/>
                    <a:pt x="38" y="347"/>
                    <a:pt x="121" y="396"/>
                  </a:cubicBezTo>
                  <a:cubicBezTo>
                    <a:pt x="156" y="416"/>
                    <a:pt x="156" y="416"/>
                    <a:pt x="156" y="416"/>
                  </a:cubicBezTo>
                  <a:cubicBezTo>
                    <a:pt x="212" y="450"/>
                    <a:pt x="218" y="496"/>
                    <a:pt x="217" y="537"/>
                  </a:cubicBezTo>
                  <a:cubicBezTo>
                    <a:pt x="216" y="598"/>
                    <a:pt x="185" y="628"/>
                    <a:pt x="122" y="628"/>
                  </a:cubicBezTo>
                  <a:cubicBezTo>
                    <a:pt x="34" y="628"/>
                    <a:pt x="34" y="628"/>
                    <a:pt x="34" y="628"/>
                  </a:cubicBezTo>
                  <a:cubicBezTo>
                    <a:pt x="34" y="662"/>
                    <a:pt x="34" y="662"/>
                    <a:pt x="34" y="662"/>
                  </a:cubicBezTo>
                  <a:cubicBezTo>
                    <a:pt x="294" y="662"/>
                    <a:pt x="294" y="662"/>
                    <a:pt x="294" y="662"/>
                  </a:cubicBezTo>
                  <a:cubicBezTo>
                    <a:pt x="319" y="631"/>
                    <a:pt x="331" y="587"/>
                    <a:pt x="332" y="530"/>
                  </a:cubicBezTo>
                  <a:cubicBezTo>
                    <a:pt x="333" y="455"/>
                    <a:pt x="317" y="394"/>
                    <a:pt x="235" y="341"/>
                  </a:cubicBezTo>
                  <a:cubicBezTo>
                    <a:pt x="197" y="317"/>
                    <a:pt x="197" y="317"/>
                    <a:pt x="197" y="317"/>
                  </a:cubicBezTo>
                  <a:cubicBezTo>
                    <a:pt x="131" y="274"/>
                    <a:pt x="111" y="243"/>
                    <a:pt x="111" y="180"/>
                  </a:cubicBezTo>
                  <a:cubicBezTo>
                    <a:pt x="111" y="120"/>
                    <a:pt x="158" y="93"/>
                    <a:pt x="203" y="93"/>
                  </a:cubicBezTo>
                  <a:cubicBezTo>
                    <a:pt x="288" y="93"/>
                    <a:pt x="288" y="93"/>
                    <a:pt x="288" y="93"/>
                  </a:cubicBezTo>
                  <a:cubicBezTo>
                    <a:pt x="288" y="0"/>
                    <a:pt x="288" y="0"/>
                    <a:pt x="288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0" y="0"/>
                    <a:pt x="200" y="0"/>
                    <a:pt x="200" y="0"/>
                  </a:cubicBezTo>
                </a:path>
              </a:pathLst>
            </a:custGeom>
            <a:solidFill>
              <a:srgbClr val="FFFFFF">
                <a:alpha val="4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27"/>
            <p:cNvSpPr>
              <a:spLocks noEditPoints="1"/>
            </p:cNvSpPr>
            <p:nvPr userDrawn="1"/>
          </p:nvSpPr>
          <p:spPr bwMode="auto">
            <a:xfrm>
              <a:off x="5173663" y="4705350"/>
              <a:ext cx="1187450" cy="2152650"/>
            </a:xfrm>
            <a:custGeom>
              <a:avLst/>
              <a:gdLst>
                <a:gd name="T0" fmla="*/ 187 w 374"/>
                <a:gd name="T1" fmla="*/ 660 h 678"/>
                <a:gd name="T2" fmla="*/ 112 w 374"/>
                <a:gd name="T3" fmla="*/ 573 h 678"/>
                <a:gd name="T4" fmla="*/ 112 w 374"/>
                <a:gd name="T5" fmla="*/ 174 h 678"/>
                <a:gd name="T6" fmla="*/ 187 w 374"/>
                <a:gd name="T7" fmla="*/ 87 h 678"/>
                <a:gd name="T8" fmla="*/ 263 w 374"/>
                <a:gd name="T9" fmla="*/ 174 h 678"/>
                <a:gd name="T10" fmla="*/ 263 w 374"/>
                <a:gd name="T11" fmla="*/ 573 h 678"/>
                <a:gd name="T12" fmla="*/ 187 w 374"/>
                <a:gd name="T13" fmla="*/ 660 h 678"/>
                <a:gd name="T14" fmla="*/ 187 w 374"/>
                <a:gd name="T15" fmla="*/ 0 h 678"/>
                <a:gd name="T16" fmla="*/ 0 w 374"/>
                <a:gd name="T17" fmla="*/ 176 h 678"/>
                <a:gd name="T18" fmla="*/ 0 w 374"/>
                <a:gd name="T19" fmla="*/ 578 h 678"/>
                <a:gd name="T20" fmla="*/ 27 w 374"/>
                <a:gd name="T21" fmla="*/ 678 h 678"/>
                <a:gd name="T22" fmla="*/ 348 w 374"/>
                <a:gd name="T23" fmla="*/ 678 h 678"/>
                <a:gd name="T24" fmla="*/ 374 w 374"/>
                <a:gd name="T25" fmla="*/ 578 h 678"/>
                <a:gd name="T26" fmla="*/ 374 w 374"/>
                <a:gd name="T27" fmla="*/ 176 h 678"/>
                <a:gd name="T28" fmla="*/ 187 w 374"/>
                <a:gd name="T29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4" h="678">
                  <a:moveTo>
                    <a:pt x="187" y="660"/>
                  </a:moveTo>
                  <a:cubicBezTo>
                    <a:pt x="152" y="660"/>
                    <a:pt x="112" y="645"/>
                    <a:pt x="112" y="573"/>
                  </a:cubicBezTo>
                  <a:cubicBezTo>
                    <a:pt x="112" y="174"/>
                    <a:pt x="112" y="174"/>
                    <a:pt x="112" y="174"/>
                  </a:cubicBezTo>
                  <a:cubicBezTo>
                    <a:pt x="112" y="102"/>
                    <a:pt x="152" y="87"/>
                    <a:pt x="187" y="87"/>
                  </a:cubicBezTo>
                  <a:cubicBezTo>
                    <a:pt x="237" y="87"/>
                    <a:pt x="263" y="116"/>
                    <a:pt x="263" y="174"/>
                  </a:cubicBezTo>
                  <a:cubicBezTo>
                    <a:pt x="263" y="573"/>
                    <a:pt x="263" y="573"/>
                    <a:pt x="263" y="573"/>
                  </a:cubicBezTo>
                  <a:cubicBezTo>
                    <a:pt x="263" y="631"/>
                    <a:pt x="237" y="660"/>
                    <a:pt x="187" y="660"/>
                  </a:cubicBezTo>
                  <a:moveTo>
                    <a:pt x="187" y="0"/>
                  </a:moveTo>
                  <a:cubicBezTo>
                    <a:pt x="70" y="0"/>
                    <a:pt x="0" y="66"/>
                    <a:pt x="0" y="176"/>
                  </a:cubicBezTo>
                  <a:cubicBezTo>
                    <a:pt x="0" y="578"/>
                    <a:pt x="0" y="578"/>
                    <a:pt x="0" y="578"/>
                  </a:cubicBezTo>
                  <a:cubicBezTo>
                    <a:pt x="0" y="617"/>
                    <a:pt x="10" y="651"/>
                    <a:pt x="27" y="678"/>
                  </a:cubicBezTo>
                  <a:cubicBezTo>
                    <a:pt x="348" y="678"/>
                    <a:pt x="348" y="678"/>
                    <a:pt x="348" y="678"/>
                  </a:cubicBezTo>
                  <a:cubicBezTo>
                    <a:pt x="365" y="651"/>
                    <a:pt x="374" y="617"/>
                    <a:pt x="374" y="578"/>
                  </a:cubicBezTo>
                  <a:cubicBezTo>
                    <a:pt x="374" y="176"/>
                    <a:pt x="374" y="176"/>
                    <a:pt x="374" y="176"/>
                  </a:cubicBezTo>
                  <a:cubicBezTo>
                    <a:pt x="374" y="66"/>
                    <a:pt x="304" y="0"/>
                    <a:pt x="187" y="0"/>
                  </a:cubicBezTo>
                </a:path>
              </a:pathLst>
            </a:custGeom>
            <a:solidFill>
              <a:srgbClr val="FFFFFF">
                <a:alpha val="4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28"/>
            <p:cNvSpPr>
              <a:spLocks/>
            </p:cNvSpPr>
            <p:nvPr userDrawn="1"/>
          </p:nvSpPr>
          <p:spPr bwMode="auto">
            <a:xfrm>
              <a:off x="6650038" y="4756150"/>
              <a:ext cx="1039813" cy="2101850"/>
            </a:xfrm>
            <a:custGeom>
              <a:avLst/>
              <a:gdLst>
                <a:gd name="T0" fmla="*/ 655 w 655"/>
                <a:gd name="T1" fmla="*/ 0 h 1324"/>
                <a:gd name="T2" fmla="*/ 0 w 655"/>
                <a:gd name="T3" fmla="*/ 0 h 1324"/>
                <a:gd name="T4" fmla="*/ 0 w 655"/>
                <a:gd name="T5" fmla="*/ 1324 h 1324"/>
                <a:gd name="T6" fmla="*/ 222 w 655"/>
                <a:gd name="T7" fmla="*/ 1324 h 1324"/>
                <a:gd name="T8" fmla="*/ 222 w 655"/>
                <a:gd name="T9" fmla="*/ 830 h 1324"/>
                <a:gd name="T10" fmla="*/ 222 w 655"/>
                <a:gd name="T11" fmla="*/ 808 h 1324"/>
                <a:gd name="T12" fmla="*/ 243 w 655"/>
                <a:gd name="T13" fmla="*/ 808 h 1324"/>
                <a:gd name="T14" fmla="*/ 595 w 655"/>
                <a:gd name="T15" fmla="*/ 808 h 1324"/>
                <a:gd name="T16" fmla="*/ 595 w 655"/>
                <a:gd name="T17" fmla="*/ 620 h 1324"/>
                <a:gd name="T18" fmla="*/ 243 w 655"/>
                <a:gd name="T19" fmla="*/ 620 h 1324"/>
                <a:gd name="T20" fmla="*/ 222 w 655"/>
                <a:gd name="T21" fmla="*/ 620 h 1324"/>
                <a:gd name="T22" fmla="*/ 222 w 655"/>
                <a:gd name="T23" fmla="*/ 598 h 1324"/>
                <a:gd name="T24" fmla="*/ 222 w 655"/>
                <a:gd name="T25" fmla="*/ 208 h 1324"/>
                <a:gd name="T26" fmla="*/ 222 w 655"/>
                <a:gd name="T27" fmla="*/ 186 h 1324"/>
                <a:gd name="T28" fmla="*/ 243 w 655"/>
                <a:gd name="T29" fmla="*/ 186 h 1324"/>
                <a:gd name="T30" fmla="*/ 655 w 655"/>
                <a:gd name="T31" fmla="*/ 186 h 1324"/>
                <a:gd name="T32" fmla="*/ 655 w 655"/>
                <a:gd name="T33" fmla="*/ 0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55" h="1324">
                  <a:moveTo>
                    <a:pt x="655" y="0"/>
                  </a:moveTo>
                  <a:lnTo>
                    <a:pt x="0" y="0"/>
                  </a:lnTo>
                  <a:lnTo>
                    <a:pt x="0" y="1324"/>
                  </a:lnTo>
                  <a:lnTo>
                    <a:pt x="222" y="1324"/>
                  </a:lnTo>
                  <a:lnTo>
                    <a:pt x="222" y="830"/>
                  </a:lnTo>
                  <a:lnTo>
                    <a:pt x="222" y="808"/>
                  </a:lnTo>
                  <a:lnTo>
                    <a:pt x="243" y="808"/>
                  </a:lnTo>
                  <a:lnTo>
                    <a:pt x="595" y="808"/>
                  </a:lnTo>
                  <a:lnTo>
                    <a:pt x="595" y="620"/>
                  </a:lnTo>
                  <a:lnTo>
                    <a:pt x="243" y="620"/>
                  </a:lnTo>
                  <a:lnTo>
                    <a:pt x="222" y="620"/>
                  </a:lnTo>
                  <a:lnTo>
                    <a:pt x="222" y="598"/>
                  </a:lnTo>
                  <a:lnTo>
                    <a:pt x="222" y="208"/>
                  </a:lnTo>
                  <a:lnTo>
                    <a:pt x="222" y="186"/>
                  </a:lnTo>
                  <a:lnTo>
                    <a:pt x="243" y="186"/>
                  </a:lnTo>
                  <a:lnTo>
                    <a:pt x="655" y="186"/>
                  </a:lnTo>
                  <a:lnTo>
                    <a:pt x="655" y="0"/>
                  </a:ln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1975" y="1873190"/>
            <a:ext cx="6393114" cy="1005898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61975" y="2839152"/>
            <a:ext cx="6393114" cy="150018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4" name="바닥글 개체 틀 4"/>
          <p:cNvSpPr txBox="1">
            <a:spLocks/>
          </p:cNvSpPr>
          <p:nvPr userDrawn="1"/>
        </p:nvSpPr>
        <p:spPr>
          <a:xfrm>
            <a:off x="561975" y="6438446"/>
            <a:ext cx="8020050" cy="201386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sz="800" kern="1200">
                <a:solidFill>
                  <a:schemeClr val="bg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4" name="직각 삼각형 3"/>
          <p:cNvSpPr/>
          <p:nvPr userDrawn="1"/>
        </p:nvSpPr>
        <p:spPr>
          <a:xfrm rot="16200000">
            <a:off x="4789422" y="2503420"/>
            <a:ext cx="3298961" cy="54102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ㅁ</a:t>
            </a:r>
            <a:endParaRPr lang="ko-KR" altLang="en-US" dirty="0"/>
          </a:p>
        </p:txBody>
      </p:sp>
      <p:sp>
        <p:nvSpPr>
          <p:cNvPr id="5" name="직사각형 4"/>
          <p:cNvSpPr/>
          <p:nvPr userDrawn="1"/>
        </p:nvSpPr>
        <p:spPr>
          <a:xfrm>
            <a:off x="652121" y="1"/>
            <a:ext cx="1255056" cy="1514474"/>
          </a:xfrm>
          <a:prstGeom prst="rect">
            <a:avLst/>
          </a:prstGeom>
          <a:solidFill>
            <a:srgbClr val="16255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 userDrawn="1"/>
        </p:nvSpPr>
        <p:spPr>
          <a:xfrm rot="5400000">
            <a:off x="652120" y="1"/>
            <a:ext cx="304799" cy="304799"/>
          </a:xfrm>
          <a:prstGeom prst="rtTriangle">
            <a:avLst/>
          </a:prstGeom>
          <a:solidFill>
            <a:srgbClr val="42B9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 userDrawn="1"/>
        </p:nvGrpSpPr>
        <p:grpSpPr>
          <a:xfrm>
            <a:off x="7472684" y="559310"/>
            <a:ext cx="1019196" cy="228090"/>
            <a:chOff x="7774387" y="474793"/>
            <a:chExt cx="1019196" cy="228090"/>
          </a:xfrm>
        </p:grpSpPr>
        <p:sp>
          <p:nvSpPr>
            <p:cNvPr id="21" name="Freeform 71"/>
            <p:cNvSpPr>
              <a:spLocks/>
            </p:cNvSpPr>
            <p:nvPr userDrawn="1"/>
          </p:nvSpPr>
          <p:spPr bwMode="auto">
            <a:xfrm>
              <a:off x="7774387" y="480036"/>
              <a:ext cx="116667" cy="217603"/>
            </a:xfrm>
            <a:custGeom>
              <a:avLst/>
              <a:gdLst>
                <a:gd name="T0" fmla="*/ 70 w 178"/>
                <a:gd name="T1" fmla="*/ 46 h 332"/>
                <a:gd name="T2" fmla="*/ 70 w 178"/>
                <a:gd name="T3" fmla="*/ 332 h 332"/>
                <a:gd name="T4" fmla="*/ 117 w 178"/>
                <a:gd name="T5" fmla="*/ 332 h 332"/>
                <a:gd name="T6" fmla="*/ 117 w 178"/>
                <a:gd name="T7" fmla="*/ 46 h 332"/>
                <a:gd name="T8" fmla="*/ 117 w 178"/>
                <a:gd name="T9" fmla="*/ 40 h 332"/>
                <a:gd name="T10" fmla="*/ 123 w 178"/>
                <a:gd name="T11" fmla="*/ 40 h 332"/>
                <a:gd name="T12" fmla="*/ 178 w 178"/>
                <a:gd name="T13" fmla="*/ 40 h 332"/>
                <a:gd name="T14" fmla="*/ 178 w 178"/>
                <a:gd name="T15" fmla="*/ 0 h 332"/>
                <a:gd name="T16" fmla="*/ 0 w 178"/>
                <a:gd name="T17" fmla="*/ 0 h 332"/>
                <a:gd name="T18" fmla="*/ 0 w 178"/>
                <a:gd name="T19" fmla="*/ 40 h 332"/>
                <a:gd name="T20" fmla="*/ 66 w 178"/>
                <a:gd name="T21" fmla="*/ 40 h 332"/>
                <a:gd name="T22" fmla="*/ 70 w 178"/>
                <a:gd name="T23" fmla="*/ 40 h 332"/>
                <a:gd name="T24" fmla="*/ 70 w 178"/>
                <a:gd name="T25" fmla="*/ 4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8" h="332">
                  <a:moveTo>
                    <a:pt x="70" y="46"/>
                  </a:moveTo>
                  <a:lnTo>
                    <a:pt x="70" y="332"/>
                  </a:lnTo>
                  <a:lnTo>
                    <a:pt x="117" y="332"/>
                  </a:lnTo>
                  <a:lnTo>
                    <a:pt x="117" y="46"/>
                  </a:lnTo>
                  <a:lnTo>
                    <a:pt x="117" y="40"/>
                  </a:lnTo>
                  <a:lnTo>
                    <a:pt x="123" y="40"/>
                  </a:lnTo>
                  <a:lnTo>
                    <a:pt x="178" y="40"/>
                  </a:lnTo>
                  <a:lnTo>
                    <a:pt x="178" y="0"/>
                  </a:lnTo>
                  <a:lnTo>
                    <a:pt x="0" y="0"/>
                  </a:lnTo>
                  <a:lnTo>
                    <a:pt x="0" y="40"/>
                  </a:lnTo>
                  <a:lnTo>
                    <a:pt x="66" y="40"/>
                  </a:lnTo>
                  <a:lnTo>
                    <a:pt x="70" y="40"/>
                  </a:lnTo>
                  <a:lnTo>
                    <a:pt x="70" y="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72"/>
            <p:cNvSpPr>
              <a:spLocks/>
            </p:cNvSpPr>
            <p:nvPr userDrawn="1"/>
          </p:nvSpPr>
          <p:spPr bwMode="auto">
            <a:xfrm>
              <a:off x="8676916" y="480036"/>
              <a:ext cx="116667" cy="217603"/>
            </a:xfrm>
            <a:custGeom>
              <a:avLst/>
              <a:gdLst>
                <a:gd name="T0" fmla="*/ 70 w 178"/>
                <a:gd name="T1" fmla="*/ 40 h 332"/>
                <a:gd name="T2" fmla="*/ 70 w 178"/>
                <a:gd name="T3" fmla="*/ 46 h 332"/>
                <a:gd name="T4" fmla="*/ 70 w 178"/>
                <a:gd name="T5" fmla="*/ 332 h 332"/>
                <a:gd name="T6" fmla="*/ 117 w 178"/>
                <a:gd name="T7" fmla="*/ 332 h 332"/>
                <a:gd name="T8" fmla="*/ 117 w 178"/>
                <a:gd name="T9" fmla="*/ 46 h 332"/>
                <a:gd name="T10" fmla="*/ 117 w 178"/>
                <a:gd name="T11" fmla="*/ 40 h 332"/>
                <a:gd name="T12" fmla="*/ 123 w 178"/>
                <a:gd name="T13" fmla="*/ 40 h 332"/>
                <a:gd name="T14" fmla="*/ 178 w 178"/>
                <a:gd name="T15" fmla="*/ 40 h 332"/>
                <a:gd name="T16" fmla="*/ 178 w 178"/>
                <a:gd name="T17" fmla="*/ 0 h 332"/>
                <a:gd name="T18" fmla="*/ 0 w 178"/>
                <a:gd name="T19" fmla="*/ 0 h 332"/>
                <a:gd name="T20" fmla="*/ 0 w 178"/>
                <a:gd name="T21" fmla="*/ 40 h 332"/>
                <a:gd name="T22" fmla="*/ 66 w 178"/>
                <a:gd name="T23" fmla="*/ 40 h 332"/>
                <a:gd name="T24" fmla="*/ 70 w 178"/>
                <a:gd name="T25" fmla="*/ 4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8" h="332">
                  <a:moveTo>
                    <a:pt x="70" y="40"/>
                  </a:moveTo>
                  <a:lnTo>
                    <a:pt x="70" y="46"/>
                  </a:lnTo>
                  <a:lnTo>
                    <a:pt x="70" y="332"/>
                  </a:lnTo>
                  <a:lnTo>
                    <a:pt x="117" y="332"/>
                  </a:lnTo>
                  <a:lnTo>
                    <a:pt x="117" y="46"/>
                  </a:lnTo>
                  <a:lnTo>
                    <a:pt x="117" y="40"/>
                  </a:lnTo>
                  <a:lnTo>
                    <a:pt x="123" y="40"/>
                  </a:lnTo>
                  <a:lnTo>
                    <a:pt x="178" y="40"/>
                  </a:lnTo>
                  <a:lnTo>
                    <a:pt x="178" y="0"/>
                  </a:lnTo>
                  <a:lnTo>
                    <a:pt x="0" y="0"/>
                  </a:lnTo>
                  <a:lnTo>
                    <a:pt x="0" y="40"/>
                  </a:lnTo>
                  <a:lnTo>
                    <a:pt x="66" y="40"/>
                  </a:lnTo>
                  <a:lnTo>
                    <a:pt x="70" y="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73"/>
            <p:cNvSpPr>
              <a:spLocks noEditPoints="1"/>
            </p:cNvSpPr>
            <p:nvPr userDrawn="1"/>
          </p:nvSpPr>
          <p:spPr bwMode="auto">
            <a:xfrm>
              <a:off x="7910062" y="474793"/>
              <a:ext cx="111423" cy="228090"/>
            </a:xfrm>
            <a:custGeom>
              <a:avLst/>
              <a:gdLst>
                <a:gd name="T0" fmla="*/ 45 w 90"/>
                <a:gd name="T1" fmla="*/ 0 h 181"/>
                <a:gd name="T2" fmla="*/ 0 w 90"/>
                <a:gd name="T3" fmla="*/ 42 h 181"/>
                <a:gd name="T4" fmla="*/ 0 w 90"/>
                <a:gd name="T5" fmla="*/ 139 h 181"/>
                <a:gd name="T6" fmla="*/ 45 w 90"/>
                <a:gd name="T7" fmla="*/ 181 h 181"/>
                <a:gd name="T8" fmla="*/ 90 w 90"/>
                <a:gd name="T9" fmla="*/ 139 h 181"/>
                <a:gd name="T10" fmla="*/ 90 w 90"/>
                <a:gd name="T11" fmla="*/ 42 h 181"/>
                <a:gd name="T12" fmla="*/ 45 w 90"/>
                <a:gd name="T13" fmla="*/ 0 h 181"/>
                <a:gd name="T14" fmla="*/ 63 w 90"/>
                <a:gd name="T15" fmla="*/ 138 h 181"/>
                <a:gd name="T16" fmla="*/ 45 w 90"/>
                <a:gd name="T17" fmla="*/ 158 h 181"/>
                <a:gd name="T18" fmla="*/ 27 w 90"/>
                <a:gd name="T19" fmla="*/ 138 h 181"/>
                <a:gd name="T20" fmla="*/ 27 w 90"/>
                <a:gd name="T21" fmla="*/ 42 h 181"/>
                <a:gd name="T22" fmla="*/ 45 w 90"/>
                <a:gd name="T23" fmla="*/ 21 h 181"/>
                <a:gd name="T24" fmla="*/ 63 w 90"/>
                <a:gd name="T25" fmla="*/ 42 h 181"/>
                <a:gd name="T26" fmla="*/ 63 w 90"/>
                <a:gd name="T27" fmla="*/ 138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" h="181">
                  <a:moveTo>
                    <a:pt x="45" y="0"/>
                  </a:moveTo>
                  <a:cubicBezTo>
                    <a:pt x="17" y="0"/>
                    <a:pt x="0" y="16"/>
                    <a:pt x="0" y="42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65"/>
                    <a:pt x="17" y="181"/>
                    <a:pt x="45" y="181"/>
                  </a:cubicBezTo>
                  <a:cubicBezTo>
                    <a:pt x="73" y="181"/>
                    <a:pt x="90" y="165"/>
                    <a:pt x="90" y="139"/>
                  </a:cubicBezTo>
                  <a:cubicBezTo>
                    <a:pt x="90" y="42"/>
                    <a:pt x="90" y="42"/>
                    <a:pt x="90" y="42"/>
                  </a:cubicBezTo>
                  <a:cubicBezTo>
                    <a:pt x="90" y="16"/>
                    <a:pt x="73" y="0"/>
                    <a:pt x="45" y="0"/>
                  </a:cubicBezTo>
                  <a:close/>
                  <a:moveTo>
                    <a:pt x="63" y="138"/>
                  </a:moveTo>
                  <a:cubicBezTo>
                    <a:pt x="63" y="151"/>
                    <a:pt x="57" y="158"/>
                    <a:pt x="45" y="158"/>
                  </a:cubicBezTo>
                  <a:cubicBezTo>
                    <a:pt x="36" y="158"/>
                    <a:pt x="27" y="155"/>
                    <a:pt x="27" y="138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24"/>
                    <a:pt x="36" y="21"/>
                    <a:pt x="45" y="21"/>
                  </a:cubicBezTo>
                  <a:cubicBezTo>
                    <a:pt x="57" y="21"/>
                    <a:pt x="63" y="28"/>
                    <a:pt x="63" y="42"/>
                  </a:cubicBezTo>
                  <a:lnTo>
                    <a:pt x="63" y="1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74"/>
            <p:cNvSpPr>
              <a:spLocks noEditPoints="1"/>
            </p:cNvSpPr>
            <p:nvPr userDrawn="1"/>
          </p:nvSpPr>
          <p:spPr bwMode="auto">
            <a:xfrm>
              <a:off x="8047702" y="480036"/>
              <a:ext cx="110768" cy="217603"/>
            </a:xfrm>
            <a:custGeom>
              <a:avLst/>
              <a:gdLst>
                <a:gd name="T0" fmla="*/ 70 w 89"/>
                <a:gd name="T1" fmla="*/ 85 h 173"/>
                <a:gd name="T2" fmla="*/ 64 w 89"/>
                <a:gd name="T3" fmla="*/ 83 h 173"/>
                <a:gd name="T4" fmla="*/ 70 w 89"/>
                <a:gd name="T5" fmla="*/ 80 h 173"/>
                <a:gd name="T6" fmla="*/ 86 w 89"/>
                <a:gd name="T7" fmla="*/ 47 h 173"/>
                <a:gd name="T8" fmla="*/ 86 w 89"/>
                <a:gd name="T9" fmla="*/ 39 h 173"/>
                <a:gd name="T10" fmla="*/ 45 w 89"/>
                <a:gd name="T11" fmla="*/ 0 h 173"/>
                <a:gd name="T12" fmla="*/ 0 w 89"/>
                <a:gd name="T13" fmla="*/ 0 h 173"/>
                <a:gd name="T14" fmla="*/ 0 w 89"/>
                <a:gd name="T15" fmla="*/ 173 h 173"/>
                <a:gd name="T16" fmla="*/ 46 w 89"/>
                <a:gd name="T17" fmla="*/ 173 h 173"/>
                <a:gd name="T18" fmla="*/ 89 w 89"/>
                <a:gd name="T19" fmla="*/ 135 h 173"/>
                <a:gd name="T20" fmla="*/ 89 w 89"/>
                <a:gd name="T21" fmla="*/ 118 h 173"/>
                <a:gd name="T22" fmla="*/ 70 w 89"/>
                <a:gd name="T23" fmla="*/ 85 h 173"/>
                <a:gd name="T24" fmla="*/ 26 w 89"/>
                <a:gd name="T25" fmla="*/ 70 h 173"/>
                <a:gd name="T26" fmla="*/ 26 w 89"/>
                <a:gd name="T27" fmla="*/ 25 h 173"/>
                <a:gd name="T28" fmla="*/ 26 w 89"/>
                <a:gd name="T29" fmla="*/ 22 h 173"/>
                <a:gd name="T30" fmla="*/ 29 w 89"/>
                <a:gd name="T31" fmla="*/ 22 h 173"/>
                <a:gd name="T32" fmla="*/ 43 w 89"/>
                <a:gd name="T33" fmla="*/ 22 h 173"/>
                <a:gd name="T34" fmla="*/ 60 w 89"/>
                <a:gd name="T35" fmla="*/ 43 h 173"/>
                <a:gd name="T36" fmla="*/ 60 w 89"/>
                <a:gd name="T37" fmla="*/ 49 h 173"/>
                <a:gd name="T38" fmla="*/ 40 w 89"/>
                <a:gd name="T39" fmla="*/ 73 h 173"/>
                <a:gd name="T40" fmla="*/ 29 w 89"/>
                <a:gd name="T41" fmla="*/ 73 h 173"/>
                <a:gd name="T42" fmla="*/ 26 w 89"/>
                <a:gd name="T43" fmla="*/ 73 h 173"/>
                <a:gd name="T44" fmla="*/ 26 w 89"/>
                <a:gd name="T45" fmla="*/ 70 h 173"/>
                <a:gd name="T46" fmla="*/ 63 w 89"/>
                <a:gd name="T47" fmla="*/ 131 h 173"/>
                <a:gd name="T48" fmla="*/ 43 w 89"/>
                <a:gd name="T49" fmla="*/ 151 h 173"/>
                <a:gd name="T50" fmla="*/ 29 w 89"/>
                <a:gd name="T51" fmla="*/ 151 h 173"/>
                <a:gd name="T52" fmla="*/ 26 w 89"/>
                <a:gd name="T53" fmla="*/ 151 h 173"/>
                <a:gd name="T54" fmla="*/ 26 w 89"/>
                <a:gd name="T55" fmla="*/ 148 h 173"/>
                <a:gd name="T56" fmla="*/ 26 w 89"/>
                <a:gd name="T57" fmla="*/ 98 h 173"/>
                <a:gd name="T58" fmla="*/ 26 w 89"/>
                <a:gd name="T59" fmla="*/ 95 h 173"/>
                <a:gd name="T60" fmla="*/ 29 w 89"/>
                <a:gd name="T61" fmla="*/ 95 h 173"/>
                <a:gd name="T62" fmla="*/ 42 w 89"/>
                <a:gd name="T63" fmla="*/ 95 h 173"/>
                <a:gd name="T64" fmla="*/ 63 w 89"/>
                <a:gd name="T65" fmla="*/ 119 h 173"/>
                <a:gd name="T66" fmla="*/ 63 w 89"/>
                <a:gd name="T67" fmla="*/ 13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9" h="173">
                  <a:moveTo>
                    <a:pt x="70" y="85"/>
                  </a:moveTo>
                  <a:cubicBezTo>
                    <a:pt x="64" y="83"/>
                    <a:pt x="64" y="83"/>
                    <a:pt x="64" y="83"/>
                  </a:cubicBezTo>
                  <a:cubicBezTo>
                    <a:pt x="70" y="80"/>
                    <a:pt x="70" y="80"/>
                    <a:pt x="70" y="80"/>
                  </a:cubicBezTo>
                  <a:cubicBezTo>
                    <a:pt x="81" y="74"/>
                    <a:pt x="86" y="64"/>
                    <a:pt x="86" y="47"/>
                  </a:cubicBezTo>
                  <a:cubicBezTo>
                    <a:pt x="86" y="39"/>
                    <a:pt x="86" y="39"/>
                    <a:pt x="86" y="39"/>
                  </a:cubicBezTo>
                  <a:cubicBezTo>
                    <a:pt x="86" y="12"/>
                    <a:pt x="73" y="0"/>
                    <a:pt x="4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46" y="173"/>
                    <a:pt x="46" y="173"/>
                    <a:pt x="46" y="173"/>
                  </a:cubicBezTo>
                  <a:cubicBezTo>
                    <a:pt x="75" y="173"/>
                    <a:pt x="89" y="161"/>
                    <a:pt x="89" y="135"/>
                  </a:cubicBezTo>
                  <a:cubicBezTo>
                    <a:pt x="89" y="118"/>
                    <a:pt x="89" y="118"/>
                    <a:pt x="89" y="118"/>
                  </a:cubicBezTo>
                  <a:cubicBezTo>
                    <a:pt x="89" y="100"/>
                    <a:pt x="83" y="90"/>
                    <a:pt x="70" y="85"/>
                  </a:cubicBezTo>
                  <a:close/>
                  <a:moveTo>
                    <a:pt x="26" y="70"/>
                  </a:moveTo>
                  <a:cubicBezTo>
                    <a:pt x="26" y="25"/>
                    <a:pt x="26" y="25"/>
                    <a:pt x="26" y="25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51" y="22"/>
                    <a:pt x="60" y="26"/>
                    <a:pt x="60" y="43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0" y="70"/>
                    <a:pt x="48" y="73"/>
                    <a:pt x="40" y="73"/>
                  </a:cubicBezTo>
                  <a:cubicBezTo>
                    <a:pt x="29" y="73"/>
                    <a:pt x="29" y="73"/>
                    <a:pt x="29" y="73"/>
                  </a:cubicBezTo>
                  <a:cubicBezTo>
                    <a:pt x="26" y="73"/>
                    <a:pt x="26" y="73"/>
                    <a:pt x="26" y="73"/>
                  </a:cubicBezTo>
                  <a:lnTo>
                    <a:pt x="26" y="70"/>
                  </a:lnTo>
                  <a:close/>
                  <a:moveTo>
                    <a:pt x="63" y="131"/>
                  </a:moveTo>
                  <a:cubicBezTo>
                    <a:pt x="63" y="144"/>
                    <a:pt x="56" y="151"/>
                    <a:pt x="43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6" y="151"/>
                    <a:pt x="26" y="151"/>
                    <a:pt x="26" y="151"/>
                  </a:cubicBezTo>
                  <a:cubicBezTo>
                    <a:pt x="26" y="148"/>
                    <a:pt x="26" y="148"/>
                    <a:pt x="26" y="148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6" y="95"/>
                    <a:pt x="26" y="95"/>
                    <a:pt x="26" y="95"/>
                  </a:cubicBezTo>
                  <a:cubicBezTo>
                    <a:pt x="29" y="95"/>
                    <a:pt x="29" y="95"/>
                    <a:pt x="29" y="95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56" y="95"/>
                    <a:pt x="63" y="103"/>
                    <a:pt x="63" y="119"/>
                  </a:cubicBezTo>
                  <a:lnTo>
                    <a:pt x="63" y="13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75"/>
            <p:cNvSpPr>
              <a:spLocks/>
            </p:cNvSpPr>
            <p:nvPr userDrawn="1"/>
          </p:nvSpPr>
          <p:spPr bwMode="auto">
            <a:xfrm>
              <a:off x="8184687" y="480036"/>
              <a:ext cx="94382" cy="217603"/>
            </a:xfrm>
            <a:custGeom>
              <a:avLst/>
              <a:gdLst>
                <a:gd name="T0" fmla="*/ 26 w 76"/>
                <a:gd name="T1" fmla="*/ 132 h 173"/>
                <a:gd name="T2" fmla="*/ 26 w 76"/>
                <a:gd name="T3" fmla="*/ 97 h 173"/>
                <a:gd name="T4" fmla="*/ 26 w 76"/>
                <a:gd name="T5" fmla="*/ 95 h 173"/>
                <a:gd name="T6" fmla="*/ 29 w 76"/>
                <a:gd name="T7" fmla="*/ 95 h 173"/>
                <a:gd name="T8" fmla="*/ 69 w 76"/>
                <a:gd name="T9" fmla="*/ 95 h 173"/>
                <a:gd name="T10" fmla="*/ 69 w 76"/>
                <a:gd name="T11" fmla="*/ 72 h 173"/>
                <a:gd name="T12" fmla="*/ 29 w 76"/>
                <a:gd name="T13" fmla="*/ 72 h 173"/>
                <a:gd name="T14" fmla="*/ 26 w 76"/>
                <a:gd name="T15" fmla="*/ 72 h 173"/>
                <a:gd name="T16" fmla="*/ 26 w 76"/>
                <a:gd name="T17" fmla="*/ 70 h 173"/>
                <a:gd name="T18" fmla="*/ 26 w 76"/>
                <a:gd name="T19" fmla="*/ 25 h 173"/>
                <a:gd name="T20" fmla="*/ 26 w 76"/>
                <a:gd name="T21" fmla="*/ 22 h 173"/>
                <a:gd name="T22" fmla="*/ 29 w 76"/>
                <a:gd name="T23" fmla="*/ 22 h 173"/>
                <a:gd name="T24" fmla="*/ 75 w 76"/>
                <a:gd name="T25" fmla="*/ 22 h 173"/>
                <a:gd name="T26" fmla="*/ 75 w 76"/>
                <a:gd name="T27" fmla="*/ 0 h 173"/>
                <a:gd name="T28" fmla="*/ 0 w 76"/>
                <a:gd name="T29" fmla="*/ 0 h 173"/>
                <a:gd name="T30" fmla="*/ 0 w 76"/>
                <a:gd name="T31" fmla="*/ 133 h 173"/>
                <a:gd name="T32" fmla="*/ 38 w 76"/>
                <a:gd name="T33" fmla="*/ 173 h 173"/>
                <a:gd name="T34" fmla="*/ 76 w 76"/>
                <a:gd name="T35" fmla="*/ 173 h 173"/>
                <a:gd name="T36" fmla="*/ 76 w 76"/>
                <a:gd name="T37" fmla="*/ 151 h 173"/>
                <a:gd name="T38" fmla="*/ 45 w 76"/>
                <a:gd name="T39" fmla="*/ 151 h 173"/>
                <a:gd name="T40" fmla="*/ 26 w 76"/>
                <a:gd name="T41" fmla="*/ 132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6" h="173">
                  <a:moveTo>
                    <a:pt x="26" y="132"/>
                  </a:moveTo>
                  <a:cubicBezTo>
                    <a:pt x="26" y="97"/>
                    <a:pt x="26" y="97"/>
                    <a:pt x="26" y="97"/>
                  </a:cubicBezTo>
                  <a:cubicBezTo>
                    <a:pt x="26" y="95"/>
                    <a:pt x="26" y="95"/>
                    <a:pt x="26" y="95"/>
                  </a:cubicBezTo>
                  <a:cubicBezTo>
                    <a:pt x="29" y="95"/>
                    <a:pt x="29" y="95"/>
                    <a:pt x="29" y="95"/>
                  </a:cubicBezTo>
                  <a:cubicBezTo>
                    <a:pt x="69" y="95"/>
                    <a:pt x="69" y="95"/>
                    <a:pt x="69" y="95"/>
                  </a:cubicBezTo>
                  <a:cubicBezTo>
                    <a:pt x="69" y="72"/>
                    <a:pt x="69" y="72"/>
                    <a:pt x="69" y="72"/>
                  </a:cubicBezTo>
                  <a:cubicBezTo>
                    <a:pt x="29" y="72"/>
                    <a:pt x="29" y="72"/>
                    <a:pt x="29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62"/>
                    <a:pt x="10" y="173"/>
                    <a:pt x="38" y="173"/>
                  </a:cubicBezTo>
                  <a:cubicBezTo>
                    <a:pt x="76" y="173"/>
                    <a:pt x="76" y="173"/>
                    <a:pt x="76" y="173"/>
                  </a:cubicBezTo>
                  <a:cubicBezTo>
                    <a:pt x="76" y="151"/>
                    <a:pt x="76" y="151"/>
                    <a:pt x="76" y="151"/>
                  </a:cubicBezTo>
                  <a:cubicBezTo>
                    <a:pt x="45" y="151"/>
                    <a:pt x="45" y="151"/>
                    <a:pt x="45" y="151"/>
                  </a:cubicBezTo>
                  <a:cubicBezTo>
                    <a:pt x="31" y="151"/>
                    <a:pt x="26" y="146"/>
                    <a:pt x="26" y="1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76"/>
            <p:cNvSpPr>
              <a:spLocks/>
            </p:cNvSpPr>
            <p:nvPr userDrawn="1"/>
          </p:nvSpPr>
          <p:spPr bwMode="auto">
            <a:xfrm>
              <a:off x="8296110" y="480036"/>
              <a:ext cx="98315" cy="217603"/>
            </a:xfrm>
            <a:custGeom>
              <a:avLst/>
              <a:gdLst>
                <a:gd name="T0" fmla="*/ 56 w 79"/>
                <a:gd name="T1" fmla="*/ 82 h 173"/>
                <a:gd name="T2" fmla="*/ 47 w 79"/>
                <a:gd name="T3" fmla="*/ 76 h 173"/>
                <a:gd name="T4" fmla="*/ 26 w 79"/>
                <a:gd name="T5" fmla="*/ 43 h 173"/>
                <a:gd name="T6" fmla="*/ 48 w 79"/>
                <a:gd name="T7" fmla="*/ 22 h 173"/>
                <a:gd name="T8" fmla="*/ 69 w 79"/>
                <a:gd name="T9" fmla="*/ 22 h 173"/>
                <a:gd name="T10" fmla="*/ 69 w 79"/>
                <a:gd name="T11" fmla="*/ 0 h 173"/>
                <a:gd name="T12" fmla="*/ 48 w 79"/>
                <a:gd name="T13" fmla="*/ 0 h 173"/>
                <a:gd name="T14" fmla="*/ 48 w 79"/>
                <a:gd name="T15" fmla="*/ 0 h 173"/>
                <a:gd name="T16" fmla="*/ 13 w 79"/>
                <a:gd name="T17" fmla="*/ 10 h 173"/>
                <a:gd name="T18" fmla="*/ 0 w 79"/>
                <a:gd name="T19" fmla="*/ 42 h 173"/>
                <a:gd name="T20" fmla="*/ 29 w 79"/>
                <a:gd name="T21" fmla="*/ 95 h 173"/>
                <a:gd name="T22" fmla="*/ 37 w 79"/>
                <a:gd name="T23" fmla="*/ 100 h 173"/>
                <a:gd name="T24" fmla="*/ 52 w 79"/>
                <a:gd name="T25" fmla="*/ 129 h 173"/>
                <a:gd name="T26" fmla="*/ 29 w 79"/>
                <a:gd name="T27" fmla="*/ 151 h 173"/>
                <a:gd name="T28" fmla="*/ 8 w 79"/>
                <a:gd name="T29" fmla="*/ 151 h 173"/>
                <a:gd name="T30" fmla="*/ 8 w 79"/>
                <a:gd name="T31" fmla="*/ 173 h 173"/>
                <a:gd name="T32" fmla="*/ 31 w 79"/>
                <a:gd name="T33" fmla="*/ 173 h 173"/>
                <a:gd name="T34" fmla="*/ 79 w 79"/>
                <a:gd name="T35" fmla="*/ 127 h 173"/>
                <a:gd name="T36" fmla="*/ 56 w 79"/>
                <a:gd name="T37" fmla="*/ 82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9" h="173">
                  <a:moveTo>
                    <a:pt x="56" y="82"/>
                  </a:moveTo>
                  <a:cubicBezTo>
                    <a:pt x="47" y="76"/>
                    <a:pt x="47" y="76"/>
                    <a:pt x="47" y="76"/>
                  </a:cubicBezTo>
                  <a:cubicBezTo>
                    <a:pt x="31" y="66"/>
                    <a:pt x="26" y="58"/>
                    <a:pt x="26" y="43"/>
                  </a:cubicBezTo>
                  <a:cubicBezTo>
                    <a:pt x="26" y="29"/>
                    <a:pt x="37" y="22"/>
                    <a:pt x="48" y="22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33" y="0"/>
                    <a:pt x="22" y="3"/>
                    <a:pt x="13" y="10"/>
                  </a:cubicBezTo>
                  <a:cubicBezTo>
                    <a:pt x="4" y="17"/>
                    <a:pt x="0" y="28"/>
                    <a:pt x="0" y="42"/>
                  </a:cubicBezTo>
                  <a:cubicBezTo>
                    <a:pt x="0" y="67"/>
                    <a:pt x="9" y="83"/>
                    <a:pt x="29" y="95"/>
                  </a:cubicBezTo>
                  <a:cubicBezTo>
                    <a:pt x="37" y="100"/>
                    <a:pt x="37" y="100"/>
                    <a:pt x="37" y="100"/>
                  </a:cubicBezTo>
                  <a:cubicBezTo>
                    <a:pt x="50" y="108"/>
                    <a:pt x="52" y="119"/>
                    <a:pt x="52" y="129"/>
                  </a:cubicBezTo>
                  <a:cubicBezTo>
                    <a:pt x="51" y="143"/>
                    <a:pt x="44" y="151"/>
                    <a:pt x="29" y="151"/>
                  </a:cubicBezTo>
                  <a:cubicBezTo>
                    <a:pt x="8" y="151"/>
                    <a:pt x="8" y="151"/>
                    <a:pt x="8" y="151"/>
                  </a:cubicBezTo>
                  <a:cubicBezTo>
                    <a:pt x="8" y="173"/>
                    <a:pt x="8" y="173"/>
                    <a:pt x="8" y="173"/>
                  </a:cubicBezTo>
                  <a:cubicBezTo>
                    <a:pt x="31" y="173"/>
                    <a:pt x="31" y="173"/>
                    <a:pt x="31" y="173"/>
                  </a:cubicBezTo>
                  <a:cubicBezTo>
                    <a:pt x="64" y="173"/>
                    <a:pt x="79" y="159"/>
                    <a:pt x="79" y="127"/>
                  </a:cubicBezTo>
                  <a:cubicBezTo>
                    <a:pt x="79" y="109"/>
                    <a:pt x="76" y="94"/>
                    <a:pt x="56" y="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77"/>
            <p:cNvSpPr>
              <a:spLocks noEditPoints="1"/>
            </p:cNvSpPr>
            <p:nvPr userDrawn="1"/>
          </p:nvSpPr>
          <p:spPr bwMode="auto">
            <a:xfrm>
              <a:off x="8416055" y="474793"/>
              <a:ext cx="110112" cy="228090"/>
            </a:xfrm>
            <a:custGeom>
              <a:avLst/>
              <a:gdLst>
                <a:gd name="T0" fmla="*/ 44 w 89"/>
                <a:gd name="T1" fmla="*/ 0 h 181"/>
                <a:gd name="T2" fmla="*/ 0 w 89"/>
                <a:gd name="T3" fmla="*/ 42 h 181"/>
                <a:gd name="T4" fmla="*/ 0 w 89"/>
                <a:gd name="T5" fmla="*/ 139 h 181"/>
                <a:gd name="T6" fmla="*/ 44 w 89"/>
                <a:gd name="T7" fmla="*/ 181 h 181"/>
                <a:gd name="T8" fmla="*/ 89 w 89"/>
                <a:gd name="T9" fmla="*/ 139 h 181"/>
                <a:gd name="T10" fmla="*/ 89 w 89"/>
                <a:gd name="T11" fmla="*/ 42 h 181"/>
                <a:gd name="T12" fmla="*/ 44 w 89"/>
                <a:gd name="T13" fmla="*/ 0 h 181"/>
                <a:gd name="T14" fmla="*/ 63 w 89"/>
                <a:gd name="T15" fmla="*/ 138 h 181"/>
                <a:gd name="T16" fmla="*/ 44 w 89"/>
                <a:gd name="T17" fmla="*/ 158 h 181"/>
                <a:gd name="T18" fmla="*/ 26 w 89"/>
                <a:gd name="T19" fmla="*/ 138 h 181"/>
                <a:gd name="T20" fmla="*/ 26 w 89"/>
                <a:gd name="T21" fmla="*/ 42 h 181"/>
                <a:gd name="T22" fmla="*/ 44 w 89"/>
                <a:gd name="T23" fmla="*/ 21 h 181"/>
                <a:gd name="T24" fmla="*/ 63 w 89"/>
                <a:gd name="T25" fmla="*/ 42 h 181"/>
                <a:gd name="T26" fmla="*/ 63 w 89"/>
                <a:gd name="T27" fmla="*/ 138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9" h="181">
                  <a:moveTo>
                    <a:pt x="44" y="0"/>
                  </a:moveTo>
                  <a:cubicBezTo>
                    <a:pt x="16" y="0"/>
                    <a:pt x="0" y="16"/>
                    <a:pt x="0" y="42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65"/>
                    <a:pt x="16" y="181"/>
                    <a:pt x="44" y="181"/>
                  </a:cubicBezTo>
                  <a:cubicBezTo>
                    <a:pt x="73" y="181"/>
                    <a:pt x="89" y="165"/>
                    <a:pt x="89" y="139"/>
                  </a:cubicBezTo>
                  <a:cubicBezTo>
                    <a:pt x="89" y="42"/>
                    <a:pt x="89" y="42"/>
                    <a:pt x="89" y="42"/>
                  </a:cubicBezTo>
                  <a:cubicBezTo>
                    <a:pt x="89" y="16"/>
                    <a:pt x="73" y="0"/>
                    <a:pt x="44" y="0"/>
                  </a:cubicBezTo>
                  <a:close/>
                  <a:moveTo>
                    <a:pt x="63" y="138"/>
                  </a:moveTo>
                  <a:cubicBezTo>
                    <a:pt x="63" y="151"/>
                    <a:pt x="57" y="158"/>
                    <a:pt x="44" y="158"/>
                  </a:cubicBezTo>
                  <a:cubicBezTo>
                    <a:pt x="36" y="158"/>
                    <a:pt x="26" y="155"/>
                    <a:pt x="26" y="138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24"/>
                    <a:pt x="36" y="21"/>
                    <a:pt x="44" y="21"/>
                  </a:cubicBezTo>
                  <a:cubicBezTo>
                    <a:pt x="57" y="21"/>
                    <a:pt x="63" y="28"/>
                    <a:pt x="63" y="42"/>
                  </a:cubicBezTo>
                  <a:lnTo>
                    <a:pt x="63" y="1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78"/>
            <p:cNvSpPr>
              <a:spLocks/>
            </p:cNvSpPr>
            <p:nvPr userDrawn="1"/>
          </p:nvSpPr>
          <p:spPr bwMode="auto">
            <a:xfrm>
              <a:off x="8553695" y="480036"/>
              <a:ext cx="98315" cy="217603"/>
            </a:xfrm>
            <a:custGeom>
              <a:avLst/>
              <a:gdLst>
                <a:gd name="T0" fmla="*/ 137 w 150"/>
                <a:gd name="T1" fmla="*/ 186 h 332"/>
                <a:gd name="T2" fmla="*/ 137 w 150"/>
                <a:gd name="T3" fmla="*/ 142 h 332"/>
                <a:gd name="T4" fmla="*/ 55 w 150"/>
                <a:gd name="T5" fmla="*/ 142 h 332"/>
                <a:gd name="T6" fmla="*/ 51 w 150"/>
                <a:gd name="T7" fmla="*/ 142 h 332"/>
                <a:gd name="T8" fmla="*/ 51 w 150"/>
                <a:gd name="T9" fmla="*/ 138 h 332"/>
                <a:gd name="T10" fmla="*/ 51 w 150"/>
                <a:gd name="T11" fmla="*/ 48 h 332"/>
                <a:gd name="T12" fmla="*/ 51 w 150"/>
                <a:gd name="T13" fmla="*/ 42 h 332"/>
                <a:gd name="T14" fmla="*/ 55 w 150"/>
                <a:gd name="T15" fmla="*/ 42 h 332"/>
                <a:gd name="T16" fmla="*/ 150 w 150"/>
                <a:gd name="T17" fmla="*/ 42 h 332"/>
                <a:gd name="T18" fmla="*/ 150 w 150"/>
                <a:gd name="T19" fmla="*/ 0 h 332"/>
                <a:gd name="T20" fmla="*/ 0 w 150"/>
                <a:gd name="T21" fmla="*/ 0 h 332"/>
                <a:gd name="T22" fmla="*/ 0 w 150"/>
                <a:gd name="T23" fmla="*/ 332 h 332"/>
                <a:gd name="T24" fmla="*/ 51 w 150"/>
                <a:gd name="T25" fmla="*/ 332 h 332"/>
                <a:gd name="T26" fmla="*/ 51 w 150"/>
                <a:gd name="T27" fmla="*/ 190 h 332"/>
                <a:gd name="T28" fmla="*/ 51 w 150"/>
                <a:gd name="T29" fmla="*/ 186 h 332"/>
                <a:gd name="T30" fmla="*/ 55 w 150"/>
                <a:gd name="T31" fmla="*/ 186 h 332"/>
                <a:gd name="T32" fmla="*/ 137 w 150"/>
                <a:gd name="T33" fmla="*/ 18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0" h="332">
                  <a:moveTo>
                    <a:pt x="137" y="186"/>
                  </a:moveTo>
                  <a:lnTo>
                    <a:pt x="137" y="142"/>
                  </a:lnTo>
                  <a:lnTo>
                    <a:pt x="55" y="142"/>
                  </a:lnTo>
                  <a:lnTo>
                    <a:pt x="51" y="142"/>
                  </a:lnTo>
                  <a:lnTo>
                    <a:pt x="51" y="138"/>
                  </a:lnTo>
                  <a:lnTo>
                    <a:pt x="51" y="48"/>
                  </a:lnTo>
                  <a:lnTo>
                    <a:pt x="51" y="42"/>
                  </a:lnTo>
                  <a:lnTo>
                    <a:pt x="55" y="42"/>
                  </a:lnTo>
                  <a:lnTo>
                    <a:pt x="150" y="42"/>
                  </a:lnTo>
                  <a:lnTo>
                    <a:pt x="150" y="0"/>
                  </a:lnTo>
                  <a:lnTo>
                    <a:pt x="0" y="0"/>
                  </a:lnTo>
                  <a:lnTo>
                    <a:pt x="0" y="332"/>
                  </a:lnTo>
                  <a:lnTo>
                    <a:pt x="51" y="332"/>
                  </a:lnTo>
                  <a:lnTo>
                    <a:pt x="51" y="190"/>
                  </a:lnTo>
                  <a:lnTo>
                    <a:pt x="51" y="186"/>
                  </a:lnTo>
                  <a:lnTo>
                    <a:pt x="55" y="186"/>
                  </a:lnTo>
                  <a:lnTo>
                    <a:pt x="137" y="1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45" name="그림 4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04927" y="3632964"/>
            <a:ext cx="4062847" cy="305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237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 userDrawn="1"/>
        </p:nvSpPr>
        <p:spPr>
          <a:xfrm>
            <a:off x="1" y="0"/>
            <a:ext cx="294894" cy="6858000"/>
          </a:xfrm>
          <a:prstGeom prst="rect">
            <a:avLst/>
          </a:prstGeom>
          <a:solidFill>
            <a:srgbClr val="B7BF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noFill/>
              </a:ln>
            </a:endParaRPr>
          </a:p>
        </p:txBody>
      </p:sp>
      <p:sp>
        <p:nvSpPr>
          <p:cNvPr id="20" name="직사각형 19"/>
          <p:cNvSpPr/>
          <p:nvPr userDrawn="1"/>
        </p:nvSpPr>
        <p:spPr>
          <a:xfrm>
            <a:off x="0" y="315093"/>
            <a:ext cx="8831283" cy="900000"/>
          </a:xfrm>
          <a:prstGeom prst="rect">
            <a:avLst/>
          </a:prstGeom>
          <a:solidFill>
            <a:srgbClr val="233C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noFill/>
              </a:ln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1012" y="315093"/>
            <a:ext cx="7886700" cy="900000"/>
          </a:xfrm>
        </p:spPr>
        <p:txBody>
          <a:bodyPr anchor="ctr">
            <a:normAutofit/>
          </a:bodyPr>
          <a:lstStyle>
            <a:lvl1pPr algn="l">
              <a:defRPr sz="240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26593" y="1626723"/>
            <a:ext cx="8304690" cy="3901397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이등변 삼각형 3"/>
          <p:cNvSpPr/>
          <p:nvPr userDrawn="1"/>
        </p:nvSpPr>
        <p:spPr>
          <a:xfrm>
            <a:off x="4650650" y="6571863"/>
            <a:ext cx="513533" cy="286137"/>
          </a:xfrm>
          <a:prstGeom prst="triangle">
            <a:avLst/>
          </a:prstGeom>
          <a:solidFill>
            <a:srgbClr val="B7BF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878716" y="6697513"/>
            <a:ext cx="2057400" cy="111669"/>
          </a:xfrm>
          <a:prstGeom prst="rect">
            <a:avLst/>
          </a:prstGeom>
        </p:spPr>
        <p:txBody>
          <a:bodyPr anchor="ctr"/>
          <a:lstStyle>
            <a:lvl1pPr algn="ctr">
              <a:defRPr sz="80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defRPr>
            </a:lvl1pPr>
          </a:lstStyle>
          <a:p>
            <a:fld id="{60521649-B52B-4A4A-BF98-D4BAC743D77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직각 삼각형 4"/>
          <p:cNvSpPr/>
          <p:nvPr userDrawn="1"/>
        </p:nvSpPr>
        <p:spPr>
          <a:xfrm rot="10800000">
            <a:off x="8678304" y="315093"/>
            <a:ext cx="152979" cy="152979"/>
          </a:xfrm>
          <a:prstGeom prst="rtTriangle">
            <a:avLst/>
          </a:prstGeom>
          <a:solidFill>
            <a:srgbClr val="42B9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그림 4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75283" y="6509876"/>
            <a:ext cx="756000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009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33C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52120" y="2542887"/>
            <a:ext cx="7839760" cy="1028935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3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61975" y="6343196"/>
            <a:ext cx="8020050" cy="201386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bg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defRPr>
            </a:lvl1pPr>
          </a:lstStyle>
          <a:p>
            <a:r>
              <a:rPr lang="en-US" altLang="ko-KR" dirty="0"/>
              <a:t>COPYRIGHT(C) BY 2022 TOBESOFT.CO.LTD.ALL RIGHTS RESERVED</a:t>
            </a:r>
            <a:endParaRPr lang="ko-KR" altLang="en-US" dirty="0"/>
          </a:p>
        </p:txBody>
      </p:sp>
      <p:grpSp>
        <p:nvGrpSpPr>
          <p:cNvPr id="29" name="그룹 28"/>
          <p:cNvGrpSpPr/>
          <p:nvPr userDrawn="1"/>
        </p:nvGrpSpPr>
        <p:grpSpPr>
          <a:xfrm>
            <a:off x="7472684" y="559310"/>
            <a:ext cx="1019196" cy="228090"/>
            <a:chOff x="7774387" y="474793"/>
            <a:chExt cx="1019196" cy="228090"/>
          </a:xfrm>
        </p:grpSpPr>
        <p:sp>
          <p:nvSpPr>
            <p:cNvPr id="30" name="Freeform 71"/>
            <p:cNvSpPr>
              <a:spLocks/>
            </p:cNvSpPr>
            <p:nvPr userDrawn="1"/>
          </p:nvSpPr>
          <p:spPr bwMode="auto">
            <a:xfrm>
              <a:off x="7774387" y="480036"/>
              <a:ext cx="116667" cy="217603"/>
            </a:xfrm>
            <a:custGeom>
              <a:avLst/>
              <a:gdLst>
                <a:gd name="T0" fmla="*/ 70 w 178"/>
                <a:gd name="T1" fmla="*/ 46 h 332"/>
                <a:gd name="T2" fmla="*/ 70 w 178"/>
                <a:gd name="T3" fmla="*/ 332 h 332"/>
                <a:gd name="T4" fmla="*/ 117 w 178"/>
                <a:gd name="T5" fmla="*/ 332 h 332"/>
                <a:gd name="T6" fmla="*/ 117 w 178"/>
                <a:gd name="T7" fmla="*/ 46 h 332"/>
                <a:gd name="T8" fmla="*/ 117 w 178"/>
                <a:gd name="T9" fmla="*/ 40 h 332"/>
                <a:gd name="T10" fmla="*/ 123 w 178"/>
                <a:gd name="T11" fmla="*/ 40 h 332"/>
                <a:gd name="T12" fmla="*/ 178 w 178"/>
                <a:gd name="T13" fmla="*/ 40 h 332"/>
                <a:gd name="T14" fmla="*/ 178 w 178"/>
                <a:gd name="T15" fmla="*/ 0 h 332"/>
                <a:gd name="T16" fmla="*/ 0 w 178"/>
                <a:gd name="T17" fmla="*/ 0 h 332"/>
                <a:gd name="T18" fmla="*/ 0 w 178"/>
                <a:gd name="T19" fmla="*/ 40 h 332"/>
                <a:gd name="T20" fmla="*/ 66 w 178"/>
                <a:gd name="T21" fmla="*/ 40 h 332"/>
                <a:gd name="T22" fmla="*/ 70 w 178"/>
                <a:gd name="T23" fmla="*/ 40 h 332"/>
                <a:gd name="T24" fmla="*/ 70 w 178"/>
                <a:gd name="T25" fmla="*/ 4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8" h="332">
                  <a:moveTo>
                    <a:pt x="70" y="46"/>
                  </a:moveTo>
                  <a:lnTo>
                    <a:pt x="70" y="332"/>
                  </a:lnTo>
                  <a:lnTo>
                    <a:pt x="117" y="332"/>
                  </a:lnTo>
                  <a:lnTo>
                    <a:pt x="117" y="46"/>
                  </a:lnTo>
                  <a:lnTo>
                    <a:pt x="117" y="40"/>
                  </a:lnTo>
                  <a:lnTo>
                    <a:pt x="123" y="40"/>
                  </a:lnTo>
                  <a:lnTo>
                    <a:pt x="178" y="40"/>
                  </a:lnTo>
                  <a:lnTo>
                    <a:pt x="178" y="0"/>
                  </a:lnTo>
                  <a:lnTo>
                    <a:pt x="0" y="0"/>
                  </a:lnTo>
                  <a:lnTo>
                    <a:pt x="0" y="40"/>
                  </a:lnTo>
                  <a:lnTo>
                    <a:pt x="66" y="40"/>
                  </a:lnTo>
                  <a:lnTo>
                    <a:pt x="70" y="40"/>
                  </a:lnTo>
                  <a:lnTo>
                    <a:pt x="70" y="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72"/>
            <p:cNvSpPr>
              <a:spLocks/>
            </p:cNvSpPr>
            <p:nvPr userDrawn="1"/>
          </p:nvSpPr>
          <p:spPr bwMode="auto">
            <a:xfrm>
              <a:off x="8676916" y="480036"/>
              <a:ext cx="116667" cy="217603"/>
            </a:xfrm>
            <a:custGeom>
              <a:avLst/>
              <a:gdLst>
                <a:gd name="T0" fmla="*/ 70 w 178"/>
                <a:gd name="T1" fmla="*/ 40 h 332"/>
                <a:gd name="T2" fmla="*/ 70 w 178"/>
                <a:gd name="T3" fmla="*/ 46 h 332"/>
                <a:gd name="T4" fmla="*/ 70 w 178"/>
                <a:gd name="T5" fmla="*/ 332 h 332"/>
                <a:gd name="T6" fmla="*/ 117 w 178"/>
                <a:gd name="T7" fmla="*/ 332 h 332"/>
                <a:gd name="T8" fmla="*/ 117 w 178"/>
                <a:gd name="T9" fmla="*/ 46 h 332"/>
                <a:gd name="T10" fmla="*/ 117 w 178"/>
                <a:gd name="T11" fmla="*/ 40 h 332"/>
                <a:gd name="T12" fmla="*/ 123 w 178"/>
                <a:gd name="T13" fmla="*/ 40 h 332"/>
                <a:gd name="T14" fmla="*/ 178 w 178"/>
                <a:gd name="T15" fmla="*/ 40 h 332"/>
                <a:gd name="T16" fmla="*/ 178 w 178"/>
                <a:gd name="T17" fmla="*/ 0 h 332"/>
                <a:gd name="T18" fmla="*/ 0 w 178"/>
                <a:gd name="T19" fmla="*/ 0 h 332"/>
                <a:gd name="T20" fmla="*/ 0 w 178"/>
                <a:gd name="T21" fmla="*/ 40 h 332"/>
                <a:gd name="T22" fmla="*/ 66 w 178"/>
                <a:gd name="T23" fmla="*/ 40 h 332"/>
                <a:gd name="T24" fmla="*/ 70 w 178"/>
                <a:gd name="T25" fmla="*/ 4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8" h="332">
                  <a:moveTo>
                    <a:pt x="70" y="40"/>
                  </a:moveTo>
                  <a:lnTo>
                    <a:pt x="70" y="46"/>
                  </a:lnTo>
                  <a:lnTo>
                    <a:pt x="70" y="332"/>
                  </a:lnTo>
                  <a:lnTo>
                    <a:pt x="117" y="332"/>
                  </a:lnTo>
                  <a:lnTo>
                    <a:pt x="117" y="46"/>
                  </a:lnTo>
                  <a:lnTo>
                    <a:pt x="117" y="40"/>
                  </a:lnTo>
                  <a:lnTo>
                    <a:pt x="123" y="40"/>
                  </a:lnTo>
                  <a:lnTo>
                    <a:pt x="178" y="40"/>
                  </a:lnTo>
                  <a:lnTo>
                    <a:pt x="178" y="0"/>
                  </a:lnTo>
                  <a:lnTo>
                    <a:pt x="0" y="0"/>
                  </a:lnTo>
                  <a:lnTo>
                    <a:pt x="0" y="40"/>
                  </a:lnTo>
                  <a:lnTo>
                    <a:pt x="66" y="40"/>
                  </a:lnTo>
                  <a:lnTo>
                    <a:pt x="70" y="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73"/>
            <p:cNvSpPr>
              <a:spLocks noEditPoints="1"/>
            </p:cNvSpPr>
            <p:nvPr userDrawn="1"/>
          </p:nvSpPr>
          <p:spPr bwMode="auto">
            <a:xfrm>
              <a:off x="7910062" y="474793"/>
              <a:ext cx="111423" cy="228090"/>
            </a:xfrm>
            <a:custGeom>
              <a:avLst/>
              <a:gdLst>
                <a:gd name="T0" fmla="*/ 45 w 90"/>
                <a:gd name="T1" fmla="*/ 0 h 181"/>
                <a:gd name="T2" fmla="*/ 0 w 90"/>
                <a:gd name="T3" fmla="*/ 42 h 181"/>
                <a:gd name="T4" fmla="*/ 0 w 90"/>
                <a:gd name="T5" fmla="*/ 139 h 181"/>
                <a:gd name="T6" fmla="*/ 45 w 90"/>
                <a:gd name="T7" fmla="*/ 181 h 181"/>
                <a:gd name="T8" fmla="*/ 90 w 90"/>
                <a:gd name="T9" fmla="*/ 139 h 181"/>
                <a:gd name="T10" fmla="*/ 90 w 90"/>
                <a:gd name="T11" fmla="*/ 42 h 181"/>
                <a:gd name="T12" fmla="*/ 45 w 90"/>
                <a:gd name="T13" fmla="*/ 0 h 181"/>
                <a:gd name="T14" fmla="*/ 63 w 90"/>
                <a:gd name="T15" fmla="*/ 138 h 181"/>
                <a:gd name="T16" fmla="*/ 45 w 90"/>
                <a:gd name="T17" fmla="*/ 158 h 181"/>
                <a:gd name="T18" fmla="*/ 27 w 90"/>
                <a:gd name="T19" fmla="*/ 138 h 181"/>
                <a:gd name="T20" fmla="*/ 27 w 90"/>
                <a:gd name="T21" fmla="*/ 42 h 181"/>
                <a:gd name="T22" fmla="*/ 45 w 90"/>
                <a:gd name="T23" fmla="*/ 21 h 181"/>
                <a:gd name="T24" fmla="*/ 63 w 90"/>
                <a:gd name="T25" fmla="*/ 42 h 181"/>
                <a:gd name="T26" fmla="*/ 63 w 90"/>
                <a:gd name="T27" fmla="*/ 138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" h="181">
                  <a:moveTo>
                    <a:pt x="45" y="0"/>
                  </a:moveTo>
                  <a:cubicBezTo>
                    <a:pt x="17" y="0"/>
                    <a:pt x="0" y="16"/>
                    <a:pt x="0" y="42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65"/>
                    <a:pt x="17" y="181"/>
                    <a:pt x="45" y="181"/>
                  </a:cubicBezTo>
                  <a:cubicBezTo>
                    <a:pt x="73" y="181"/>
                    <a:pt x="90" y="165"/>
                    <a:pt x="90" y="139"/>
                  </a:cubicBezTo>
                  <a:cubicBezTo>
                    <a:pt x="90" y="42"/>
                    <a:pt x="90" y="42"/>
                    <a:pt x="90" y="42"/>
                  </a:cubicBezTo>
                  <a:cubicBezTo>
                    <a:pt x="90" y="16"/>
                    <a:pt x="73" y="0"/>
                    <a:pt x="45" y="0"/>
                  </a:cubicBezTo>
                  <a:close/>
                  <a:moveTo>
                    <a:pt x="63" y="138"/>
                  </a:moveTo>
                  <a:cubicBezTo>
                    <a:pt x="63" y="151"/>
                    <a:pt x="57" y="158"/>
                    <a:pt x="45" y="158"/>
                  </a:cubicBezTo>
                  <a:cubicBezTo>
                    <a:pt x="36" y="158"/>
                    <a:pt x="27" y="155"/>
                    <a:pt x="27" y="138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24"/>
                    <a:pt x="36" y="21"/>
                    <a:pt x="45" y="21"/>
                  </a:cubicBezTo>
                  <a:cubicBezTo>
                    <a:pt x="57" y="21"/>
                    <a:pt x="63" y="28"/>
                    <a:pt x="63" y="42"/>
                  </a:cubicBezTo>
                  <a:lnTo>
                    <a:pt x="63" y="1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74"/>
            <p:cNvSpPr>
              <a:spLocks noEditPoints="1"/>
            </p:cNvSpPr>
            <p:nvPr userDrawn="1"/>
          </p:nvSpPr>
          <p:spPr bwMode="auto">
            <a:xfrm>
              <a:off x="8047702" y="480036"/>
              <a:ext cx="110768" cy="217603"/>
            </a:xfrm>
            <a:custGeom>
              <a:avLst/>
              <a:gdLst>
                <a:gd name="T0" fmla="*/ 70 w 89"/>
                <a:gd name="T1" fmla="*/ 85 h 173"/>
                <a:gd name="T2" fmla="*/ 64 w 89"/>
                <a:gd name="T3" fmla="*/ 83 h 173"/>
                <a:gd name="T4" fmla="*/ 70 w 89"/>
                <a:gd name="T5" fmla="*/ 80 h 173"/>
                <a:gd name="T6" fmla="*/ 86 w 89"/>
                <a:gd name="T7" fmla="*/ 47 h 173"/>
                <a:gd name="T8" fmla="*/ 86 w 89"/>
                <a:gd name="T9" fmla="*/ 39 h 173"/>
                <a:gd name="T10" fmla="*/ 45 w 89"/>
                <a:gd name="T11" fmla="*/ 0 h 173"/>
                <a:gd name="T12" fmla="*/ 0 w 89"/>
                <a:gd name="T13" fmla="*/ 0 h 173"/>
                <a:gd name="T14" fmla="*/ 0 w 89"/>
                <a:gd name="T15" fmla="*/ 173 h 173"/>
                <a:gd name="T16" fmla="*/ 46 w 89"/>
                <a:gd name="T17" fmla="*/ 173 h 173"/>
                <a:gd name="T18" fmla="*/ 89 w 89"/>
                <a:gd name="T19" fmla="*/ 135 h 173"/>
                <a:gd name="T20" fmla="*/ 89 w 89"/>
                <a:gd name="T21" fmla="*/ 118 h 173"/>
                <a:gd name="T22" fmla="*/ 70 w 89"/>
                <a:gd name="T23" fmla="*/ 85 h 173"/>
                <a:gd name="T24" fmla="*/ 26 w 89"/>
                <a:gd name="T25" fmla="*/ 70 h 173"/>
                <a:gd name="T26" fmla="*/ 26 w 89"/>
                <a:gd name="T27" fmla="*/ 25 h 173"/>
                <a:gd name="T28" fmla="*/ 26 w 89"/>
                <a:gd name="T29" fmla="*/ 22 h 173"/>
                <a:gd name="T30" fmla="*/ 29 w 89"/>
                <a:gd name="T31" fmla="*/ 22 h 173"/>
                <a:gd name="T32" fmla="*/ 43 w 89"/>
                <a:gd name="T33" fmla="*/ 22 h 173"/>
                <a:gd name="T34" fmla="*/ 60 w 89"/>
                <a:gd name="T35" fmla="*/ 43 h 173"/>
                <a:gd name="T36" fmla="*/ 60 w 89"/>
                <a:gd name="T37" fmla="*/ 49 h 173"/>
                <a:gd name="T38" fmla="*/ 40 w 89"/>
                <a:gd name="T39" fmla="*/ 73 h 173"/>
                <a:gd name="T40" fmla="*/ 29 w 89"/>
                <a:gd name="T41" fmla="*/ 73 h 173"/>
                <a:gd name="T42" fmla="*/ 26 w 89"/>
                <a:gd name="T43" fmla="*/ 73 h 173"/>
                <a:gd name="T44" fmla="*/ 26 w 89"/>
                <a:gd name="T45" fmla="*/ 70 h 173"/>
                <a:gd name="T46" fmla="*/ 63 w 89"/>
                <a:gd name="T47" fmla="*/ 131 h 173"/>
                <a:gd name="T48" fmla="*/ 43 w 89"/>
                <a:gd name="T49" fmla="*/ 151 h 173"/>
                <a:gd name="T50" fmla="*/ 29 w 89"/>
                <a:gd name="T51" fmla="*/ 151 h 173"/>
                <a:gd name="T52" fmla="*/ 26 w 89"/>
                <a:gd name="T53" fmla="*/ 151 h 173"/>
                <a:gd name="T54" fmla="*/ 26 w 89"/>
                <a:gd name="T55" fmla="*/ 148 h 173"/>
                <a:gd name="T56" fmla="*/ 26 w 89"/>
                <a:gd name="T57" fmla="*/ 98 h 173"/>
                <a:gd name="T58" fmla="*/ 26 w 89"/>
                <a:gd name="T59" fmla="*/ 95 h 173"/>
                <a:gd name="T60" fmla="*/ 29 w 89"/>
                <a:gd name="T61" fmla="*/ 95 h 173"/>
                <a:gd name="T62" fmla="*/ 42 w 89"/>
                <a:gd name="T63" fmla="*/ 95 h 173"/>
                <a:gd name="T64" fmla="*/ 63 w 89"/>
                <a:gd name="T65" fmla="*/ 119 h 173"/>
                <a:gd name="T66" fmla="*/ 63 w 89"/>
                <a:gd name="T67" fmla="*/ 13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9" h="173">
                  <a:moveTo>
                    <a:pt x="70" y="85"/>
                  </a:moveTo>
                  <a:cubicBezTo>
                    <a:pt x="64" y="83"/>
                    <a:pt x="64" y="83"/>
                    <a:pt x="64" y="83"/>
                  </a:cubicBezTo>
                  <a:cubicBezTo>
                    <a:pt x="70" y="80"/>
                    <a:pt x="70" y="80"/>
                    <a:pt x="70" y="80"/>
                  </a:cubicBezTo>
                  <a:cubicBezTo>
                    <a:pt x="81" y="74"/>
                    <a:pt x="86" y="64"/>
                    <a:pt x="86" y="47"/>
                  </a:cubicBezTo>
                  <a:cubicBezTo>
                    <a:pt x="86" y="39"/>
                    <a:pt x="86" y="39"/>
                    <a:pt x="86" y="39"/>
                  </a:cubicBezTo>
                  <a:cubicBezTo>
                    <a:pt x="86" y="12"/>
                    <a:pt x="73" y="0"/>
                    <a:pt x="4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46" y="173"/>
                    <a:pt x="46" y="173"/>
                    <a:pt x="46" y="173"/>
                  </a:cubicBezTo>
                  <a:cubicBezTo>
                    <a:pt x="75" y="173"/>
                    <a:pt x="89" y="161"/>
                    <a:pt x="89" y="135"/>
                  </a:cubicBezTo>
                  <a:cubicBezTo>
                    <a:pt x="89" y="118"/>
                    <a:pt x="89" y="118"/>
                    <a:pt x="89" y="118"/>
                  </a:cubicBezTo>
                  <a:cubicBezTo>
                    <a:pt x="89" y="100"/>
                    <a:pt x="83" y="90"/>
                    <a:pt x="70" y="85"/>
                  </a:cubicBezTo>
                  <a:close/>
                  <a:moveTo>
                    <a:pt x="26" y="70"/>
                  </a:moveTo>
                  <a:cubicBezTo>
                    <a:pt x="26" y="25"/>
                    <a:pt x="26" y="25"/>
                    <a:pt x="26" y="25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51" y="22"/>
                    <a:pt x="60" y="26"/>
                    <a:pt x="60" y="43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0" y="70"/>
                    <a:pt x="48" y="73"/>
                    <a:pt x="40" y="73"/>
                  </a:cubicBezTo>
                  <a:cubicBezTo>
                    <a:pt x="29" y="73"/>
                    <a:pt x="29" y="73"/>
                    <a:pt x="29" y="73"/>
                  </a:cubicBezTo>
                  <a:cubicBezTo>
                    <a:pt x="26" y="73"/>
                    <a:pt x="26" y="73"/>
                    <a:pt x="26" y="73"/>
                  </a:cubicBezTo>
                  <a:lnTo>
                    <a:pt x="26" y="70"/>
                  </a:lnTo>
                  <a:close/>
                  <a:moveTo>
                    <a:pt x="63" y="131"/>
                  </a:moveTo>
                  <a:cubicBezTo>
                    <a:pt x="63" y="144"/>
                    <a:pt x="56" y="151"/>
                    <a:pt x="43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6" y="151"/>
                    <a:pt x="26" y="151"/>
                    <a:pt x="26" y="151"/>
                  </a:cubicBezTo>
                  <a:cubicBezTo>
                    <a:pt x="26" y="148"/>
                    <a:pt x="26" y="148"/>
                    <a:pt x="26" y="148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6" y="95"/>
                    <a:pt x="26" y="95"/>
                    <a:pt x="26" y="95"/>
                  </a:cubicBezTo>
                  <a:cubicBezTo>
                    <a:pt x="29" y="95"/>
                    <a:pt x="29" y="95"/>
                    <a:pt x="29" y="95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56" y="95"/>
                    <a:pt x="63" y="103"/>
                    <a:pt x="63" y="119"/>
                  </a:cubicBezTo>
                  <a:lnTo>
                    <a:pt x="63" y="13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75"/>
            <p:cNvSpPr>
              <a:spLocks/>
            </p:cNvSpPr>
            <p:nvPr userDrawn="1"/>
          </p:nvSpPr>
          <p:spPr bwMode="auto">
            <a:xfrm>
              <a:off x="8184687" y="480036"/>
              <a:ext cx="94382" cy="217603"/>
            </a:xfrm>
            <a:custGeom>
              <a:avLst/>
              <a:gdLst>
                <a:gd name="T0" fmla="*/ 26 w 76"/>
                <a:gd name="T1" fmla="*/ 132 h 173"/>
                <a:gd name="T2" fmla="*/ 26 w 76"/>
                <a:gd name="T3" fmla="*/ 97 h 173"/>
                <a:gd name="T4" fmla="*/ 26 w 76"/>
                <a:gd name="T5" fmla="*/ 95 h 173"/>
                <a:gd name="T6" fmla="*/ 29 w 76"/>
                <a:gd name="T7" fmla="*/ 95 h 173"/>
                <a:gd name="T8" fmla="*/ 69 w 76"/>
                <a:gd name="T9" fmla="*/ 95 h 173"/>
                <a:gd name="T10" fmla="*/ 69 w 76"/>
                <a:gd name="T11" fmla="*/ 72 h 173"/>
                <a:gd name="T12" fmla="*/ 29 w 76"/>
                <a:gd name="T13" fmla="*/ 72 h 173"/>
                <a:gd name="T14" fmla="*/ 26 w 76"/>
                <a:gd name="T15" fmla="*/ 72 h 173"/>
                <a:gd name="T16" fmla="*/ 26 w 76"/>
                <a:gd name="T17" fmla="*/ 70 h 173"/>
                <a:gd name="T18" fmla="*/ 26 w 76"/>
                <a:gd name="T19" fmla="*/ 25 h 173"/>
                <a:gd name="T20" fmla="*/ 26 w 76"/>
                <a:gd name="T21" fmla="*/ 22 h 173"/>
                <a:gd name="T22" fmla="*/ 29 w 76"/>
                <a:gd name="T23" fmla="*/ 22 h 173"/>
                <a:gd name="T24" fmla="*/ 75 w 76"/>
                <a:gd name="T25" fmla="*/ 22 h 173"/>
                <a:gd name="T26" fmla="*/ 75 w 76"/>
                <a:gd name="T27" fmla="*/ 0 h 173"/>
                <a:gd name="T28" fmla="*/ 0 w 76"/>
                <a:gd name="T29" fmla="*/ 0 h 173"/>
                <a:gd name="T30" fmla="*/ 0 w 76"/>
                <a:gd name="T31" fmla="*/ 133 h 173"/>
                <a:gd name="T32" fmla="*/ 38 w 76"/>
                <a:gd name="T33" fmla="*/ 173 h 173"/>
                <a:gd name="T34" fmla="*/ 76 w 76"/>
                <a:gd name="T35" fmla="*/ 173 h 173"/>
                <a:gd name="T36" fmla="*/ 76 w 76"/>
                <a:gd name="T37" fmla="*/ 151 h 173"/>
                <a:gd name="T38" fmla="*/ 45 w 76"/>
                <a:gd name="T39" fmla="*/ 151 h 173"/>
                <a:gd name="T40" fmla="*/ 26 w 76"/>
                <a:gd name="T41" fmla="*/ 132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6" h="173">
                  <a:moveTo>
                    <a:pt x="26" y="132"/>
                  </a:moveTo>
                  <a:cubicBezTo>
                    <a:pt x="26" y="97"/>
                    <a:pt x="26" y="97"/>
                    <a:pt x="26" y="97"/>
                  </a:cubicBezTo>
                  <a:cubicBezTo>
                    <a:pt x="26" y="95"/>
                    <a:pt x="26" y="95"/>
                    <a:pt x="26" y="95"/>
                  </a:cubicBezTo>
                  <a:cubicBezTo>
                    <a:pt x="29" y="95"/>
                    <a:pt x="29" y="95"/>
                    <a:pt x="29" y="95"/>
                  </a:cubicBezTo>
                  <a:cubicBezTo>
                    <a:pt x="69" y="95"/>
                    <a:pt x="69" y="95"/>
                    <a:pt x="69" y="95"/>
                  </a:cubicBezTo>
                  <a:cubicBezTo>
                    <a:pt x="69" y="72"/>
                    <a:pt x="69" y="72"/>
                    <a:pt x="69" y="72"/>
                  </a:cubicBezTo>
                  <a:cubicBezTo>
                    <a:pt x="29" y="72"/>
                    <a:pt x="29" y="72"/>
                    <a:pt x="29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62"/>
                    <a:pt x="10" y="173"/>
                    <a:pt x="38" y="173"/>
                  </a:cubicBezTo>
                  <a:cubicBezTo>
                    <a:pt x="76" y="173"/>
                    <a:pt x="76" y="173"/>
                    <a:pt x="76" y="173"/>
                  </a:cubicBezTo>
                  <a:cubicBezTo>
                    <a:pt x="76" y="151"/>
                    <a:pt x="76" y="151"/>
                    <a:pt x="76" y="151"/>
                  </a:cubicBezTo>
                  <a:cubicBezTo>
                    <a:pt x="45" y="151"/>
                    <a:pt x="45" y="151"/>
                    <a:pt x="45" y="151"/>
                  </a:cubicBezTo>
                  <a:cubicBezTo>
                    <a:pt x="31" y="151"/>
                    <a:pt x="26" y="146"/>
                    <a:pt x="26" y="1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76"/>
            <p:cNvSpPr>
              <a:spLocks/>
            </p:cNvSpPr>
            <p:nvPr userDrawn="1"/>
          </p:nvSpPr>
          <p:spPr bwMode="auto">
            <a:xfrm>
              <a:off x="8296110" y="480036"/>
              <a:ext cx="98315" cy="217603"/>
            </a:xfrm>
            <a:custGeom>
              <a:avLst/>
              <a:gdLst>
                <a:gd name="T0" fmla="*/ 56 w 79"/>
                <a:gd name="T1" fmla="*/ 82 h 173"/>
                <a:gd name="T2" fmla="*/ 47 w 79"/>
                <a:gd name="T3" fmla="*/ 76 h 173"/>
                <a:gd name="T4" fmla="*/ 26 w 79"/>
                <a:gd name="T5" fmla="*/ 43 h 173"/>
                <a:gd name="T6" fmla="*/ 48 w 79"/>
                <a:gd name="T7" fmla="*/ 22 h 173"/>
                <a:gd name="T8" fmla="*/ 69 w 79"/>
                <a:gd name="T9" fmla="*/ 22 h 173"/>
                <a:gd name="T10" fmla="*/ 69 w 79"/>
                <a:gd name="T11" fmla="*/ 0 h 173"/>
                <a:gd name="T12" fmla="*/ 48 w 79"/>
                <a:gd name="T13" fmla="*/ 0 h 173"/>
                <a:gd name="T14" fmla="*/ 48 w 79"/>
                <a:gd name="T15" fmla="*/ 0 h 173"/>
                <a:gd name="T16" fmla="*/ 13 w 79"/>
                <a:gd name="T17" fmla="*/ 10 h 173"/>
                <a:gd name="T18" fmla="*/ 0 w 79"/>
                <a:gd name="T19" fmla="*/ 42 h 173"/>
                <a:gd name="T20" fmla="*/ 29 w 79"/>
                <a:gd name="T21" fmla="*/ 95 h 173"/>
                <a:gd name="T22" fmla="*/ 37 w 79"/>
                <a:gd name="T23" fmla="*/ 100 h 173"/>
                <a:gd name="T24" fmla="*/ 52 w 79"/>
                <a:gd name="T25" fmla="*/ 129 h 173"/>
                <a:gd name="T26" fmla="*/ 29 w 79"/>
                <a:gd name="T27" fmla="*/ 151 h 173"/>
                <a:gd name="T28" fmla="*/ 8 w 79"/>
                <a:gd name="T29" fmla="*/ 151 h 173"/>
                <a:gd name="T30" fmla="*/ 8 w 79"/>
                <a:gd name="T31" fmla="*/ 173 h 173"/>
                <a:gd name="T32" fmla="*/ 31 w 79"/>
                <a:gd name="T33" fmla="*/ 173 h 173"/>
                <a:gd name="T34" fmla="*/ 79 w 79"/>
                <a:gd name="T35" fmla="*/ 127 h 173"/>
                <a:gd name="T36" fmla="*/ 56 w 79"/>
                <a:gd name="T37" fmla="*/ 82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9" h="173">
                  <a:moveTo>
                    <a:pt x="56" y="82"/>
                  </a:moveTo>
                  <a:cubicBezTo>
                    <a:pt x="47" y="76"/>
                    <a:pt x="47" y="76"/>
                    <a:pt x="47" y="76"/>
                  </a:cubicBezTo>
                  <a:cubicBezTo>
                    <a:pt x="31" y="66"/>
                    <a:pt x="26" y="58"/>
                    <a:pt x="26" y="43"/>
                  </a:cubicBezTo>
                  <a:cubicBezTo>
                    <a:pt x="26" y="29"/>
                    <a:pt x="37" y="22"/>
                    <a:pt x="48" y="22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33" y="0"/>
                    <a:pt x="22" y="3"/>
                    <a:pt x="13" y="10"/>
                  </a:cubicBezTo>
                  <a:cubicBezTo>
                    <a:pt x="4" y="17"/>
                    <a:pt x="0" y="28"/>
                    <a:pt x="0" y="42"/>
                  </a:cubicBezTo>
                  <a:cubicBezTo>
                    <a:pt x="0" y="67"/>
                    <a:pt x="9" y="83"/>
                    <a:pt x="29" y="95"/>
                  </a:cubicBezTo>
                  <a:cubicBezTo>
                    <a:pt x="37" y="100"/>
                    <a:pt x="37" y="100"/>
                    <a:pt x="37" y="100"/>
                  </a:cubicBezTo>
                  <a:cubicBezTo>
                    <a:pt x="50" y="108"/>
                    <a:pt x="52" y="119"/>
                    <a:pt x="52" y="129"/>
                  </a:cubicBezTo>
                  <a:cubicBezTo>
                    <a:pt x="51" y="143"/>
                    <a:pt x="44" y="151"/>
                    <a:pt x="29" y="151"/>
                  </a:cubicBezTo>
                  <a:cubicBezTo>
                    <a:pt x="8" y="151"/>
                    <a:pt x="8" y="151"/>
                    <a:pt x="8" y="151"/>
                  </a:cubicBezTo>
                  <a:cubicBezTo>
                    <a:pt x="8" y="173"/>
                    <a:pt x="8" y="173"/>
                    <a:pt x="8" y="173"/>
                  </a:cubicBezTo>
                  <a:cubicBezTo>
                    <a:pt x="31" y="173"/>
                    <a:pt x="31" y="173"/>
                    <a:pt x="31" y="173"/>
                  </a:cubicBezTo>
                  <a:cubicBezTo>
                    <a:pt x="64" y="173"/>
                    <a:pt x="79" y="159"/>
                    <a:pt x="79" y="127"/>
                  </a:cubicBezTo>
                  <a:cubicBezTo>
                    <a:pt x="79" y="109"/>
                    <a:pt x="76" y="94"/>
                    <a:pt x="56" y="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77"/>
            <p:cNvSpPr>
              <a:spLocks noEditPoints="1"/>
            </p:cNvSpPr>
            <p:nvPr userDrawn="1"/>
          </p:nvSpPr>
          <p:spPr bwMode="auto">
            <a:xfrm>
              <a:off x="8416055" y="474793"/>
              <a:ext cx="110112" cy="228090"/>
            </a:xfrm>
            <a:custGeom>
              <a:avLst/>
              <a:gdLst>
                <a:gd name="T0" fmla="*/ 44 w 89"/>
                <a:gd name="T1" fmla="*/ 0 h 181"/>
                <a:gd name="T2" fmla="*/ 0 w 89"/>
                <a:gd name="T3" fmla="*/ 42 h 181"/>
                <a:gd name="T4" fmla="*/ 0 w 89"/>
                <a:gd name="T5" fmla="*/ 139 h 181"/>
                <a:gd name="T6" fmla="*/ 44 w 89"/>
                <a:gd name="T7" fmla="*/ 181 h 181"/>
                <a:gd name="T8" fmla="*/ 89 w 89"/>
                <a:gd name="T9" fmla="*/ 139 h 181"/>
                <a:gd name="T10" fmla="*/ 89 w 89"/>
                <a:gd name="T11" fmla="*/ 42 h 181"/>
                <a:gd name="T12" fmla="*/ 44 w 89"/>
                <a:gd name="T13" fmla="*/ 0 h 181"/>
                <a:gd name="T14" fmla="*/ 63 w 89"/>
                <a:gd name="T15" fmla="*/ 138 h 181"/>
                <a:gd name="T16" fmla="*/ 44 w 89"/>
                <a:gd name="T17" fmla="*/ 158 h 181"/>
                <a:gd name="T18" fmla="*/ 26 w 89"/>
                <a:gd name="T19" fmla="*/ 138 h 181"/>
                <a:gd name="T20" fmla="*/ 26 w 89"/>
                <a:gd name="T21" fmla="*/ 42 h 181"/>
                <a:gd name="T22" fmla="*/ 44 w 89"/>
                <a:gd name="T23" fmla="*/ 21 h 181"/>
                <a:gd name="T24" fmla="*/ 63 w 89"/>
                <a:gd name="T25" fmla="*/ 42 h 181"/>
                <a:gd name="T26" fmla="*/ 63 w 89"/>
                <a:gd name="T27" fmla="*/ 138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9" h="181">
                  <a:moveTo>
                    <a:pt x="44" y="0"/>
                  </a:moveTo>
                  <a:cubicBezTo>
                    <a:pt x="16" y="0"/>
                    <a:pt x="0" y="16"/>
                    <a:pt x="0" y="42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65"/>
                    <a:pt x="16" y="181"/>
                    <a:pt x="44" y="181"/>
                  </a:cubicBezTo>
                  <a:cubicBezTo>
                    <a:pt x="73" y="181"/>
                    <a:pt x="89" y="165"/>
                    <a:pt x="89" y="139"/>
                  </a:cubicBezTo>
                  <a:cubicBezTo>
                    <a:pt x="89" y="42"/>
                    <a:pt x="89" y="42"/>
                    <a:pt x="89" y="42"/>
                  </a:cubicBezTo>
                  <a:cubicBezTo>
                    <a:pt x="89" y="16"/>
                    <a:pt x="73" y="0"/>
                    <a:pt x="44" y="0"/>
                  </a:cubicBezTo>
                  <a:close/>
                  <a:moveTo>
                    <a:pt x="63" y="138"/>
                  </a:moveTo>
                  <a:cubicBezTo>
                    <a:pt x="63" y="151"/>
                    <a:pt x="57" y="158"/>
                    <a:pt x="44" y="158"/>
                  </a:cubicBezTo>
                  <a:cubicBezTo>
                    <a:pt x="36" y="158"/>
                    <a:pt x="26" y="155"/>
                    <a:pt x="26" y="138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24"/>
                    <a:pt x="36" y="21"/>
                    <a:pt x="44" y="21"/>
                  </a:cubicBezTo>
                  <a:cubicBezTo>
                    <a:pt x="57" y="21"/>
                    <a:pt x="63" y="28"/>
                    <a:pt x="63" y="42"/>
                  </a:cubicBezTo>
                  <a:lnTo>
                    <a:pt x="63" y="1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78"/>
            <p:cNvSpPr>
              <a:spLocks/>
            </p:cNvSpPr>
            <p:nvPr userDrawn="1"/>
          </p:nvSpPr>
          <p:spPr bwMode="auto">
            <a:xfrm>
              <a:off x="8553695" y="480036"/>
              <a:ext cx="98315" cy="217603"/>
            </a:xfrm>
            <a:custGeom>
              <a:avLst/>
              <a:gdLst>
                <a:gd name="T0" fmla="*/ 137 w 150"/>
                <a:gd name="T1" fmla="*/ 186 h 332"/>
                <a:gd name="T2" fmla="*/ 137 w 150"/>
                <a:gd name="T3" fmla="*/ 142 h 332"/>
                <a:gd name="T4" fmla="*/ 55 w 150"/>
                <a:gd name="T5" fmla="*/ 142 h 332"/>
                <a:gd name="T6" fmla="*/ 51 w 150"/>
                <a:gd name="T7" fmla="*/ 142 h 332"/>
                <a:gd name="T8" fmla="*/ 51 w 150"/>
                <a:gd name="T9" fmla="*/ 138 h 332"/>
                <a:gd name="T10" fmla="*/ 51 w 150"/>
                <a:gd name="T11" fmla="*/ 48 h 332"/>
                <a:gd name="T12" fmla="*/ 51 w 150"/>
                <a:gd name="T13" fmla="*/ 42 h 332"/>
                <a:gd name="T14" fmla="*/ 55 w 150"/>
                <a:gd name="T15" fmla="*/ 42 h 332"/>
                <a:gd name="T16" fmla="*/ 150 w 150"/>
                <a:gd name="T17" fmla="*/ 42 h 332"/>
                <a:gd name="T18" fmla="*/ 150 w 150"/>
                <a:gd name="T19" fmla="*/ 0 h 332"/>
                <a:gd name="T20" fmla="*/ 0 w 150"/>
                <a:gd name="T21" fmla="*/ 0 h 332"/>
                <a:gd name="T22" fmla="*/ 0 w 150"/>
                <a:gd name="T23" fmla="*/ 332 h 332"/>
                <a:gd name="T24" fmla="*/ 51 w 150"/>
                <a:gd name="T25" fmla="*/ 332 h 332"/>
                <a:gd name="T26" fmla="*/ 51 w 150"/>
                <a:gd name="T27" fmla="*/ 190 h 332"/>
                <a:gd name="T28" fmla="*/ 51 w 150"/>
                <a:gd name="T29" fmla="*/ 186 h 332"/>
                <a:gd name="T30" fmla="*/ 55 w 150"/>
                <a:gd name="T31" fmla="*/ 186 h 332"/>
                <a:gd name="T32" fmla="*/ 137 w 150"/>
                <a:gd name="T33" fmla="*/ 18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0" h="332">
                  <a:moveTo>
                    <a:pt x="137" y="186"/>
                  </a:moveTo>
                  <a:lnTo>
                    <a:pt x="137" y="142"/>
                  </a:lnTo>
                  <a:lnTo>
                    <a:pt x="55" y="142"/>
                  </a:lnTo>
                  <a:lnTo>
                    <a:pt x="51" y="142"/>
                  </a:lnTo>
                  <a:lnTo>
                    <a:pt x="51" y="138"/>
                  </a:lnTo>
                  <a:lnTo>
                    <a:pt x="51" y="48"/>
                  </a:lnTo>
                  <a:lnTo>
                    <a:pt x="51" y="42"/>
                  </a:lnTo>
                  <a:lnTo>
                    <a:pt x="55" y="42"/>
                  </a:lnTo>
                  <a:lnTo>
                    <a:pt x="150" y="42"/>
                  </a:lnTo>
                  <a:lnTo>
                    <a:pt x="150" y="0"/>
                  </a:lnTo>
                  <a:lnTo>
                    <a:pt x="0" y="0"/>
                  </a:lnTo>
                  <a:lnTo>
                    <a:pt x="0" y="332"/>
                  </a:lnTo>
                  <a:lnTo>
                    <a:pt x="51" y="332"/>
                  </a:lnTo>
                  <a:lnTo>
                    <a:pt x="51" y="190"/>
                  </a:lnTo>
                  <a:lnTo>
                    <a:pt x="51" y="186"/>
                  </a:lnTo>
                  <a:lnTo>
                    <a:pt x="55" y="186"/>
                  </a:lnTo>
                  <a:lnTo>
                    <a:pt x="137" y="1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8" name="직각 삼각형 37"/>
          <p:cNvSpPr/>
          <p:nvPr userDrawn="1"/>
        </p:nvSpPr>
        <p:spPr>
          <a:xfrm rot="10800000">
            <a:off x="8832076" y="0"/>
            <a:ext cx="311924" cy="311924"/>
          </a:xfrm>
          <a:prstGeom prst="rtTriangle">
            <a:avLst/>
          </a:prstGeom>
          <a:solidFill>
            <a:srgbClr val="42B9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/>
          <p:cNvGrpSpPr/>
          <p:nvPr userDrawn="1"/>
        </p:nvGrpSpPr>
        <p:grpSpPr>
          <a:xfrm>
            <a:off x="3175" y="0"/>
            <a:ext cx="9140825" cy="6858000"/>
            <a:chOff x="3175" y="0"/>
            <a:chExt cx="9140825" cy="6858000"/>
          </a:xfrm>
        </p:grpSpPr>
        <p:sp>
          <p:nvSpPr>
            <p:cNvPr id="45" name="Freeform 19"/>
            <p:cNvSpPr>
              <a:spLocks/>
            </p:cNvSpPr>
            <p:nvPr userDrawn="1"/>
          </p:nvSpPr>
          <p:spPr bwMode="auto">
            <a:xfrm>
              <a:off x="3175" y="9525"/>
              <a:ext cx="1193800" cy="2292350"/>
            </a:xfrm>
            <a:custGeom>
              <a:avLst/>
              <a:gdLst>
                <a:gd name="T0" fmla="*/ 752 w 752"/>
                <a:gd name="T1" fmla="*/ 0 h 1444"/>
                <a:gd name="T2" fmla="*/ 0 w 752"/>
                <a:gd name="T3" fmla="*/ 0 h 1444"/>
                <a:gd name="T4" fmla="*/ 0 w 752"/>
                <a:gd name="T5" fmla="*/ 176 h 1444"/>
                <a:gd name="T6" fmla="*/ 256 w 752"/>
                <a:gd name="T7" fmla="*/ 176 h 1444"/>
                <a:gd name="T8" fmla="*/ 278 w 752"/>
                <a:gd name="T9" fmla="*/ 176 h 1444"/>
                <a:gd name="T10" fmla="*/ 278 w 752"/>
                <a:gd name="T11" fmla="*/ 198 h 1444"/>
                <a:gd name="T12" fmla="*/ 278 w 752"/>
                <a:gd name="T13" fmla="*/ 1444 h 1444"/>
                <a:gd name="T14" fmla="*/ 486 w 752"/>
                <a:gd name="T15" fmla="*/ 1444 h 1444"/>
                <a:gd name="T16" fmla="*/ 486 w 752"/>
                <a:gd name="T17" fmla="*/ 198 h 1444"/>
                <a:gd name="T18" fmla="*/ 486 w 752"/>
                <a:gd name="T19" fmla="*/ 176 h 1444"/>
                <a:gd name="T20" fmla="*/ 508 w 752"/>
                <a:gd name="T21" fmla="*/ 176 h 1444"/>
                <a:gd name="T22" fmla="*/ 752 w 752"/>
                <a:gd name="T23" fmla="*/ 176 h 1444"/>
                <a:gd name="T24" fmla="*/ 752 w 752"/>
                <a:gd name="T25" fmla="*/ 0 h 1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2" h="1444">
                  <a:moveTo>
                    <a:pt x="752" y="0"/>
                  </a:moveTo>
                  <a:lnTo>
                    <a:pt x="0" y="0"/>
                  </a:lnTo>
                  <a:lnTo>
                    <a:pt x="0" y="176"/>
                  </a:lnTo>
                  <a:lnTo>
                    <a:pt x="256" y="176"/>
                  </a:lnTo>
                  <a:lnTo>
                    <a:pt x="278" y="176"/>
                  </a:lnTo>
                  <a:lnTo>
                    <a:pt x="278" y="198"/>
                  </a:lnTo>
                  <a:lnTo>
                    <a:pt x="278" y="1444"/>
                  </a:lnTo>
                  <a:lnTo>
                    <a:pt x="486" y="1444"/>
                  </a:lnTo>
                  <a:lnTo>
                    <a:pt x="486" y="198"/>
                  </a:lnTo>
                  <a:lnTo>
                    <a:pt x="486" y="176"/>
                  </a:lnTo>
                  <a:lnTo>
                    <a:pt x="508" y="176"/>
                  </a:lnTo>
                  <a:lnTo>
                    <a:pt x="752" y="176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21"/>
            <p:cNvSpPr>
              <a:spLocks noEditPoints="1"/>
            </p:cNvSpPr>
            <p:nvPr userDrawn="1"/>
          </p:nvSpPr>
          <p:spPr bwMode="auto">
            <a:xfrm>
              <a:off x="1390650" y="0"/>
              <a:ext cx="1185863" cy="2349500"/>
            </a:xfrm>
            <a:custGeom>
              <a:avLst/>
              <a:gdLst>
                <a:gd name="T0" fmla="*/ 186 w 374"/>
                <a:gd name="T1" fmla="*/ 647 h 740"/>
                <a:gd name="T2" fmla="*/ 111 w 374"/>
                <a:gd name="T3" fmla="*/ 561 h 740"/>
                <a:gd name="T4" fmla="*/ 111 w 374"/>
                <a:gd name="T5" fmla="*/ 161 h 740"/>
                <a:gd name="T6" fmla="*/ 186 w 374"/>
                <a:gd name="T7" fmla="*/ 74 h 740"/>
                <a:gd name="T8" fmla="*/ 263 w 374"/>
                <a:gd name="T9" fmla="*/ 161 h 740"/>
                <a:gd name="T10" fmla="*/ 263 w 374"/>
                <a:gd name="T11" fmla="*/ 561 h 740"/>
                <a:gd name="T12" fmla="*/ 186 w 374"/>
                <a:gd name="T13" fmla="*/ 647 h 740"/>
                <a:gd name="T14" fmla="*/ 267 w 374"/>
                <a:gd name="T15" fmla="*/ 0 h 740"/>
                <a:gd name="T16" fmla="*/ 106 w 374"/>
                <a:gd name="T17" fmla="*/ 0 h 740"/>
                <a:gd name="T18" fmla="*/ 0 w 374"/>
                <a:gd name="T19" fmla="*/ 163 h 740"/>
                <a:gd name="T20" fmla="*/ 0 w 374"/>
                <a:gd name="T21" fmla="*/ 565 h 740"/>
                <a:gd name="T22" fmla="*/ 186 w 374"/>
                <a:gd name="T23" fmla="*/ 740 h 740"/>
                <a:gd name="T24" fmla="*/ 374 w 374"/>
                <a:gd name="T25" fmla="*/ 565 h 740"/>
                <a:gd name="T26" fmla="*/ 374 w 374"/>
                <a:gd name="T27" fmla="*/ 163 h 740"/>
                <a:gd name="T28" fmla="*/ 267 w 374"/>
                <a:gd name="T29" fmla="*/ 0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4" h="740">
                  <a:moveTo>
                    <a:pt x="186" y="647"/>
                  </a:moveTo>
                  <a:cubicBezTo>
                    <a:pt x="152" y="647"/>
                    <a:pt x="111" y="632"/>
                    <a:pt x="111" y="561"/>
                  </a:cubicBezTo>
                  <a:cubicBezTo>
                    <a:pt x="111" y="161"/>
                    <a:pt x="111" y="161"/>
                    <a:pt x="111" y="161"/>
                  </a:cubicBezTo>
                  <a:cubicBezTo>
                    <a:pt x="111" y="89"/>
                    <a:pt x="152" y="74"/>
                    <a:pt x="186" y="74"/>
                  </a:cubicBezTo>
                  <a:cubicBezTo>
                    <a:pt x="237" y="74"/>
                    <a:pt x="263" y="104"/>
                    <a:pt x="263" y="161"/>
                  </a:cubicBezTo>
                  <a:cubicBezTo>
                    <a:pt x="263" y="561"/>
                    <a:pt x="263" y="561"/>
                    <a:pt x="263" y="561"/>
                  </a:cubicBezTo>
                  <a:cubicBezTo>
                    <a:pt x="263" y="618"/>
                    <a:pt x="237" y="647"/>
                    <a:pt x="186" y="647"/>
                  </a:cubicBezTo>
                  <a:moveTo>
                    <a:pt x="267" y="0"/>
                  </a:moveTo>
                  <a:cubicBezTo>
                    <a:pt x="106" y="0"/>
                    <a:pt x="106" y="0"/>
                    <a:pt x="106" y="0"/>
                  </a:cubicBezTo>
                  <a:cubicBezTo>
                    <a:pt x="38" y="24"/>
                    <a:pt x="0" y="82"/>
                    <a:pt x="0" y="163"/>
                  </a:cubicBezTo>
                  <a:cubicBezTo>
                    <a:pt x="0" y="565"/>
                    <a:pt x="0" y="565"/>
                    <a:pt x="0" y="565"/>
                  </a:cubicBezTo>
                  <a:cubicBezTo>
                    <a:pt x="0" y="675"/>
                    <a:pt x="70" y="740"/>
                    <a:pt x="186" y="740"/>
                  </a:cubicBezTo>
                  <a:cubicBezTo>
                    <a:pt x="304" y="740"/>
                    <a:pt x="374" y="675"/>
                    <a:pt x="374" y="565"/>
                  </a:cubicBezTo>
                  <a:cubicBezTo>
                    <a:pt x="374" y="163"/>
                    <a:pt x="374" y="163"/>
                    <a:pt x="374" y="163"/>
                  </a:cubicBezTo>
                  <a:cubicBezTo>
                    <a:pt x="374" y="82"/>
                    <a:pt x="335" y="24"/>
                    <a:pt x="267" y="0"/>
                  </a:cubicBezTo>
                </a:path>
              </a:pathLst>
            </a:custGeom>
            <a:solidFill>
              <a:srgbClr val="FFFFFF">
                <a:alpha val="4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22"/>
            <p:cNvSpPr>
              <a:spLocks noEditPoints="1"/>
            </p:cNvSpPr>
            <p:nvPr userDrawn="1"/>
          </p:nvSpPr>
          <p:spPr bwMode="auto">
            <a:xfrm>
              <a:off x="1390650" y="2511425"/>
              <a:ext cx="1182688" cy="2289175"/>
            </a:xfrm>
            <a:custGeom>
              <a:avLst/>
              <a:gdLst>
                <a:gd name="T0" fmla="*/ 111 w 373"/>
                <a:gd name="T1" fmla="*/ 628 h 721"/>
                <a:gd name="T2" fmla="*/ 111 w 373"/>
                <a:gd name="T3" fmla="*/ 617 h 721"/>
                <a:gd name="T4" fmla="*/ 111 w 373"/>
                <a:gd name="T5" fmla="*/ 407 h 721"/>
                <a:gd name="T6" fmla="*/ 111 w 373"/>
                <a:gd name="T7" fmla="*/ 396 h 721"/>
                <a:gd name="T8" fmla="*/ 122 w 373"/>
                <a:gd name="T9" fmla="*/ 396 h 721"/>
                <a:gd name="T10" fmla="*/ 175 w 373"/>
                <a:gd name="T11" fmla="*/ 396 h 721"/>
                <a:gd name="T12" fmla="*/ 261 w 373"/>
                <a:gd name="T13" fmla="*/ 498 h 721"/>
                <a:gd name="T14" fmla="*/ 261 w 373"/>
                <a:gd name="T15" fmla="*/ 547 h 721"/>
                <a:gd name="T16" fmla="*/ 182 w 373"/>
                <a:gd name="T17" fmla="*/ 628 h 721"/>
                <a:gd name="T18" fmla="*/ 122 w 373"/>
                <a:gd name="T19" fmla="*/ 628 h 721"/>
                <a:gd name="T20" fmla="*/ 111 w 373"/>
                <a:gd name="T21" fmla="*/ 628 h 721"/>
                <a:gd name="T22" fmla="*/ 111 w 373"/>
                <a:gd name="T23" fmla="*/ 303 h 721"/>
                <a:gd name="T24" fmla="*/ 111 w 373"/>
                <a:gd name="T25" fmla="*/ 292 h 721"/>
                <a:gd name="T26" fmla="*/ 111 w 373"/>
                <a:gd name="T27" fmla="*/ 104 h 721"/>
                <a:gd name="T28" fmla="*/ 111 w 373"/>
                <a:gd name="T29" fmla="*/ 93 h 721"/>
                <a:gd name="T30" fmla="*/ 122 w 373"/>
                <a:gd name="T31" fmla="*/ 93 h 721"/>
                <a:gd name="T32" fmla="*/ 179 w 373"/>
                <a:gd name="T33" fmla="*/ 93 h 721"/>
                <a:gd name="T34" fmla="*/ 250 w 373"/>
                <a:gd name="T35" fmla="*/ 181 h 721"/>
                <a:gd name="T36" fmla="*/ 250 w 373"/>
                <a:gd name="T37" fmla="*/ 203 h 721"/>
                <a:gd name="T38" fmla="*/ 169 w 373"/>
                <a:gd name="T39" fmla="*/ 303 h 721"/>
                <a:gd name="T40" fmla="*/ 122 w 373"/>
                <a:gd name="T41" fmla="*/ 303 h 721"/>
                <a:gd name="T42" fmla="*/ 111 w 373"/>
                <a:gd name="T43" fmla="*/ 303 h 721"/>
                <a:gd name="T44" fmla="*/ 190 w 373"/>
                <a:gd name="T45" fmla="*/ 0 h 721"/>
                <a:gd name="T46" fmla="*/ 0 w 373"/>
                <a:gd name="T47" fmla="*/ 0 h 721"/>
                <a:gd name="T48" fmla="*/ 0 w 373"/>
                <a:gd name="T49" fmla="*/ 721 h 721"/>
                <a:gd name="T50" fmla="*/ 193 w 373"/>
                <a:gd name="T51" fmla="*/ 721 h 721"/>
                <a:gd name="T52" fmla="*/ 373 w 373"/>
                <a:gd name="T53" fmla="*/ 564 h 721"/>
                <a:gd name="T54" fmla="*/ 373 w 373"/>
                <a:gd name="T55" fmla="*/ 493 h 721"/>
                <a:gd name="T56" fmla="*/ 292 w 373"/>
                <a:gd name="T57" fmla="*/ 353 h 721"/>
                <a:gd name="T58" fmla="*/ 269 w 373"/>
                <a:gd name="T59" fmla="*/ 344 h 721"/>
                <a:gd name="T60" fmla="*/ 291 w 373"/>
                <a:gd name="T61" fmla="*/ 333 h 721"/>
                <a:gd name="T62" fmla="*/ 360 w 373"/>
                <a:gd name="T63" fmla="*/ 196 h 721"/>
                <a:gd name="T64" fmla="*/ 360 w 373"/>
                <a:gd name="T65" fmla="*/ 164 h 721"/>
                <a:gd name="T66" fmla="*/ 190 w 373"/>
                <a:gd name="T67" fmla="*/ 0 h 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721">
                  <a:moveTo>
                    <a:pt x="111" y="628"/>
                  </a:moveTo>
                  <a:cubicBezTo>
                    <a:pt x="111" y="617"/>
                    <a:pt x="111" y="617"/>
                    <a:pt x="111" y="617"/>
                  </a:cubicBezTo>
                  <a:cubicBezTo>
                    <a:pt x="111" y="407"/>
                    <a:pt x="111" y="407"/>
                    <a:pt x="111" y="407"/>
                  </a:cubicBezTo>
                  <a:cubicBezTo>
                    <a:pt x="111" y="396"/>
                    <a:pt x="111" y="396"/>
                    <a:pt x="111" y="396"/>
                  </a:cubicBezTo>
                  <a:cubicBezTo>
                    <a:pt x="122" y="396"/>
                    <a:pt x="122" y="396"/>
                    <a:pt x="122" y="396"/>
                  </a:cubicBezTo>
                  <a:cubicBezTo>
                    <a:pt x="175" y="396"/>
                    <a:pt x="175" y="396"/>
                    <a:pt x="175" y="396"/>
                  </a:cubicBezTo>
                  <a:cubicBezTo>
                    <a:pt x="233" y="396"/>
                    <a:pt x="261" y="430"/>
                    <a:pt x="261" y="498"/>
                  </a:cubicBezTo>
                  <a:cubicBezTo>
                    <a:pt x="261" y="547"/>
                    <a:pt x="261" y="547"/>
                    <a:pt x="261" y="547"/>
                  </a:cubicBezTo>
                  <a:cubicBezTo>
                    <a:pt x="261" y="599"/>
                    <a:pt x="233" y="628"/>
                    <a:pt x="182" y="628"/>
                  </a:cubicBezTo>
                  <a:cubicBezTo>
                    <a:pt x="122" y="628"/>
                    <a:pt x="122" y="628"/>
                    <a:pt x="122" y="628"/>
                  </a:cubicBezTo>
                  <a:cubicBezTo>
                    <a:pt x="111" y="628"/>
                    <a:pt x="111" y="628"/>
                    <a:pt x="111" y="628"/>
                  </a:cubicBezTo>
                  <a:moveTo>
                    <a:pt x="111" y="303"/>
                  </a:moveTo>
                  <a:cubicBezTo>
                    <a:pt x="111" y="292"/>
                    <a:pt x="111" y="292"/>
                    <a:pt x="111" y="292"/>
                  </a:cubicBezTo>
                  <a:cubicBezTo>
                    <a:pt x="111" y="104"/>
                    <a:pt x="111" y="104"/>
                    <a:pt x="111" y="104"/>
                  </a:cubicBezTo>
                  <a:cubicBezTo>
                    <a:pt x="111" y="93"/>
                    <a:pt x="111" y="93"/>
                    <a:pt x="111" y="93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79" y="93"/>
                    <a:pt x="179" y="93"/>
                    <a:pt x="179" y="93"/>
                  </a:cubicBezTo>
                  <a:cubicBezTo>
                    <a:pt x="211" y="93"/>
                    <a:pt x="250" y="108"/>
                    <a:pt x="250" y="181"/>
                  </a:cubicBezTo>
                  <a:cubicBezTo>
                    <a:pt x="250" y="203"/>
                    <a:pt x="250" y="203"/>
                    <a:pt x="250" y="203"/>
                  </a:cubicBezTo>
                  <a:cubicBezTo>
                    <a:pt x="250" y="290"/>
                    <a:pt x="199" y="303"/>
                    <a:pt x="169" y="303"/>
                  </a:cubicBezTo>
                  <a:cubicBezTo>
                    <a:pt x="122" y="303"/>
                    <a:pt x="122" y="303"/>
                    <a:pt x="122" y="303"/>
                  </a:cubicBezTo>
                  <a:cubicBezTo>
                    <a:pt x="111" y="303"/>
                    <a:pt x="111" y="303"/>
                    <a:pt x="111" y="303"/>
                  </a:cubicBezTo>
                  <a:moveTo>
                    <a:pt x="19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21"/>
                    <a:pt x="0" y="721"/>
                    <a:pt x="0" y="721"/>
                  </a:cubicBezTo>
                  <a:cubicBezTo>
                    <a:pt x="193" y="721"/>
                    <a:pt x="193" y="721"/>
                    <a:pt x="193" y="721"/>
                  </a:cubicBezTo>
                  <a:cubicBezTo>
                    <a:pt x="314" y="721"/>
                    <a:pt x="373" y="670"/>
                    <a:pt x="373" y="564"/>
                  </a:cubicBezTo>
                  <a:cubicBezTo>
                    <a:pt x="373" y="493"/>
                    <a:pt x="373" y="493"/>
                    <a:pt x="373" y="493"/>
                  </a:cubicBezTo>
                  <a:cubicBezTo>
                    <a:pt x="373" y="416"/>
                    <a:pt x="348" y="374"/>
                    <a:pt x="292" y="353"/>
                  </a:cubicBezTo>
                  <a:cubicBezTo>
                    <a:pt x="269" y="344"/>
                    <a:pt x="269" y="344"/>
                    <a:pt x="269" y="344"/>
                  </a:cubicBezTo>
                  <a:cubicBezTo>
                    <a:pt x="291" y="333"/>
                    <a:pt x="291" y="333"/>
                    <a:pt x="291" y="333"/>
                  </a:cubicBezTo>
                  <a:cubicBezTo>
                    <a:pt x="340" y="309"/>
                    <a:pt x="360" y="268"/>
                    <a:pt x="360" y="196"/>
                  </a:cubicBezTo>
                  <a:cubicBezTo>
                    <a:pt x="360" y="164"/>
                    <a:pt x="360" y="164"/>
                    <a:pt x="360" y="164"/>
                  </a:cubicBezTo>
                  <a:cubicBezTo>
                    <a:pt x="360" y="52"/>
                    <a:pt x="306" y="0"/>
                    <a:pt x="190" y="0"/>
                  </a:cubicBezTo>
                </a:path>
              </a:pathLst>
            </a:custGeom>
            <a:solidFill>
              <a:srgbClr val="FFFFFF">
                <a:alpha val="4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Freeform 23"/>
            <p:cNvSpPr>
              <a:spLocks/>
            </p:cNvSpPr>
            <p:nvPr userDrawn="1"/>
          </p:nvSpPr>
          <p:spPr bwMode="auto">
            <a:xfrm>
              <a:off x="2843213" y="2511425"/>
              <a:ext cx="1012825" cy="2289175"/>
            </a:xfrm>
            <a:custGeom>
              <a:avLst/>
              <a:gdLst>
                <a:gd name="T0" fmla="*/ 314 w 319"/>
                <a:gd name="T1" fmla="*/ 0 h 721"/>
                <a:gd name="T2" fmla="*/ 0 w 319"/>
                <a:gd name="T3" fmla="*/ 0 h 721"/>
                <a:gd name="T4" fmla="*/ 0 w 319"/>
                <a:gd name="T5" fmla="*/ 554 h 721"/>
                <a:gd name="T6" fmla="*/ 158 w 319"/>
                <a:gd name="T7" fmla="*/ 721 h 721"/>
                <a:gd name="T8" fmla="*/ 319 w 319"/>
                <a:gd name="T9" fmla="*/ 721 h 721"/>
                <a:gd name="T10" fmla="*/ 319 w 319"/>
                <a:gd name="T11" fmla="*/ 628 h 721"/>
                <a:gd name="T12" fmla="*/ 188 w 319"/>
                <a:gd name="T13" fmla="*/ 628 h 721"/>
                <a:gd name="T14" fmla="*/ 111 w 319"/>
                <a:gd name="T15" fmla="*/ 551 h 721"/>
                <a:gd name="T16" fmla="*/ 111 w 319"/>
                <a:gd name="T17" fmla="*/ 406 h 721"/>
                <a:gd name="T18" fmla="*/ 111 w 319"/>
                <a:gd name="T19" fmla="*/ 395 h 721"/>
                <a:gd name="T20" fmla="*/ 122 w 319"/>
                <a:gd name="T21" fmla="*/ 395 h 721"/>
                <a:gd name="T22" fmla="*/ 290 w 319"/>
                <a:gd name="T23" fmla="*/ 395 h 721"/>
                <a:gd name="T24" fmla="*/ 290 w 319"/>
                <a:gd name="T25" fmla="*/ 302 h 721"/>
                <a:gd name="T26" fmla="*/ 122 w 319"/>
                <a:gd name="T27" fmla="*/ 302 h 721"/>
                <a:gd name="T28" fmla="*/ 111 w 319"/>
                <a:gd name="T29" fmla="*/ 302 h 721"/>
                <a:gd name="T30" fmla="*/ 111 w 319"/>
                <a:gd name="T31" fmla="*/ 291 h 721"/>
                <a:gd name="T32" fmla="*/ 111 w 319"/>
                <a:gd name="T33" fmla="*/ 104 h 721"/>
                <a:gd name="T34" fmla="*/ 111 w 319"/>
                <a:gd name="T35" fmla="*/ 93 h 721"/>
                <a:gd name="T36" fmla="*/ 122 w 319"/>
                <a:gd name="T37" fmla="*/ 93 h 721"/>
                <a:gd name="T38" fmla="*/ 314 w 319"/>
                <a:gd name="T39" fmla="*/ 93 h 721"/>
                <a:gd name="T40" fmla="*/ 314 w 319"/>
                <a:gd name="T41" fmla="*/ 0 h 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9" h="721">
                  <a:moveTo>
                    <a:pt x="31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54"/>
                    <a:pt x="0" y="554"/>
                    <a:pt x="0" y="554"/>
                  </a:cubicBezTo>
                  <a:cubicBezTo>
                    <a:pt x="0" y="676"/>
                    <a:pt x="43" y="721"/>
                    <a:pt x="158" y="721"/>
                  </a:cubicBezTo>
                  <a:cubicBezTo>
                    <a:pt x="319" y="721"/>
                    <a:pt x="319" y="721"/>
                    <a:pt x="319" y="721"/>
                  </a:cubicBezTo>
                  <a:cubicBezTo>
                    <a:pt x="319" y="628"/>
                    <a:pt x="319" y="628"/>
                    <a:pt x="319" y="628"/>
                  </a:cubicBezTo>
                  <a:cubicBezTo>
                    <a:pt x="188" y="628"/>
                    <a:pt x="188" y="628"/>
                    <a:pt x="188" y="628"/>
                  </a:cubicBezTo>
                  <a:cubicBezTo>
                    <a:pt x="131" y="628"/>
                    <a:pt x="111" y="608"/>
                    <a:pt x="111" y="551"/>
                  </a:cubicBezTo>
                  <a:cubicBezTo>
                    <a:pt x="111" y="406"/>
                    <a:pt x="111" y="406"/>
                    <a:pt x="111" y="406"/>
                  </a:cubicBezTo>
                  <a:cubicBezTo>
                    <a:pt x="111" y="395"/>
                    <a:pt x="111" y="395"/>
                    <a:pt x="111" y="395"/>
                  </a:cubicBezTo>
                  <a:cubicBezTo>
                    <a:pt x="122" y="395"/>
                    <a:pt x="122" y="395"/>
                    <a:pt x="122" y="395"/>
                  </a:cubicBezTo>
                  <a:cubicBezTo>
                    <a:pt x="290" y="395"/>
                    <a:pt x="290" y="395"/>
                    <a:pt x="290" y="395"/>
                  </a:cubicBezTo>
                  <a:cubicBezTo>
                    <a:pt x="290" y="302"/>
                    <a:pt x="290" y="302"/>
                    <a:pt x="290" y="302"/>
                  </a:cubicBezTo>
                  <a:cubicBezTo>
                    <a:pt x="122" y="302"/>
                    <a:pt x="122" y="302"/>
                    <a:pt x="122" y="302"/>
                  </a:cubicBezTo>
                  <a:cubicBezTo>
                    <a:pt x="111" y="302"/>
                    <a:pt x="111" y="302"/>
                    <a:pt x="111" y="302"/>
                  </a:cubicBezTo>
                  <a:cubicBezTo>
                    <a:pt x="111" y="291"/>
                    <a:pt x="111" y="291"/>
                    <a:pt x="111" y="291"/>
                  </a:cubicBezTo>
                  <a:cubicBezTo>
                    <a:pt x="111" y="104"/>
                    <a:pt x="111" y="104"/>
                    <a:pt x="111" y="104"/>
                  </a:cubicBezTo>
                  <a:cubicBezTo>
                    <a:pt x="111" y="93"/>
                    <a:pt x="111" y="93"/>
                    <a:pt x="111" y="93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314" y="93"/>
                    <a:pt x="314" y="93"/>
                    <a:pt x="314" y="93"/>
                  </a:cubicBezTo>
                  <a:cubicBezTo>
                    <a:pt x="314" y="0"/>
                    <a:pt x="314" y="0"/>
                    <a:pt x="314" y="0"/>
                  </a:cubicBezTo>
                </a:path>
              </a:pathLst>
            </a:custGeom>
            <a:solidFill>
              <a:srgbClr val="FFFFFF">
                <a:alpha val="4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24"/>
            <p:cNvSpPr>
              <a:spLocks/>
            </p:cNvSpPr>
            <p:nvPr userDrawn="1"/>
          </p:nvSpPr>
          <p:spPr bwMode="auto">
            <a:xfrm>
              <a:off x="7956550" y="4756150"/>
              <a:ext cx="1187450" cy="2101850"/>
            </a:xfrm>
            <a:custGeom>
              <a:avLst/>
              <a:gdLst>
                <a:gd name="T0" fmla="*/ 748 w 748"/>
                <a:gd name="T1" fmla="*/ 0 h 1324"/>
                <a:gd name="T2" fmla="*/ 0 w 748"/>
                <a:gd name="T3" fmla="*/ 0 h 1324"/>
                <a:gd name="T4" fmla="*/ 0 w 748"/>
                <a:gd name="T5" fmla="*/ 176 h 1324"/>
                <a:gd name="T6" fmla="*/ 288 w 748"/>
                <a:gd name="T7" fmla="*/ 176 h 1324"/>
                <a:gd name="T8" fmla="*/ 310 w 748"/>
                <a:gd name="T9" fmla="*/ 176 h 1324"/>
                <a:gd name="T10" fmla="*/ 310 w 748"/>
                <a:gd name="T11" fmla="*/ 198 h 1324"/>
                <a:gd name="T12" fmla="*/ 310 w 748"/>
                <a:gd name="T13" fmla="*/ 1324 h 1324"/>
                <a:gd name="T14" fmla="*/ 518 w 748"/>
                <a:gd name="T15" fmla="*/ 1324 h 1324"/>
                <a:gd name="T16" fmla="*/ 518 w 748"/>
                <a:gd name="T17" fmla="*/ 198 h 1324"/>
                <a:gd name="T18" fmla="*/ 518 w 748"/>
                <a:gd name="T19" fmla="*/ 176 h 1324"/>
                <a:gd name="T20" fmla="*/ 540 w 748"/>
                <a:gd name="T21" fmla="*/ 176 h 1324"/>
                <a:gd name="T22" fmla="*/ 748 w 748"/>
                <a:gd name="T23" fmla="*/ 176 h 1324"/>
                <a:gd name="T24" fmla="*/ 748 w 748"/>
                <a:gd name="T25" fmla="*/ 0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8" h="1324">
                  <a:moveTo>
                    <a:pt x="748" y="0"/>
                  </a:moveTo>
                  <a:lnTo>
                    <a:pt x="0" y="0"/>
                  </a:lnTo>
                  <a:lnTo>
                    <a:pt x="0" y="176"/>
                  </a:lnTo>
                  <a:lnTo>
                    <a:pt x="288" y="176"/>
                  </a:lnTo>
                  <a:lnTo>
                    <a:pt x="310" y="176"/>
                  </a:lnTo>
                  <a:lnTo>
                    <a:pt x="310" y="198"/>
                  </a:lnTo>
                  <a:lnTo>
                    <a:pt x="310" y="1324"/>
                  </a:lnTo>
                  <a:lnTo>
                    <a:pt x="518" y="1324"/>
                  </a:lnTo>
                  <a:lnTo>
                    <a:pt x="518" y="198"/>
                  </a:lnTo>
                  <a:lnTo>
                    <a:pt x="518" y="176"/>
                  </a:lnTo>
                  <a:lnTo>
                    <a:pt x="540" y="176"/>
                  </a:lnTo>
                  <a:lnTo>
                    <a:pt x="748" y="176"/>
                  </a:lnTo>
                  <a:lnTo>
                    <a:pt x="748" y="0"/>
                  </a:ln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26"/>
            <p:cNvSpPr>
              <a:spLocks/>
            </p:cNvSpPr>
            <p:nvPr userDrawn="1"/>
          </p:nvSpPr>
          <p:spPr bwMode="auto">
            <a:xfrm>
              <a:off x="3903663" y="4756150"/>
              <a:ext cx="1057275" cy="2101850"/>
            </a:xfrm>
            <a:custGeom>
              <a:avLst/>
              <a:gdLst>
                <a:gd name="T0" fmla="*/ 200 w 333"/>
                <a:gd name="T1" fmla="*/ 0 h 662"/>
                <a:gd name="T2" fmla="*/ 57 w 333"/>
                <a:gd name="T3" fmla="*/ 43 h 662"/>
                <a:gd name="T4" fmla="*/ 0 w 333"/>
                <a:gd name="T5" fmla="*/ 177 h 662"/>
                <a:gd name="T6" fmla="*/ 121 w 333"/>
                <a:gd name="T7" fmla="*/ 396 h 662"/>
                <a:gd name="T8" fmla="*/ 156 w 333"/>
                <a:gd name="T9" fmla="*/ 416 h 662"/>
                <a:gd name="T10" fmla="*/ 217 w 333"/>
                <a:gd name="T11" fmla="*/ 537 h 662"/>
                <a:gd name="T12" fmla="*/ 122 w 333"/>
                <a:gd name="T13" fmla="*/ 628 h 662"/>
                <a:gd name="T14" fmla="*/ 34 w 333"/>
                <a:gd name="T15" fmla="*/ 628 h 662"/>
                <a:gd name="T16" fmla="*/ 34 w 333"/>
                <a:gd name="T17" fmla="*/ 662 h 662"/>
                <a:gd name="T18" fmla="*/ 294 w 333"/>
                <a:gd name="T19" fmla="*/ 662 h 662"/>
                <a:gd name="T20" fmla="*/ 332 w 333"/>
                <a:gd name="T21" fmla="*/ 530 h 662"/>
                <a:gd name="T22" fmla="*/ 235 w 333"/>
                <a:gd name="T23" fmla="*/ 341 h 662"/>
                <a:gd name="T24" fmla="*/ 197 w 333"/>
                <a:gd name="T25" fmla="*/ 317 h 662"/>
                <a:gd name="T26" fmla="*/ 111 w 333"/>
                <a:gd name="T27" fmla="*/ 180 h 662"/>
                <a:gd name="T28" fmla="*/ 203 w 333"/>
                <a:gd name="T29" fmla="*/ 93 h 662"/>
                <a:gd name="T30" fmla="*/ 288 w 333"/>
                <a:gd name="T31" fmla="*/ 93 h 662"/>
                <a:gd name="T32" fmla="*/ 288 w 333"/>
                <a:gd name="T33" fmla="*/ 0 h 662"/>
                <a:gd name="T34" fmla="*/ 203 w 333"/>
                <a:gd name="T35" fmla="*/ 0 h 662"/>
                <a:gd name="T36" fmla="*/ 200 w 333"/>
                <a:gd name="T37" fmla="*/ 0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3" h="662">
                  <a:moveTo>
                    <a:pt x="200" y="0"/>
                  </a:moveTo>
                  <a:cubicBezTo>
                    <a:pt x="141" y="0"/>
                    <a:pt x="92" y="15"/>
                    <a:pt x="57" y="43"/>
                  </a:cubicBezTo>
                  <a:cubicBezTo>
                    <a:pt x="20" y="74"/>
                    <a:pt x="0" y="119"/>
                    <a:pt x="0" y="177"/>
                  </a:cubicBezTo>
                  <a:cubicBezTo>
                    <a:pt x="0" y="279"/>
                    <a:pt x="38" y="347"/>
                    <a:pt x="121" y="396"/>
                  </a:cubicBezTo>
                  <a:cubicBezTo>
                    <a:pt x="156" y="416"/>
                    <a:pt x="156" y="416"/>
                    <a:pt x="156" y="416"/>
                  </a:cubicBezTo>
                  <a:cubicBezTo>
                    <a:pt x="212" y="450"/>
                    <a:pt x="218" y="496"/>
                    <a:pt x="217" y="537"/>
                  </a:cubicBezTo>
                  <a:cubicBezTo>
                    <a:pt x="216" y="598"/>
                    <a:pt x="185" y="628"/>
                    <a:pt x="122" y="628"/>
                  </a:cubicBezTo>
                  <a:cubicBezTo>
                    <a:pt x="34" y="628"/>
                    <a:pt x="34" y="628"/>
                    <a:pt x="34" y="628"/>
                  </a:cubicBezTo>
                  <a:cubicBezTo>
                    <a:pt x="34" y="662"/>
                    <a:pt x="34" y="662"/>
                    <a:pt x="34" y="662"/>
                  </a:cubicBezTo>
                  <a:cubicBezTo>
                    <a:pt x="294" y="662"/>
                    <a:pt x="294" y="662"/>
                    <a:pt x="294" y="662"/>
                  </a:cubicBezTo>
                  <a:cubicBezTo>
                    <a:pt x="319" y="631"/>
                    <a:pt x="331" y="587"/>
                    <a:pt x="332" y="530"/>
                  </a:cubicBezTo>
                  <a:cubicBezTo>
                    <a:pt x="333" y="455"/>
                    <a:pt x="317" y="394"/>
                    <a:pt x="235" y="341"/>
                  </a:cubicBezTo>
                  <a:cubicBezTo>
                    <a:pt x="197" y="317"/>
                    <a:pt x="197" y="317"/>
                    <a:pt x="197" y="317"/>
                  </a:cubicBezTo>
                  <a:cubicBezTo>
                    <a:pt x="131" y="274"/>
                    <a:pt x="111" y="243"/>
                    <a:pt x="111" y="180"/>
                  </a:cubicBezTo>
                  <a:cubicBezTo>
                    <a:pt x="111" y="120"/>
                    <a:pt x="158" y="93"/>
                    <a:pt x="203" y="93"/>
                  </a:cubicBezTo>
                  <a:cubicBezTo>
                    <a:pt x="288" y="93"/>
                    <a:pt x="288" y="93"/>
                    <a:pt x="288" y="93"/>
                  </a:cubicBezTo>
                  <a:cubicBezTo>
                    <a:pt x="288" y="0"/>
                    <a:pt x="288" y="0"/>
                    <a:pt x="288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0" y="0"/>
                    <a:pt x="200" y="0"/>
                    <a:pt x="200" y="0"/>
                  </a:cubicBezTo>
                </a:path>
              </a:pathLst>
            </a:custGeom>
            <a:solidFill>
              <a:srgbClr val="FFFFFF">
                <a:alpha val="4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27"/>
            <p:cNvSpPr>
              <a:spLocks noEditPoints="1"/>
            </p:cNvSpPr>
            <p:nvPr userDrawn="1"/>
          </p:nvSpPr>
          <p:spPr bwMode="auto">
            <a:xfrm>
              <a:off x="5173663" y="4705350"/>
              <a:ext cx="1187450" cy="2152650"/>
            </a:xfrm>
            <a:custGeom>
              <a:avLst/>
              <a:gdLst>
                <a:gd name="T0" fmla="*/ 187 w 374"/>
                <a:gd name="T1" fmla="*/ 660 h 678"/>
                <a:gd name="T2" fmla="*/ 112 w 374"/>
                <a:gd name="T3" fmla="*/ 573 h 678"/>
                <a:gd name="T4" fmla="*/ 112 w 374"/>
                <a:gd name="T5" fmla="*/ 174 h 678"/>
                <a:gd name="T6" fmla="*/ 187 w 374"/>
                <a:gd name="T7" fmla="*/ 87 h 678"/>
                <a:gd name="T8" fmla="*/ 263 w 374"/>
                <a:gd name="T9" fmla="*/ 174 h 678"/>
                <a:gd name="T10" fmla="*/ 263 w 374"/>
                <a:gd name="T11" fmla="*/ 573 h 678"/>
                <a:gd name="T12" fmla="*/ 187 w 374"/>
                <a:gd name="T13" fmla="*/ 660 h 678"/>
                <a:gd name="T14" fmla="*/ 187 w 374"/>
                <a:gd name="T15" fmla="*/ 0 h 678"/>
                <a:gd name="T16" fmla="*/ 0 w 374"/>
                <a:gd name="T17" fmla="*/ 176 h 678"/>
                <a:gd name="T18" fmla="*/ 0 w 374"/>
                <a:gd name="T19" fmla="*/ 578 h 678"/>
                <a:gd name="T20" fmla="*/ 27 w 374"/>
                <a:gd name="T21" fmla="*/ 678 h 678"/>
                <a:gd name="T22" fmla="*/ 348 w 374"/>
                <a:gd name="T23" fmla="*/ 678 h 678"/>
                <a:gd name="T24" fmla="*/ 374 w 374"/>
                <a:gd name="T25" fmla="*/ 578 h 678"/>
                <a:gd name="T26" fmla="*/ 374 w 374"/>
                <a:gd name="T27" fmla="*/ 176 h 678"/>
                <a:gd name="T28" fmla="*/ 187 w 374"/>
                <a:gd name="T29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4" h="678">
                  <a:moveTo>
                    <a:pt x="187" y="660"/>
                  </a:moveTo>
                  <a:cubicBezTo>
                    <a:pt x="152" y="660"/>
                    <a:pt x="112" y="645"/>
                    <a:pt x="112" y="573"/>
                  </a:cubicBezTo>
                  <a:cubicBezTo>
                    <a:pt x="112" y="174"/>
                    <a:pt x="112" y="174"/>
                    <a:pt x="112" y="174"/>
                  </a:cubicBezTo>
                  <a:cubicBezTo>
                    <a:pt x="112" y="102"/>
                    <a:pt x="152" y="87"/>
                    <a:pt x="187" y="87"/>
                  </a:cubicBezTo>
                  <a:cubicBezTo>
                    <a:pt x="237" y="87"/>
                    <a:pt x="263" y="116"/>
                    <a:pt x="263" y="174"/>
                  </a:cubicBezTo>
                  <a:cubicBezTo>
                    <a:pt x="263" y="573"/>
                    <a:pt x="263" y="573"/>
                    <a:pt x="263" y="573"/>
                  </a:cubicBezTo>
                  <a:cubicBezTo>
                    <a:pt x="263" y="631"/>
                    <a:pt x="237" y="660"/>
                    <a:pt x="187" y="660"/>
                  </a:cubicBezTo>
                  <a:moveTo>
                    <a:pt x="187" y="0"/>
                  </a:moveTo>
                  <a:cubicBezTo>
                    <a:pt x="70" y="0"/>
                    <a:pt x="0" y="66"/>
                    <a:pt x="0" y="176"/>
                  </a:cubicBezTo>
                  <a:cubicBezTo>
                    <a:pt x="0" y="578"/>
                    <a:pt x="0" y="578"/>
                    <a:pt x="0" y="578"/>
                  </a:cubicBezTo>
                  <a:cubicBezTo>
                    <a:pt x="0" y="617"/>
                    <a:pt x="10" y="651"/>
                    <a:pt x="27" y="678"/>
                  </a:cubicBezTo>
                  <a:cubicBezTo>
                    <a:pt x="348" y="678"/>
                    <a:pt x="348" y="678"/>
                    <a:pt x="348" y="678"/>
                  </a:cubicBezTo>
                  <a:cubicBezTo>
                    <a:pt x="365" y="651"/>
                    <a:pt x="374" y="617"/>
                    <a:pt x="374" y="578"/>
                  </a:cubicBezTo>
                  <a:cubicBezTo>
                    <a:pt x="374" y="176"/>
                    <a:pt x="374" y="176"/>
                    <a:pt x="374" y="176"/>
                  </a:cubicBezTo>
                  <a:cubicBezTo>
                    <a:pt x="374" y="66"/>
                    <a:pt x="304" y="0"/>
                    <a:pt x="187" y="0"/>
                  </a:cubicBezTo>
                </a:path>
              </a:pathLst>
            </a:custGeom>
            <a:solidFill>
              <a:srgbClr val="FFFFFF">
                <a:alpha val="4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Freeform 28"/>
            <p:cNvSpPr>
              <a:spLocks/>
            </p:cNvSpPr>
            <p:nvPr userDrawn="1"/>
          </p:nvSpPr>
          <p:spPr bwMode="auto">
            <a:xfrm>
              <a:off x="6650038" y="4756150"/>
              <a:ext cx="1039813" cy="2101850"/>
            </a:xfrm>
            <a:custGeom>
              <a:avLst/>
              <a:gdLst>
                <a:gd name="T0" fmla="*/ 655 w 655"/>
                <a:gd name="T1" fmla="*/ 0 h 1324"/>
                <a:gd name="T2" fmla="*/ 0 w 655"/>
                <a:gd name="T3" fmla="*/ 0 h 1324"/>
                <a:gd name="T4" fmla="*/ 0 w 655"/>
                <a:gd name="T5" fmla="*/ 1324 h 1324"/>
                <a:gd name="T6" fmla="*/ 222 w 655"/>
                <a:gd name="T7" fmla="*/ 1324 h 1324"/>
                <a:gd name="T8" fmla="*/ 222 w 655"/>
                <a:gd name="T9" fmla="*/ 830 h 1324"/>
                <a:gd name="T10" fmla="*/ 222 w 655"/>
                <a:gd name="T11" fmla="*/ 808 h 1324"/>
                <a:gd name="T12" fmla="*/ 243 w 655"/>
                <a:gd name="T13" fmla="*/ 808 h 1324"/>
                <a:gd name="T14" fmla="*/ 595 w 655"/>
                <a:gd name="T15" fmla="*/ 808 h 1324"/>
                <a:gd name="T16" fmla="*/ 595 w 655"/>
                <a:gd name="T17" fmla="*/ 620 h 1324"/>
                <a:gd name="T18" fmla="*/ 243 w 655"/>
                <a:gd name="T19" fmla="*/ 620 h 1324"/>
                <a:gd name="T20" fmla="*/ 222 w 655"/>
                <a:gd name="T21" fmla="*/ 620 h 1324"/>
                <a:gd name="T22" fmla="*/ 222 w 655"/>
                <a:gd name="T23" fmla="*/ 598 h 1324"/>
                <a:gd name="T24" fmla="*/ 222 w 655"/>
                <a:gd name="T25" fmla="*/ 208 h 1324"/>
                <a:gd name="T26" fmla="*/ 222 w 655"/>
                <a:gd name="T27" fmla="*/ 186 h 1324"/>
                <a:gd name="T28" fmla="*/ 243 w 655"/>
                <a:gd name="T29" fmla="*/ 186 h 1324"/>
                <a:gd name="T30" fmla="*/ 655 w 655"/>
                <a:gd name="T31" fmla="*/ 186 h 1324"/>
                <a:gd name="T32" fmla="*/ 655 w 655"/>
                <a:gd name="T33" fmla="*/ 0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55" h="1324">
                  <a:moveTo>
                    <a:pt x="655" y="0"/>
                  </a:moveTo>
                  <a:lnTo>
                    <a:pt x="0" y="0"/>
                  </a:lnTo>
                  <a:lnTo>
                    <a:pt x="0" y="1324"/>
                  </a:lnTo>
                  <a:lnTo>
                    <a:pt x="222" y="1324"/>
                  </a:lnTo>
                  <a:lnTo>
                    <a:pt x="222" y="830"/>
                  </a:lnTo>
                  <a:lnTo>
                    <a:pt x="222" y="808"/>
                  </a:lnTo>
                  <a:lnTo>
                    <a:pt x="243" y="808"/>
                  </a:lnTo>
                  <a:lnTo>
                    <a:pt x="595" y="808"/>
                  </a:lnTo>
                  <a:lnTo>
                    <a:pt x="595" y="620"/>
                  </a:lnTo>
                  <a:lnTo>
                    <a:pt x="243" y="620"/>
                  </a:lnTo>
                  <a:lnTo>
                    <a:pt x="222" y="620"/>
                  </a:lnTo>
                  <a:lnTo>
                    <a:pt x="222" y="598"/>
                  </a:lnTo>
                  <a:lnTo>
                    <a:pt x="222" y="208"/>
                  </a:lnTo>
                  <a:lnTo>
                    <a:pt x="222" y="186"/>
                  </a:lnTo>
                  <a:lnTo>
                    <a:pt x="243" y="186"/>
                  </a:lnTo>
                  <a:lnTo>
                    <a:pt x="655" y="186"/>
                  </a:lnTo>
                  <a:lnTo>
                    <a:pt x="655" y="0"/>
                  </a:ln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cxnSp>
        <p:nvCxnSpPr>
          <p:cNvPr id="53" name="직선 연결선 52"/>
          <p:cNvCxnSpPr/>
          <p:nvPr userDrawn="1"/>
        </p:nvCxnSpPr>
        <p:spPr>
          <a:xfrm>
            <a:off x="652121" y="1755944"/>
            <a:ext cx="7839759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 userDrawn="1"/>
        </p:nvCxnSpPr>
        <p:spPr>
          <a:xfrm>
            <a:off x="652121" y="4356269"/>
            <a:ext cx="783975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33578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964776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6" r:id="rId3"/>
    <p:sldLayoutId id="2147483675" r:id="rId4"/>
    <p:sldLayoutId id="2147483684" r:id="rId5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2025</a:t>
            </a:r>
            <a:r>
              <a:rPr lang="ko-KR" altLang="en-US" dirty="0" smtClean="0"/>
              <a:t>년 투비소프트 사업계획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2024.OO.OO</a:t>
            </a:r>
          </a:p>
          <a:p>
            <a:r>
              <a:rPr lang="ko-KR" altLang="en-US" dirty="0" smtClean="0"/>
              <a:t>제품기술연구소</a:t>
            </a:r>
            <a:endParaRPr lang="en-US" altLang="ko-KR" dirty="0" smtClean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COPYRIGHT(C) BY 2022 TOBESOFT.CO.LTD.ALL RIGHTS RESERVED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050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품질보증그룹</a:t>
            </a:r>
            <a:endParaRPr lang="ko-KR" alt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801036" y="1799870"/>
            <a:ext cx="4559241" cy="384900"/>
            <a:chOff x="801036" y="1889321"/>
            <a:chExt cx="4559241" cy="384900"/>
          </a:xfrm>
        </p:grpSpPr>
        <p:grpSp>
          <p:nvGrpSpPr>
            <p:cNvPr id="7" name="그룹 6"/>
            <p:cNvGrpSpPr/>
            <p:nvPr/>
          </p:nvGrpSpPr>
          <p:grpSpPr>
            <a:xfrm>
              <a:off x="801036" y="1889321"/>
              <a:ext cx="347186" cy="347186"/>
              <a:chOff x="801036" y="1889321"/>
              <a:chExt cx="347186" cy="347186"/>
            </a:xfrm>
          </p:grpSpPr>
          <p:sp>
            <p:nvSpPr>
              <p:cNvPr id="8" name="Shape 5"/>
              <p:cNvSpPr/>
              <p:nvPr/>
            </p:nvSpPr>
            <p:spPr>
              <a:xfrm>
                <a:off x="801036" y="1889321"/>
                <a:ext cx="347186" cy="347186"/>
              </a:xfrm>
              <a:prstGeom prst="roundRect">
                <a:avLst>
                  <a:gd name="adj" fmla="val 20000"/>
                </a:avLst>
              </a:prstGeom>
              <a:solidFill>
                <a:srgbClr val="DADBF1"/>
              </a:solidFill>
              <a:ln w="7620">
                <a:solidFill>
                  <a:srgbClr val="C0C1D7"/>
                </a:solidFill>
                <a:prstDash val="solid"/>
              </a:ln>
            </p:spPr>
          </p:sp>
          <p:sp>
            <p:nvSpPr>
              <p:cNvPr id="9" name="Text 6"/>
              <p:cNvSpPr/>
              <p:nvPr/>
            </p:nvSpPr>
            <p:spPr>
              <a:xfrm>
                <a:off x="921423" y="1918301"/>
                <a:ext cx="106331" cy="289226"/>
              </a:xfrm>
              <a:prstGeom prst="rect">
                <a:avLst/>
              </a:prstGeom>
              <a:noFill/>
              <a:ln/>
            </p:spPr>
            <p:txBody>
              <a:bodyPr wrap="none" rtlCol="0" anchor="ctr"/>
              <a:lstStyle/>
              <a:p>
                <a:pPr marL="0" indent="0" algn="ctr">
                  <a:lnSpc>
                    <a:spcPts val="3281"/>
                  </a:lnSpc>
                  <a:buNone/>
                </a:pPr>
                <a:r>
                  <a:rPr lang="en-US" b="1" kern="0" spc="-79" dirty="0">
                    <a:solidFill>
                      <a:srgbClr val="272525"/>
                    </a:solidFill>
                    <a:latin typeface="Arial" panose="020B0604020202020204" pitchFamily="34" charset="0"/>
                    <a:ea typeface="Inter" pitchFamily="34" charset="-122"/>
                    <a:cs typeface="Arial" panose="020B0604020202020204" pitchFamily="34" charset="0"/>
                  </a:rPr>
                  <a:t>1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" name="Text 7"/>
            <p:cNvSpPr/>
            <p:nvPr/>
          </p:nvSpPr>
          <p:spPr>
            <a:xfrm>
              <a:off x="1300255" y="1904889"/>
              <a:ext cx="4060022" cy="369332"/>
            </a:xfrm>
            <a:prstGeom prst="rect">
              <a:avLst/>
            </a:prstGeom>
            <a:noFill/>
            <a:ln/>
          </p:spPr>
          <p:txBody>
            <a:bodyPr wrap="none" rtlCol="0" anchor="t">
              <a:spAutoFit/>
            </a:bodyPr>
            <a:lstStyle/>
            <a:p>
              <a:r>
                <a:rPr lang="ko-KR" altLang="en-US" kern="0" spc="-66" dirty="0">
                  <a:solidFill>
                    <a:srgbClr val="272525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Inter" pitchFamily="34" charset="-120"/>
                  <a:sym typeface="Wingdings" panose="05000000000000000000" pitchFamily="2" charset="2"/>
                </a:rPr>
                <a:t>안정적 제품 정기 </a:t>
              </a:r>
              <a:r>
                <a:rPr lang="ko-KR" altLang="en-US" kern="0" spc="-66" dirty="0" err="1" smtClean="0">
                  <a:solidFill>
                    <a:srgbClr val="272525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Inter" pitchFamily="34" charset="-120"/>
                  <a:sym typeface="Wingdings" panose="05000000000000000000" pitchFamily="2" charset="2"/>
                </a:rPr>
                <a:t>릴리즈를</a:t>
              </a:r>
              <a:r>
                <a:rPr lang="ko-KR" altLang="en-US" kern="0" spc="-66" dirty="0" smtClean="0">
                  <a:solidFill>
                    <a:srgbClr val="272525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Inter" pitchFamily="34" charset="-120"/>
                  <a:sym typeface="Wingdings" panose="05000000000000000000" pitchFamily="2" charset="2"/>
                </a:rPr>
                <a:t> 통한 고객만족 </a:t>
              </a:r>
              <a:endParaRPr lang="en-US" altLang="ko-KR" kern="0" spc="-66" dirty="0">
                <a:solidFill>
                  <a:srgbClr val="272525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Inter" pitchFamily="34" charset="-120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801036" y="2278328"/>
            <a:ext cx="4164005" cy="584775"/>
            <a:chOff x="801036" y="2596376"/>
            <a:chExt cx="4164005" cy="584775"/>
          </a:xfrm>
        </p:grpSpPr>
        <p:grpSp>
          <p:nvGrpSpPr>
            <p:cNvPr id="11" name="그룹 10"/>
            <p:cNvGrpSpPr/>
            <p:nvPr/>
          </p:nvGrpSpPr>
          <p:grpSpPr>
            <a:xfrm>
              <a:off x="801036" y="2669754"/>
              <a:ext cx="347186" cy="347186"/>
              <a:chOff x="801036" y="2669754"/>
              <a:chExt cx="347186" cy="347186"/>
            </a:xfrm>
          </p:grpSpPr>
          <p:sp>
            <p:nvSpPr>
              <p:cNvPr id="14" name="Shape 5"/>
              <p:cNvSpPr/>
              <p:nvPr/>
            </p:nvSpPr>
            <p:spPr>
              <a:xfrm>
                <a:off x="801036" y="2669754"/>
                <a:ext cx="347186" cy="347186"/>
              </a:xfrm>
              <a:prstGeom prst="roundRect">
                <a:avLst>
                  <a:gd name="adj" fmla="val 20000"/>
                </a:avLst>
              </a:prstGeom>
              <a:solidFill>
                <a:srgbClr val="DADBF1"/>
              </a:solidFill>
              <a:ln w="7620">
                <a:solidFill>
                  <a:srgbClr val="C0C1D7"/>
                </a:solidFill>
                <a:prstDash val="solid"/>
              </a:ln>
            </p:spPr>
          </p:sp>
          <p:sp>
            <p:nvSpPr>
              <p:cNvPr id="15" name="Text 6"/>
              <p:cNvSpPr/>
              <p:nvPr/>
            </p:nvSpPr>
            <p:spPr>
              <a:xfrm>
                <a:off x="921423" y="2698734"/>
                <a:ext cx="106331" cy="289226"/>
              </a:xfrm>
              <a:prstGeom prst="rect">
                <a:avLst/>
              </a:prstGeom>
              <a:noFill/>
              <a:ln/>
            </p:spPr>
            <p:txBody>
              <a:bodyPr wrap="none" rtlCol="0" anchor="ctr"/>
              <a:lstStyle/>
              <a:p>
                <a:pPr marL="0" indent="0" algn="ctr">
                  <a:lnSpc>
                    <a:spcPts val="3281"/>
                  </a:lnSpc>
                  <a:buNone/>
                </a:pPr>
                <a:r>
                  <a:rPr lang="en-US" b="1" kern="0" spc="-79" dirty="0" smtClean="0">
                    <a:solidFill>
                      <a:srgbClr val="272525"/>
                    </a:solidFill>
                    <a:latin typeface="Arial" panose="020B0604020202020204" pitchFamily="34" charset="0"/>
                    <a:ea typeface="Inter" pitchFamily="34" charset="-122"/>
                    <a:cs typeface="Arial" panose="020B0604020202020204" pitchFamily="34" charset="0"/>
                  </a:rPr>
                  <a:t>2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6" name="Text 7"/>
            <p:cNvSpPr/>
            <p:nvPr/>
          </p:nvSpPr>
          <p:spPr>
            <a:xfrm>
              <a:off x="1300255" y="2596376"/>
              <a:ext cx="3664786" cy="584775"/>
            </a:xfrm>
            <a:prstGeom prst="rect">
              <a:avLst/>
            </a:prstGeom>
            <a:noFill/>
            <a:ln/>
          </p:spPr>
          <p:txBody>
            <a:bodyPr wrap="none" rtlCol="0" anchor="t">
              <a:spAutoFit/>
            </a:bodyPr>
            <a:lstStyle/>
            <a:p>
              <a:r>
                <a:rPr lang="en-US" altLang="ko-KR" kern="0" spc="-66" dirty="0" err="1">
                  <a:solidFill>
                    <a:srgbClr val="272525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Inter" pitchFamily="34" charset="-120"/>
                  <a:sym typeface="Wingdings" panose="05000000000000000000" pitchFamily="2" charset="2"/>
                </a:rPr>
                <a:t>Nexacro</a:t>
              </a:r>
              <a:r>
                <a:rPr lang="en-US" altLang="ko-KR" kern="0" spc="-66" dirty="0">
                  <a:solidFill>
                    <a:srgbClr val="272525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Inter" pitchFamily="34" charset="-120"/>
                  <a:sym typeface="Wingdings" panose="05000000000000000000" pitchFamily="2" charset="2"/>
                </a:rPr>
                <a:t> </a:t>
              </a:r>
              <a:r>
                <a:rPr lang="en-US" altLang="ko-KR" kern="0" spc="-66" dirty="0" smtClean="0">
                  <a:solidFill>
                    <a:srgbClr val="272525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Inter" pitchFamily="34" charset="-120"/>
                  <a:sym typeface="Wingdings" panose="05000000000000000000" pitchFamily="2" charset="2"/>
                </a:rPr>
                <a:t>K </a:t>
              </a:r>
              <a:r>
                <a:rPr lang="ko-KR" altLang="en-US" kern="0" spc="-66" dirty="0">
                  <a:solidFill>
                    <a:srgbClr val="272525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Inter" pitchFamily="34" charset="-120"/>
                  <a:sym typeface="Wingdings" panose="05000000000000000000" pitchFamily="2" charset="2"/>
                </a:rPr>
                <a:t>제품 기능 </a:t>
              </a:r>
              <a:r>
                <a:rPr lang="ko-KR" altLang="en-US" kern="0" spc="-66" dirty="0" smtClean="0">
                  <a:solidFill>
                    <a:srgbClr val="272525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Inter" pitchFamily="34" charset="-120"/>
                  <a:sym typeface="Wingdings" panose="05000000000000000000" pitchFamily="2" charset="2"/>
                </a:rPr>
                <a:t>테스트</a:t>
              </a:r>
              <a:endParaRPr lang="ko-KR" altLang="en-US" kern="0" spc="-66" dirty="0">
                <a:solidFill>
                  <a:srgbClr val="272525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Inter" pitchFamily="34" charset="-120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sz="1400" dirty="0" smtClean="0">
                  <a:solidFill>
                    <a:srgbClr val="403C4E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Open Sans" pitchFamily="34" charset="-120"/>
                </a:rPr>
                <a:t>신규 제품 기능에 대한 긴밀한 테스트 수행 </a:t>
              </a:r>
              <a:endParaRPr lang="ko-KR" altLang="en-US" sz="1400" b="1" kern="0" spc="-66" dirty="0">
                <a:solidFill>
                  <a:srgbClr val="272525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Inter" pitchFamily="34" charset="-120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762241" y="4973388"/>
            <a:ext cx="8057909" cy="1769648"/>
            <a:chOff x="762241" y="4260269"/>
            <a:chExt cx="8057909" cy="1769648"/>
          </a:xfrm>
        </p:grpSpPr>
        <p:grpSp>
          <p:nvGrpSpPr>
            <p:cNvPr id="42" name="그룹 41"/>
            <p:cNvGrpSpPr/>
            <p:nvPr/>
          </p:nvGrpSpPr>
          <p:grpSpPr>
            <a:xfrm>
              <a:off x="762241" y="4260269"/>
              <a:ext cx="8057909" cy="369332"/>
              <a:chOff x="762241" y="4260269"/>
              <a:chExt cx="8057909" cy="369332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762241" y="4260269"/>
                <a:ext cx="7717516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>
                <a:noAutofit/>
              </a:bodyPr>
              <a:lstStyle/>
              <a:p>
                <a:r>
                  <a:rPr lang="en-US" altLang="ko-KR" sz="1600" b="1" dirty="0" smtClean="0">
                    <a:solidFill>
                      <a:srgbClr val="507FD4"/>
                    </a:solidFill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‣</a:t>
                </a:r>
                <a:r>
                  <a:rPr lang="ko-KR" altLang="en-US" sz="1600" b="1" dirty="0" smtClean="0">
                    <a:solidFill>
                      <a:srgbClr val="507FD4"/>
                    </a:solidFill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 주요 일정</a:t>
                </a:r>
                <a:endParaRPr lang="en-US" altLang="ko-KR" sz="1600" b="1" dirty="0">
                  <a:solidFill>
                    <a:srgbClr val="507FD4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endParaRP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801036" y="4588405"/>
                <a:ext cx="8019114" cy="0"/>
              </a:xfrm>
              <a:prstGeom prst="line">
                <a:avLst/>
              </a:prstGeom>
              <a:ln>
                <a:solidFill>
                  <a:srgbClr val="7F9E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직사각형 31"/>
            <p:cNvSpPr/>
            <p:nvPr/>
          </p:nvSpPr>
          <p:spPr>
            <a:xfrm>
              <a:off x="801036" y="4644922"/>
              <a:ext cx="767579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정기 </a:t>
              </a:r>
              <a:r>
                <a:rPr lang="ko-KR" altLang="en-US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릴리즈</a:t>
              </a:r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 </a:t>
              </a:r>
              <a:r>
                <a:rPr lang="en-US" altLang="ko-KR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: </a:t>
              </a:r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연 </a:t>
              </a:r>
              <a:r>
                <a:rPr lang="en-US" altLang="ko-KR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6</a:t>
              </a:r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회 제품 정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기</a:t>
              </a:r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 </a:t>
              </a:r>
              <a:r>
                <a:rPr lang="ko-KR" altLang="en-US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릴리즈</a:t>
              </a:r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 진행 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신규 제품 테스트 </a:t>
              </a:r>
              <a:r>
                <a:rPr lang="en-US" altLang="ko-KR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1 </a:t>
              </a:r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단계 </a:t>
              </a:r>
              <a:r>
                <a:rPr lang="en-US" altLang="ko-KR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(~2Q) : </a:t>
              </a:r>
              <a:r>
                <a:rPr lang="ko-KR" altLang="en-US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넥사크로</a:t>
              </a:r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 </a:t>
              </a:r>
              <a:r>
                <a:rPr lang="en-US" altLang="ko-KR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K </a:t>
              </a:r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엔진</a:t>
              </a:r>
              <a:r>
                <a:rPr lang="en-US" altLang="ko-KR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, </a:t>
              </a:r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프레임워크</a:t>
              </a:r>
              <a:r>
                <a:rPr lang="en-US" altLang="ko-KR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, </a:t>
              </a:r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컴포넌트 기능 테스트</a:t>
              </a:r>
              <a:endPara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신규 제품 테스트 </a:t>
              </a:r>
              <a:r>
                <a:rPr lang="en-US" altLang="ko-KR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2 </a:t>
              </a:r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단계 </a:t>
              </a:r>
              <a:r>
                <a:rPr lang="en-US" altLang="ko-KR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(3Q/25~1Q/26) : </a:t>
              </a:r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신규 </a:t>
              </a:r>
              <a:r>
                <a:rPr lang="en-US" altLang="ko-KR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Tool </a:t>
              </a:r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테스트</a:t>
              </a:r>
              <a:endPara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신규 제품 테스트 </a:t>
              </a:r>
              <a:r>
                <a:rPr lang="en-US" altLang="ko-KR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3</a:t>
              </a:r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단계 </a:t>
              </a:r>
              <a:r>
                <a:rPr lang="en-US" altLang="ko-KR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(2Q/26) : </a:t>
              </a:r>
              <a:r>
                <a:rPr lang="en-US" altLang="ko-KR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Nexacro</a:t>
              </a:r>
              <a:r>
                <a:rPr lang="en-US" altLang="ko-KR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 One </a:t>
              </a:r>
              <a:r>
                <a:rPr lang="ko-KR" altLang="en-US" sz="14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통합 </a:t>
              </a:r>
              <a:r>
                <a:rPr lang="ko-KR" altLang="en-US" sz="14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테스트</a:t>
              </a:r>
              <a:endPara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제품 품질향상 활동 </a:t>
              </a:r>
              <a:r>
                <a:rPr lang="en-US" altLang="ko-KR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: </a:t>
              </a:r>
              <a:r>
                <a:rPr lang="ko-KR" altLang="en-US" sz="14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연중 지속</a:t>
              </a:r>
              <a:endPara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  <a:p>
              <a:pPr marL="342900" indent="-342900">
                <a:buFont typeface="Wingdings" panose="05000000000000000000" pitchFamily="2" charset="2"/>
                <a:buChar char="ü"/>
              </a:pP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59571" y="1343013"/>
            <a:ext cx="8360579" cy="369332"/>
            <a:chOff x="459571" y="1343013"/>
            <a:chExt cx="8360579" cy="369332"/>
          </a:xfrm>
        </p:grpSpPr>
        <p:sp>
          <p:nvSpPr>
            <p:cNvPr id="6" name="직사각형 5"/>
            <p:cNvSpPr/>
            <p:nvPr/>
          </p:nvSpPr>
          <p:spPr>
            <a:xfrm>
              <a:off x="459571" y="1343013"/>
              <a:ext cx="1483529" cy="369332"/>
            </a:xfrm>
            <a:prstGeom prst="rect">
              <a:avLst/>
            </a:prstGeom>
            <a:solidFill>
              <a:srgbClr val="507FD4"/>
            </a:solidFill>
            <a:ln>
              <a:solidFill>
                <a:srgbClr val="6B8FCF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>
              <a:noAutofit/>
            </a:bodyPr>
            <a:lstStyle/>
            <a:p>
              <a:r>
                <a:rPr lang="ko-KR" altLang="en-US" b="1" dirty="0" smtClean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   주요 </a:t>
              </a:r>
              <a:r>
                <a:rPr lang="ko-KR" altLang="en-US" b="1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목표</a:t>
              </a:r>
              <a:endParaRPr lang="en-US" altLang="ko-KR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459571" y="1712345"/>
              <a:ext cx="8360579" cy="0"/>
            </a:xfrm>
            <a:prstGeom prst="line">
              <a:avLst/>
            </a:prstGeom>
            <a:ln>
              <a:solidFill>
                <a:srgbClr val="7F9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/>
          <p:cNvGrpSpPr/>
          <p:nvPr/>
        </p:nvGrpSpPr>
        <p:grpSpPr>
          <a:xfrm>
            <a:off x="804350" y="2865757"/>
            <a:ext cx="6099877" cy="2092881"/>
            <a:chOff x="801036" y="2596376"/>
            <a:chExt cx="5953561" cy="2092881"/>
          </a:xfrm>
        </p:grpSpPr>
        <p:grpSp>
          <p:nvGrpSpPr>
            <p:cNvPr id="29" name="그룹 28"/>
            <p:cNvGrpSpPr/>
            <p:nvPr/>
          </p:nvGrpSpPr>
          <p:grpSpPr>
            <a:xfrm>
              <a:off x="801036" y="2669754"/>
              <a:ext cx="347186" cy="347186"/>
              <a:chOff x="801036" y="2669754"/>
              <a:chExt cx="347186" cy="347186"/>
            </a:xfrm>
          </p:grpSpPr>
          <p:sp>
            <p:nvSpPr>
              <p:cNvPr id="31" name="Shape 5"/>
              <p:cNvSpPr/>
              <p:nvPr/>
            </p:nvSpPr>
            <p:spPr>
              <a:xfrm>
                <a:off x="801036" y="2669754"/>
                <a:ext cx="347186" cy="347186"/>
              </a:xfrm>
              <a:prstGeom prst="roundRect">
                <a:avLst>
                  <a:gd name="adj" fmla="val 20000"/>
                </a:avLst>
              </a:prstGeom>
              <a:solidFill>
                <a:srgbClr val="DADBF1"/>
              </a:solidFill>
              <a:ln w="7620">
                <a:solidFill>
                  <a:srgbClr val="C0C1D7"/>
                </a:solidFill>
                <a:prstDash val="solid"/>
              </a:ln>
            </p:spPr>
          </p:sp>
          <p:sp>
            <p:nvSpPr>
              <p:cNvPr id="33" name="Text 6"/>
              <p:cNvSpPr/>
              <p:nvPr/>
            </p:nvSpPr>
            <p:spPr>
              <a:xfrm>
                <a:off x="921423" y="2698734"/>
                <a:ext cx="106331" cy="289226"/>
              </a:xfrm>
              <a:prstGeom prst="rect">
                <a:avLst/>
              </a:prstGeom>
              <a:noFill/>
              <a:ln/>
            </p:spPr>
            <p:txBody>
              <a:bodyPr wrap="none" rtlCol="0" anchor="ctr"/>
              <a:lstStyle/>
              <a:p>
                <a:pPr marL="0" indent="0" algn="ctr">
                  <a:lnSpc>
                    <a:spcPts val="3281"/>
                  </a:lnSpc>
                  <a:buNone/>
                </a:pPr>
                <a:r>
                  <a:rPr lang="en-US" b="1" kern="0" spc="-79" dirty="0" smtClean="0">
                    <a:solidFill>
                      <a:srgbClr val="272525"/>
                    </a:solidFill>
                    <a:latin typeface="Arial" panose="020B0604020202020204" pitchFamily="34" charset="0"/>
                    <a:ea typeface="Inter" pitchFamily="34" charset="-122"/>
                    <a:cs typeface="Arial" panose="020B0604020202020204" pitchFamily="34" charset="0"/>
                  </a:rPr>
                  <a:t>3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0" name="Text 7"/>
            <p:cNvSpPr/>
            <p:nvPr/>
          </p:nvSpPr>
          <p:spPr>
            <a:xfrm>
              <a:off x="1300255" y="2596376"/>
              <a:ext cx="5454342" cy="2092881"/>
            </a:xfrm>
            <a:prstGeom prst="rect">
              <a:avLst/>
            </a:prstGeom>
            <a:noFill/>
            <a:ln/>
          </p:spPr>
          <p:txBody>
            <a:bodyPr wrap="none" rtlCol="0" anchor="t">
              <a:spAutoFit/>
            </a:bodyPr>
            <a:lstStyle/>
            <a:p>
              <a:r>
                <a:rPr lang="ko-KR" altLang="en-US" kern="0" spc="-66" dirty="0" smtClean="0">
                  <a:solidFill>
                    <a:srgbClr val="272525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Inter" pitchFamily="34" charset="-120"/>
                </a:rPr>
                <a:t>제품 품질 개선 및 </a:t>
              </a:r>
              <a:r>
                <a:rPr lang="ko-KR" altLang="en-US" kern="0" spc="-66" smtClean="0">
                  <a:solidFill>
                    <a:srgbClr val="272525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Inter" pitchFamily="34" charset="-120"/>
                </a:rPr>
                <a:t>자동화 강화</a:t>
              </a:r>
              <a:endParaRPr lang="en-US" altLang="ko-KR" kern="0" spc="-66" dirty="0" smtClean="0">
                <a:solidFill>
                  <a:srgbClr val="272525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Inter" pitchFamily="34" charset="-120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sz="1400" dirty="0" smtClean="0">
                  <a:solidFill>
                    <a:srgbClr val="403C4E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Open Sans" pitchFamily="34" charset="-120"/>
                </a:rPr>
                <a:t>테스트 커버리지 확대 </a:t>
              </a:r>
              <a:endParaRPr lang="en-US" altLang="ko-KR" sz="1400" dirty="0" smtClean="0">
                <a:solidFill>
                  <a:srgbClr val="403C4E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Open Sans" pitchFamily="34" charset="-120"/>
              </a:endParaRPr>
            </a:p>
            <a:p>
              <a:r>
                <a:rPr lang="en-US" altLang="ko-KR" sz="1400" dirty="0" smtClean="0">
                  <a:solidFill>
                    <a:srgbClr val="403C4E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Open Sans" pitchFamily="34" charset="-120"/>
                </a:rPr>
                <a:t>   - (54% </a:t>
              </a:r>
              <a:r>
                <a:rPr lang="en-US" altLang="ko-KR" sz="1400" dirty="0" smtClean="0">
                  <a:solidFill>
                    <a:srgbClr val="403C4E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Open Sans" pitchFamily="34" charset="-120"/>
                  <a:sym typeface="Wingdings" panose="05000000000000000000" pitchFamily="2" charset="2"/>
                </a:rPr>
                <a:t> 60% </a:t>
              </a:r>
              <a:r>
                <a:rPr lang="ko-KR" altLang="en-US" sz="1400" dirty="0" smtClean="0">
                  <a:solidFill>
                    <a:srgbClr val="403C4E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Open Sans" pitchFamily="34" charset="-120"/>
                  <a:sym typeface="Wingdings" panose="05000000000000000000" pitchFamily="2" charset="2"/>
                </a:rPr>
                <a:t>확대</a:t>
              </a:r>
              <a:r>
                <a:rPr lang="en-US" altLang="ko-KR" sz="1400" dirty="0" smtClean="0">
                  <a:solidFill>
                    <a:srgbClr val="403C4E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Open Sans" pitchFamily="34" charset="-120"/>
                  <a:sym typeface="Wingdings" panose="05000000000000000000" pitchFamily="2" charset="2"/>
                </a:rPr>
                <a:t>, </a:t>
              </a:r>
              <a:r>
                <a:rPr lang="ko-KR" altLang="en-US" sz="1400" dirty="0" err="1" smtClean="0">
                  <a:solidFill>
                    <a:srgbClr val="403C4E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Open Sans" pitchFamily="34" charset="-120"/>
                  <a:sym typeface="Wingdings" panose="05000000000000000000" pitchFamily="2" charset="2"/>
                </a:rPr>
                <a:t>신규기능</a:t>
              </a:r>
              <a:r>
                <a:rPr lang="ko-KR" altLang="en-US" sz="1400" dirty="0" smtClean="0">
                  <a:solidFill>
                    <a:srgbClr val="403C4E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Open Sans" pitchFamily="34" charset="-120"/>
                  <a:sym typeface="Wingdings" panose="05000000000000000000" pitchFamily="2" charset="2"/>
                </a:rPr>
                <a:t> 우선</a:t>
              </a:r>
              <a:r>
                <a:rPr lang="en-US" altLang="ko-KR" sz="1400" dirty="0" smtClean="0">
                  <a:solidFill>
                    <a:srgbClr val="403C4E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Open Sans" pitchFamily="34" charset="-120"/>
                  <a:sym typeface="Wingdings" panose="05000000000000000000" pitchFamily="2" charset="2"/>
                </a:rPr>
                <a:t>, </a:t>
              </a:r>
              <a:r>
                <a:rPr lang="ko-KR" altLang="en-US" sz="1400" dirty="0" smtClean="0">
                  <a:solidFill>
                    <a:srgbClr val="403C4E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Open Sans" pitchFamily="34" charset="-120"/>
                  <a:sym typeface="Wingdings" panose="05000000000000000000" pitchFamily="2" charset="2"/>
                </a:rPr>
                <a:t>약 </a:t>
              </a:r>
              <a:r>
                <a:rPr lang="en-US" altLang="ko-KR" sz="1400" dirty="0" smtClean="0">
                  <a:solidFill>
                    <a:srgbClr val="403C4E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Open Sans" pitchFamily="34" charset="-120"/>
                  <a:sym typeface="Wingdings" panose="05000000000000000000" pitchFamily="2" charset="2"/>
                </a:rPr>
                <a:t>850</a:t>
              </a:r>
              <a:r>
                <a:rPr lang="ko-KR" altLang="en-US" sz="1400" dirty="0" smtClean="0">
                  <a:solidFill>
                    <a:srgbClr val="403C4E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Open Sans" pitchFamily="34" charset="-120"/>
                  <a:sym typeface="Wingdings" panose="05000000000000000000" pitchFamily="2" charset="2"/>
                </a:rPr>
                <a:t>건 증가</a:t>
              </a:r>
              <a:r>
                <a:rPr lang="en-US" altLang="ko-KR" sz="1400" dirty="0" smtClean="0">
                  <a:solidFill>
                    <a:srgbClr val="403C4E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Open Sans" pitchFamily="34" charset="-120"/>
                  <a:sym typeface="Wingdings" panose="05000000000000000000" pitchFamily="2" charset="2"/>
                </a:rPr>
                <a:t>)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en-US" altLang="ko-KR" sz="1400" dirty="0" smtClean="0">
                <a:solidFill>
                  <a:srgbClr val="403C4E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Open Sans" pitchFamily="34" charset="-120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sz="1400" dirty="0" smtClean="0">
                  <a:solidFill>
                    <a:srgbClr val="403C4E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Open Sans" pitchFamily="34" charset="-120"/>
                </a:rPr>
                <a:t>테스트 자동화 확대를 통한 테스트 효율성 증대</a:t>
              </a:r>
              <a:endParaRPr lang="en-US" altLang="ko-KR" sz="1400" dirty="0" smtClean="0">
                <a:solidFill>
                  <a:srgbClr val="403C4E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Open Sans" pitchFamily="34" charset="-120"/>
              </a:endParaRPr>
            </a:p>
            <a:p>
              <a:r>
                <a:rPr lang="en-US" altLang="ko-KR" sz="1400" dirty="0" smtClean="0">
                  <a:solidFill>
                    <a:srgbClr val="403C4E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Open Sans" pitchFamily="34" charset="-120"/>
                </a:rPr>
                <a:t>   </a:t>
              </a:r>
              <a:r>
                <a:rPr lang="en-US" altLang="ko-KR" sz="1400" dirty="0" smtClean="0">
                  <a:solidFill>
                    <a:srgbClr val="403C4E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Open Sans" pitchFamily="34" charset="-120"/>
                  <a:sym typeface="Wingdings" panose="05000000000000000000" pitchFamily="2" charset="2"/>
                </a:rPr>
                <a:t>-  </a:t>
              </a:r>
              <a:r>
                <a:rPr lang="ko-KR" altLang="en-US" sz="1400" dirty="0" smtClean="0">
                  <a:solidFill>
                    <a:srgbClr val="403C4E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Open Sans" pitchFamily="34" charset="-120"/>
                  <a:sym typeface="Wingdings" panose="05000000000000000000" pitchFamily="2" charset="2"/>
                </a:rPr>
                <a:t>요구사항 확인 시점 부터 자동화 샘플 개발로 다양한 샘플 확보</a:t>
              </a:r>
              <a:endParaRPr lang="en-US" altLang="ko-KR" sz="1400" dirty="0" smtClean="0">
                <a:solidFill>
                  <a:srgbClr val="403C4E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Open Sans" pitchFamily="34" charset="-120"/>
                <a:sym typeface="Wingdings" panose="05000000000000000000" pitchFamily="2" charset="2"/>
              </a:endParaRPr>
            </a:p>
            <a:p>
              <a:endParaRPr lang="en-US" altLang="ko-KR" sz="1400" dirty="0" smtClean="0">
                <a:solidFill>
                  <a:srgbClr val="403C4E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Open Sans" pitchFamily="34" charset="-120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sz="1400" dirty="0" smtClean="0">
                  <a:solidFill>
                    <a:srgbClr val="403C4E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Open Sans" pitchFamily="34" charset="-120"/>
                </a:rPr>
                <a:t>온라인 매뉴얼 연동 샘플 확대 </a:t>
              </a:r>
              <a:endParaRPr lang="en-US" altLang="ko-KR" sz="1400" dirty="0" smtClean="0">
                <a:solidFill>
                  <a:srgbClr val="403C4E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Open Sans" pitchFamily="34" charset="-120"/>
              </a:endParaRPr>
            </a:p>
            <a:p>
              <a:r>
                <a:rPr lang="en-US" altLang="ko-KR" sz="1400" dirty="0">
                  <a:solidFill>
                    <a:srgbClr val="403C4E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Open Sans" pitchFamily="34" charset="-120"/>
                  <a:sym typeface="Wingdings" panose="05000000000000000000" pitchFamily="2" charset="2"/>
                </a:rPr>
                <a:t> </a:t>
              </a:r>
              <a:r>
                <a:rPr lang="en-US" altLang="ko-KR" sz="1400" dirty="0" smtClean="0">
                  <a:solidFill>
                    <a:srgbClr val="403C4E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Open Sans" pitchFamily="34" charset="-120"/>
                  <a:sym typeface="Wingdings" panose="05000000000000000000" pitchFamily="2" charset="2"/>
                </a:rPr>
                <a:t>  - </a:t>
              </a:r>
              <a:r>
                <a:rPr lang="ko-KR" altLang="en-US" sz="1400" dirty="0" smtClean="0">
                  <a:solidFill>
                    <a:srgbClr val="403C4E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Open Sans" pitchFamily="34" charset="-120"/>
                  <a:sym typeface="Wingdings" panose="05000000000000000000" pitchFamily="2" charset="2"/>
                </a:rPr>
                <a:t>온라인을 통한 제품 매뉴얼 확인 및 샘플 확인으로 매뉴얼 접근성 향상</a:t>
              </a:r>
              <a:endParaRPr lang="en-US" altLang="ko-KR" sz="1400" dirty="0" smtClean="0">
                <a:solidFill>
                  <a:srgbClr val="403C4E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Open Sans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519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직사각형 127"/>
          <p:cNvSpPr/>
          <p:nvPr/>
        </p:nvSpPr>
        <p:spPr>
          <a:xfrm>
            <a:off x="8010525" y="6496050"/>
            <a:ext cx="904875" cy="247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501012" y="310639"/>
            <a:ext cx="7886700" cy="90000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품질보증그룹 </a:t>
            </a:r>
            <a:r>
              <a:rPr lang="en-US" altLang="ko-KR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– </a:t>
            </a:r>
            <a:r>
              <a:rPr lang="ko-KR" altLang="en-US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로드맵</a:t>
            </a:r>
            <a:endParaRPr lang="ko-KR" alt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3878716" y="6694048"/>
            <a:ext cx="2057400" cy="111669"/>
          </a:xfrm>
        </p:spPr>
        <p:txBody>
          <a:bodyPr/>
          <a:lstStyle/>
          <a:p>
            <a:fld id="{60521649-B52B-4A4A-BF98-D4BAC743D77F}" type="slidenum">
              <a:rPr lang="ko-KR" altLang="en-US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pPr/>
              <a:t>11</a:t>
            </a:fld>
            <a:endParaRPr lang="ko-KR" alt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645541"/>
              </p:ext>
            </p:extLst>
          </p:nvPr>
        </p:nvGraphicFramePr>
        <p:xfrm>
          <a:off x="388751" y="1311986"/>
          <a:ext cx="8420411" cy="2899267"/>
        </p:xfrm>
        <a:graphic>
          <a:graphicData uri="http://schemas.openxmlformats.org/drawingml/2006/table">
            <a:tbl>
              <a:tblPr rtl="1" firstRow="1" bandRow="1">
                <a:tableStyleId>{69012ECD-51FC-41F1-AA8D-1B2483CD663E}</a:tableStyleId>
              </a:tblPr>
              <a:tblGrid>
                <a:gridCol w="288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5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5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5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5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5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5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5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54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54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54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54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54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854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854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854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854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854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854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854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8542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8542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49540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345471">
                <a:tc gridSpan="1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chemeClr val="bg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2026</a:t>
                      </a:r>
                      <a:endParaRPr lang="ar-SA" altLang="ko-KR" sz="1000" kern="1200" dirty="0" smtClean="0">
                        <a:solidFill>
                          <a:schemeClr val="bg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r-SA" altLang="ko-KR" sz="1050" b="0" dirty="0" smtClean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rtl="0"/>
                      <a:endParaRPr lang="ar-SA" altLang="ko-KR" sz="1050" b="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rtl="0"/>
                      <a:endParaRPr lang="ar-SA" sz="1050" b="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1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chemeClr val="bg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2025</a:t>
                      </a:r>
                      <a:endParaRPr lang="ar-SA" sz="1000" kern="1200" dirty="0">
                        <a:solidFill>
                          <a:schemeClr val="bg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r-SA" altLang="ko-KR" sz="1050" b="0" dirty="0" smtClean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rtl="0"/>
                      <a:endParaRPr lang="ar-SA" altLang="ko-KR" sz="1050" b="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rtl="0"/>
                      <a:endParaRPr lang="ar-SA" sz="1050" b="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pPr algn="ctr" rtl="0"/>
                      <a:r>
                        <a:rPr lang="ko-KR" altLang="en-US" sz="1000" kern="1200" dirty="0" smtClean="0">
                          <a:solidFill>
                            <a:schemeClr val="bg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  배포 및 테스트 일정</a:t>
                      </a:r>
                      <a:endParaRPr lang="ar-SA" sz="1000" kern="1200" dirty="0">
                        <a:solidFill>
                          <a:schemeClr val="bg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+mn-cs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917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chemeClr val="bg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4Q</a:t>
                      </a:r>
                      <a:endParaRPr lang="ar-SA" altLang="ko-KR" sz="1000" kern="1200" dirty="0" smtClean="0">
                        <a:solidFill>
                          <a:schemeClr val="bg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+mn-ea"/>
                        <a:ea typeface="+mn-ea"/>
                      </a:endParaRPr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+mn-ea"/>
                        <a:ea typeface="+mn-ea"/>
                      </a:endParaRPr>
                    </a:p>
                  </a:txBody>
                  <a:tcPr marL="36000" marR="36000" anchor="ctr"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chemeClr val="bg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3Q</a:t>
                      </a:r>
                      <a:endParaRPr lang="ar-SA" altLang="ko-KR" sz="1000" kern="1200" dirty="0" smtClean="0">
                        <a:solidFill>
                          <a:schemeClr val="bg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+mn-ea"/>
                        <a:ea typeface="+mn-ea"/>
                      </a:endParaRPr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+mn-ea"/>
                        <a:ea typeface="+mn-ea"/>
                      </a:endParaRPr>
                    </a:p>
                  </a:txBody>
                  <a:tcPr marL="36000" marR="36000" anchor="ctr"/>
                </a:tc>
                <a:tc gridSpan="3">
                  <a:txBody>
                    <a:bodyPr/>
                    <a:lstStyle/>
                    <a:p>
                      <a:pPr algn="ctr" rtl="0"/>
                      <a:r>
                        <a:rPr lang="en-US" altLang="ko-KR" sz="1000" kern="1200" dirty="0" smtClean="0">
                          <a:solidFill>
                            <a:schemeClr val="bg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2Q</a:t>
                      </a:r>
                      <a:endParaRPr lang="ar-SA" altLang="ko-KR" sz="1000" kern="1200" dirty="0">
                        <a:solidFill>
                          <a:schemeClr val="bg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+mn-ea"/>
                        <a:ea typeface="+mn-ea"/>
                      </a:endParaRPr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+mn-ea"/>
                        <a:ea typeface="+mn-ea"/>
                      </a:endParaRPr>
                    </a:p>
                  </a:txBody>
                  <a:tcPr marL="36000" marR="36000" anchor="ctr"/>
                </a:tc>
                <a:tc gridSpan="3">
                  <a:txBody>
                    <a:bodyPr/>
                    <a:lstStyle/>
                    <a:p>
                      <a:pPr algn="ctr" rtl="0"/>
                      <a:r>
                        <a:rPr lang="en-US" sz="1000" kern="1200" dirty="0" smtClean="0">
                          <a:solidFill>
                            <a:schemeClr val="bg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1Q</a:t>
                      </a:r>
                      <a:endParaRPr lang="ar-SA" sz="1000" kern="1200" dirty="0">
                        <a:solidFill>
                          <a:schemeClr val="bg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+mn-ea"/>
                        <a:ea typeface="+mn-ea"/>
                      </a:endParaRPr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+mn-ea"/>
                        <a:ea typeface="+mn-ea"/>
                      </a:endParaRPr>
                    </a:p>
                  </a:txBody>
                  <a:tcPr marL="36000" marR="36000" anchor="ctr"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chemeClr val="bg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4Q</a:t>
                      </a:r>
                      <a:endParaRPr lang="ar-SA" altLang="ko-KR" sz="1000" kern="1200" dirty="0" smtClean="0">
                        <a:solidFill>
                          <a:schemeClr val="bg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+mn-ea"/>
                        <a:ea typeface="+mn-ea"/>
                      </a:endParaRPr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+mn-ea"/>
                        <a:ea typeface="+mn-ea"/>
                      </a:endParaRPr>
                    </a:p>
                  </a:txBody>
                  <a:tcPr marL="36000" marR="36000" anchor="ctr"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chemeClr val="bg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3Q</a:t>
                      </a:r>
                      <a:endParaRPr lang="ar-SA" altLang="ko-KR" sz="1000" kern="1200" dirty="0" smtClean="0">
                        <a:solidFill>
                          <a:schemeClr val="bg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+mn-ea"/>
                        <a:ea typeface="+mn-ea"/>
                      </a:endParaRPr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+mn-ea"/>
                        <a:ea typeface="+mn-ea"/>
                      </a:endParaRPr>
                    </a:p>
                  </a:txBody>
                  <a:tcPr marL="36000" marR="36000" anchor="ctr"/>
                </a:tc>
                <a:tc gridSpan="3">
                  <a:txBody>
                    <a:bodyPr/>
                    <a:lstStyle/>
                    <a:p>
                      <a:pPr algn="ctr" rtl="0"/>
                      <a:r>
                        <a:rPr lang="en-US" altLang="ko-KR" sz="1000" kern="1200" dirty="0" smtClean="0">
                          <a:solidFill>
                            <a:schemeClr val="bg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2Q</a:t>
                      </a:r>
                      <a:endParaRPr lang="ar-SA" altLang="ko-KR" sz="1000" kern="1200" dirty="0">
                        <a:solidFill>
                          <a:schemeClr val="bg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+mn-ea"/>
                        <a:ea typeface="+mn-ea"/>
                      </a:endParaRPr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+mn-ea"/>
                        <a:ea typeface="+mn-ea"/>
                      </a:endParaRPr>
                    </a:p>
                  </a:txBody>
                  <a:tcPr marL="36000" marR="36000" anchor="ctr"/>
                </a:tc>
                <a:tc gridSpan="3">
                  <a:txBody>
                    <a:bodyPr/>
                    <a:lstStyle/>
                    <a:p>
                      <a:pPr algn="ctr" rtl="0"/>
                      <a:r>
                        <a:rPr lang="en-US" sz="1000" kern="1200" dirty="0" smtClean="0">
                          <a:solidFill>
                            <a:schemeClr val="bg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1Q</a:t>
                      </a:r>
                      <a:endParaRPr lang="ar-SA" sz="1000" kern="1200" dirty="0">
                        <a:solidFill>
                          <a:schemeClr val="bg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+mn-ea"/>
                        <a:ea typeface="+mn-ea"/>
                      </a:endParaRPr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+mn-ea"/>
                        <a:ea typeface="+mn-ea"/>
                      </a:endParaRPr>
                    </a:p>
                  </a:txBody>
                  <a:tcPr marL="36000" marR="3600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709">
                <a:tc>
                  <a:txBody>
                    <a:bodyPr/>
                    <a:lstStyle/>
                    <a:p>
                      <a:pPr algn="ctr" rtl="0"/>
                      <a:r>
                        <a:rPr 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12</a:t>
                      </a:r>
                      <a:endParaRPr lang="ar-SA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11</a:t>
                      </a:r>
                      <a:endParaRPr lang="ar-SA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10</a:t>
                      </a:r>
                      <a:endParaRPr lang="ar-SA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9</a:t>
                      </a:r>
                      <a:endParaRPr lang="ar-SA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8</a:t>
                      </a:r>
                      <a:endParaRPr lang="ar-SA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7</a:t>
                      </a:r>
                      <a:endParaRPr lang="ar-SA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6</a:t>
                      </a:r>
                      <a:endParaRPr lang="ar-SA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5</a:t>
                      </a:r>
                      <a:endParaRPr lang="ar-SA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4</a:t>
                      </a:r>
                      <a:endParaRPr lang="ar-SA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</a:t>
                      </a:r>
                      <a:endParaRPr lang="ar-SA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2</a:t>
                      </a:r>
                      <a:endParaRPr lang="ar-SA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</a:t>
                      </a:r>
                      <a:endParaRPr lang="ar-SA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12</a:t>
                      </a:r>
                      <a:endParaRPr lang="ar-SA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11</a:t>
                      </a:r>
                      <a:endParaRPr lang="ar-SA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10</a:t>
                      </a:r>
                      <a:endParaRPr lang="ar-SA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9</a:t>
                      </a:r>
                      <a:endParaRPr lang="ar-SA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8</a:t>
                      </a:r>
                      <a:endParaRPr lang="ar-SA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7</a:t>
                      </a:r>
                      <a:endParaRPr lang="ar-SA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6</a:t>
                      </a:r>
                      <a:endParaRPr lang="ar-SA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5</a:t>
                      </a:r>
                      <a:endParaRPr lang="ar-SA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4</a:t>
                      </a:r>
                      <a:endParaRPr lang="ar-SA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</a:t>
                      </a:r>
                      <a:endParaRPr lang="ar-SA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2</a:t>
                      </a:r>
                      <a:endParaRPr lang="ar-SA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</a:t>
                      </a:r>
                      <a:endParaRPr lang="ar-SA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ar-SA" sz="900" b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4592">
                <a:tc>
                  <a:txBody>
                    <a:bodyPr/>
                    <a:lstStyle/>
                    <a:p>
                      <a:pPr algn="ctr" rtl="0"/>
                      <a:endParaRPr lang="ar-SA" sz="1000" b="1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ar-SA" sz="1000" b="1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ar-SA" sz="1000" b="1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ar-SA" sz="1000" b="1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ar-SA" sz="1000" b="1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ar-SA" sz="1000" b="1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ar-SA" sz="1000" b="1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ar-SA" sz="1000" b="1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ar-SA" sz="1000" b="1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ar-SA" sz="1000" b="1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rgbClr val="0070C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  <a:endParaRPr lang="ar-SA" altLang="ko-KR" sz="1000" b="1" dirty="0" smtClean="0">
                        <a:solidFill>
                          <a:srgbClr val="0070C0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ar-SA" sz="1000" b="1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ar-SA" sz="1000" b="1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rgbClr val="0070C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  <a:endParaRPr lang="ar-SA" altLang="ko-KR" sz="1000" b="1" dirty="0" smtClean="0">
                        <a:solidFill>
                          <a:srgbClr val="0070C0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ar-SA" sz="1000" b="1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ar-SA" sz="1000" b="1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rgbClr val="0070C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  <a:endParaRPr lang="ar-SA" altLang="ko-KR" sz="1000" b="1" dirty="0" smtClean="0">
                        <a:solidFill>
                          <a:srgbClr val="0070C0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ar-SA" sz="1000" b="1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ar-SA" sz="1000" b="1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rgbClr val="0070C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  <a:endParaRPr lang="ar-SA" altLang="ko-KR" sz="1000" b="1" dirty="0" smtClean="0">
                        <a:solidFill>
                          <a:srgbClr val="0070C0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ar-SA" sz="1000" b="1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ar-SA" sz="1000" b="1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00" b="1" dirty="0" smtClean="0">
                          <a:solidFill>
                            <a:srgbClr val="0070C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  <a:endParaRPr lang="ar-SA" sz="1000" b="1" dirty="0">
                        <a:solidFill>
                          <a:srgbClr val="0070C0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ar-SA" sz="1000" b="1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  </a:t>
                      </a:r>
                      <a:r>
                        <a:rPr lang="en-US" altLang="ko-KR" sz="9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Nexacro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 N  v24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배포</a:t>
                      </a:r>
                      <a:endParaRPr lang="ar-SA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+mn-cs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4592">
                <a:tc>
                  <a:txBody>
                    <a:bodyPr/>
                    <a:lstStyle/>
                    <a:p>
                      <a:pPr algn="ctr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rgbClr val="0070C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  <a:endParaRPr lang="ar-SA" altLang="ko-KR" sz="1000" b="1" dirty="0" smtClean="0">
                        <a:solidFill>
                          <a:srgbClr val="0070C0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rgbClr val="0070C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  <a:endParaRPr lang="ar-SA" altLang="ko-KR" sz="1000" b="1" dirty="0" smtClean="0">
                        <a:solidFill>
                          <a:srgbClr val="0070C0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rgbClr val="0070C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  <a:endParaRPr lang="ar-SA" altLang="ko-KR" sz="1000" b="1" dirty="0" smtClean="0">
                        <a:solidFill>
                          <a:srgbClr val="0070C0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  </a:t>
                      </a:r>
                      <a:r>
                        <a:rPr lang="en-US" altLang="ko-KR" sz="9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Nexacro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 N  v21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배포</a:t>
                      </a:r>
                      <a:endParaRPr lang="ar-SA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+mn-cs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4592">
                <a:tc>
                  <a:txBody>
                    <a:bodyPr/>
                    <a:lstStyle/>
                    <a:p>
                      <a:pPr algn="ctr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ar-SA" sz="1000" b="1" dirty="0">
                        <a:solidFill>
                          <a:srgbClr val="FF0000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V</a:t>
                      </a:r>
                      <a:endParaRPr lang="ar-SA" altLang="ko-KR" sz="1000" dirty="0" smtClean="0">
                        <a:solidFill>
                          <a:srgbClr val="FF0000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V</a:t>
                      </a:r>
                      <a:endParaRPr lang="ar-SA" altLang="ko-KR" sz="1000" dirty="0" smtClean="0">
                        <a:solidFill>
                          <a:srgbClr val="FF0000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V</a:t>
                      </a:r>
                      <a:endParaRPr lang="ar-SA" altLang="ko-KR" sz="1000" dirty="0" smtClean="0">
                        <a:solidFill>
                          <a:srgbClr val="FF0000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V</a:t>
                      </a:r>
                      <a:endParaRPr lang="ar-SA" altLang="ko-KR" sz="1000" dirty="0" smtClean="0">
                        <a:solidFill>
                          <a:srgbClr val="FF0000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V</a:t>
                      </a:r>
                      <a:endParaRPr lang="ar-SA" altLang="ko-KR" sz="1000" dirty="0" smtClean="0">
                        <a:solidFill>
                          <a:srgbClr val="FF0000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V</a:t>
                      </a:r>
                      <a:endParaRPr lang="ar-SA" altLang="ko-KR" sz="1000" dirty="0" smtClean="0">
                        <a:solidFill>
                          <a:srgbClr val="FF0000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V</a:t>
                      </a:r>
                      <a:endParaRPr lang="ar-SA" altLang="ko-KR" sz="1000" dirty="0" smtClean="0">
                        <a:solidFill>
                          <a:srgbClr val="FF0000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V</a:t>
                      </a:r>
                      <a:endParaRPr lang="ar-SA" altLang="ko-KR" sz="1000" dirty="0" smtClean="0">
                        <a:solidFill>
                          <a:srgbClr val="FF0000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00" dirty="0" smtClean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V</a:t>
                      </a:r>
                      <a:endParaRPr lang="ar-SA" sz="1000" dirty="0">
                        <a:solidFill>
                          <a:srgbClr val="FF0000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rtl="0"/>
                      <a:r>
                        <a:rPr 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  </a:t>
                      </a:r>
                      <a:r>
                        <a:rPr lang="en-US" sz="9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Nexacro</a:t>
                      </a:r>
                      <a:r>
                        <a:rPr 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 K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테스트</a:t>
                      </a:r>
                      <a:endParaRPr lang="ar-SA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+mn-cs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9802">
                <a:tc>
                  <a:txBody>
                    <a:bodyPr/>
                    <a:lstStyle/>
                    <a:p>
                      <a:pPr algn="ctr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0" anchor="ctr"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GS </a:t>
                      </a:r>
                      <a:r>
                        <a:rPr lang="ko-KR" altLang="en-US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인증 심사</a:t>
                      </a:r>
                      <a:endParaRPr lang="ar-SA" sz="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+mn-cs"/>
                      </a:endParaRPr>
                    </a:p>
                  </a:txBody>
                  <a:tcPr marL="36000" marR="36000" marT="3600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통합테스트</a:t>
                      </a:r>
                      <a:endParaRPr lang="ar-SA" sz="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+mn-cs"/>
                      </a:endParaRPr>
                    </a:p>
                  </a:txBody>
                  <a:tcPr marL="36000" marR="36000" marT="3600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6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8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Nexacro</a:t>
                      </a:r>
                      <a:r>
                        <a:rPr lang="en-US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 K IDE  </a:t>
                      </a:r>
                      <a:r>
                        <a:rPr lang="ko-KR" altLang="en-US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테스트 중심 </a:t>
                      </a:r>
                      <a:r>
                        <a:rPr lang="en-US" altLang="ko-KR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(2</a:t>
                      </a:r>
                      <a:r>
                        <a:rPr lang="ko-KR" altLang="en-US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단계</a:t>
                      </a:r>
                      <a:r>
                        <a:rPr lang="en-US" altLang="ko-KR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)</a:t>
                      </a:r>
                      <a:endParaRPr lang="ar-SA" sz="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+mn-cs"/>
                      </a:endParaRPr>
                    </a:p>
                  </a:txBody>
                  <a:tcPr marL="36000" marR="36000" marT="3600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8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 </a:t>
                      </a:r>
                      <a:r>
                        <a:rPr lang="en-US" altLang="ko-KR" sz="8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Nexacro</a:t>
                      </a:r>
                      <a:r>
                        <a:rPr lang="en-US" altLang="ko-KR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 K  </a:t>
                      </a:r>
                      <a:r>
                        <a:rPr lang="ko-KR" altLang="en-US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엔진</a:t>
                      </a:r>
                      <a:r>
                        <a:rPr lang="en-US" altLang="ko-KR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컴포넌트 테스트 중심 </a:t>
                      </a:r>
                      <a:r>
                        <a:rPr lang="en-US" altLang="ko-KR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(1</a:t>
                      </a:r>
                      <a:r>
                        <a:rPr lang="ko-KR" altLang="en-US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단계</a:t>
                      </a:r>
                      <a:r>
                        <a:rPr lang="en-US" altLang="ko-KR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)</a:t>
                      </a:r>
                      <a:endParaRPr lang="ar-SA" sz="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+mn-cs"/>
                      </a:endParaRPr>
                    </a:p>
                  </a:txBody>
                  <a:tcPr marL="36000" marR="36000" marT="3600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r-SA" altLang="ko-KR" sz="900" b="0" dirty="0" smtClean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0" marR="0" marT="36000" marB="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4592">
                <a:tc>
                  <a:txBody>
                    <a:bodyPr/>
                    <a:lstStyle/>
                    <a:p>
                      <a:pPr algn="ctr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V</a:t>
                      </a:r>
                      <a:endParaRPr lang="ar-SA" altLang="ko-KR" sz="1000" dirty="0" smtClean="0">
                        <a:solidFill>
                          <a:srgbClr val="FF0000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r-SA" altLang="ko-KR" sz="1000" dirty="0" smtClean="0">
                        <a:solidFill>
                          <a:srgbClr val="FF0000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  </a:t>
                      </a:r>
                      <a:r>
                        <a:rPr lang="en-US" sz="9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Nexa</a:t>
                      </a:r>
                      <a:r>
                        <a:rPr 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-Validator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테스트</a:t>
                      </a:r>
                      <a:endParaRPr lang="ar-SA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+mn-cs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3" name="내용 개체 틀 2"/>
          <p:cNvSpPr txBox="1">
            <a:spLocks/>
          </p:cNvSpPr>
          <p:nvPr/>
        </p:nvSpPr>
        <p:spPr>
          <a:xfrm>
            <a:off x="391862" y="4341959"/>
            <a:ext cx="8417300" cy="212724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Nexacro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 N v24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연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4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회 정기 배포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(2, 5, 8, 11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월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)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Nexacro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 N v21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연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2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회 </a:t>
            </a:r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정기배포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(4, 12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월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Nexacro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 K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테스트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sym typeface="Wingdings" panose="05000000000000000000" pitchFamily="2" charset="2"/>
            </a:endParaRPr>
          </a:p>
          <a:p>
            <a:pPr marL="1028700" lvl="1" indent="-342900">
              <a:buFont typeface="Wingdings" panose="05000000000000000000" pitchFamily="2" charset="2"/>
              <a:buChar char="Ø"/>
            </a:pP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단계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en-US" altLang="ko-K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Nexacro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K 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엔진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및 컴포넌트 등 테스트 진행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Wingdings" panose="05000000000000000000" pitchFamily="2" charset="2"/>
              </a:rPr>
              <a:t>(~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Wingdings" panose="05000000000000000000" pitchFamily="2" charset="2"/>
              </a:rPr>
              <a:t>8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Wingdings" panose="05000000000000000000" pitchFamily="2" charset="2"/>
              </a:rPr>
              <a:t>월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Wingdings" panose="05000000000000000000" pitchFamily="2" charset="2"/>
              </a:rPr>
              <a:t>)</a:t>
            </a:r>
          </a:p>
          <a:p>
            <a:pPr marL="1028700" lvl="1" indent="-342900">
              <a:buFont typeface="Wingdings" panose="05000000000000000000" pitchFamily="2" charset="2"/>
              <a:buChar char="Ø"/>
            </a:pP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Wingdings" panose="05000000000000000000" pitchFamily="2" charset="2"/>
              </a:rPr>
              <a:t>2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Wingdings" panose="05000000000000000000" pitchFamily="2" charset="2"/>
              </a:rPr>
              <a:t>단계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Wingdings" panose="05000000000000000000" pitchFamily="2" charset="2"/>
              </a:rPr>
              <a:t>: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Wingdings" panose="05000000000000000000" pitchFamily="2" charset="2"/>
              </a:rPr>
              <a:t>신규 툴 중심의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Wingdings" panose="05000000000000000000" pitchFamily="2" charset="2"/>
              </a:rPr>
              <a:t>테스트 진행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Wingdings" panose="05000000000000000000" pitchFamily="2" charset="2"/>
              </a:rPr>
              <a:t>(25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Wingdings" panose="05000000000000000000" pitchFamily="2" charset="2"/>
              </a:rPr>
              <a:t>년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Wingdings" panose="05000000000000000000" pitchFamily="2" charset="2"/>
              </a:rPr>
              <a:t>8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Wingdings" panose="05000000000000000000" pitchFamily="2" charset="2"/>
              </a:rPr>
              <a:t>월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Wingdings" panose="05000000000000000000" pitchFamily="2" charset="2"/>
              </a:rPr>
              <a:t> ~ 26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Wingdings" panose="05000000000000000000" pitchFamily="2" charset="2"/>
              </a:rPr>
              <a:t>년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Wingdings" panose="05000000000000000000" pitchFamily="2" charset="2"/>
              </a:rPr>
              <a:t>2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Wingdings" panose="05000000000000000000" pitchFamily="2" charset="2"/>
              </a:rPr>
              <a:t>월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Nexacro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One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 출시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sym typeface="Wingdings" panose="05000000000000000000" pitchFamily="2" charset="2"/>
            </a:endParaRPr>
          </a:p>
          <a:p>
            <a:pPr marL="1028700" lvl="1" indent="-342900">
              <a:buFont typeface="Wingdings" panose="05000000000000000000" pitchFamily="2" charset="2"/>
              <a:buChar char="Ø"/>
            </a:pP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Wingdings" panose="05000000000000000000" pitchFamily="2" charset="2"/>
              </a:rPr>
              <a:t>3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Wingdings" panose="05000000000000000000" pitchFamily="2" charset="2"/>
              </a:rPr>
              <a:t>단계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Wingdings" panose="05000000000000000000" pitchFamily="2" charset="2"/>
              </a:rPr>
              <a:t>: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Wingdings" panose="05000000000000000000" pitchFamily="2" charset="2"/>
              </a:rPr>
              <a:t>통합 테스트 진행 및 출시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Wingdings" panose="05000000000000000000" pitchFamily="2" charset="2"/>
              </a:rPr>
              <a:t>(26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Wingdings" panose="05000000000000000000" pitchFamily="2" charset="2"/>
              </a:rPr>
              <a:t>년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Wingdings" panose="05000000000000000000" pitchFamily="2" charset="2"/>
              </a:rPr>
              <a:t>3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Wingdings" panose="05000000000000000000" pitchFamily="2" charset="2"/>
              </a:rPr>
              <a:t>월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Wingdings" panose="05000000000000000000" pitchFamily="2" charset="2"/>
              </a:rPr>
              <a:t>~ 5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Wingdings" panose="05000000000000000000" pitchFamily="2" charset="2"/>
              </a:rPr>
              <a:t>월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Nexa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-Validator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테스트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(26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년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4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월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)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 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14" name="정육면체 13"/>
          <p:cNvSpPr/>
          <p:nvPr/>
        </p:nvSpPr>
        <p:spPr>
          <a:xfrm>
            <a:off x="6476302" y="3187817"/>
            <a:ext cx="318782" cy="234891"/>
          </a:xfrm>
          <a:prstGeom prst="cube">
            <a:avLst/>
          </a:prstGeom>
          <a:solidFill>
            <a:srgbClr val="4472C4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출시</a:t>
            </a:r>
            <a:endParaRPr lang="ko-KR" altLang="en-US" sz="8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668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 BY 2022 TOBESOFT.CO.LTD.ALL RIGHTS RESERVED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301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561975" y="1968278"/>
            <a:ext cx="2524125" cy="1159062"/>
          </a:xfrm>
        </p:spPr>
        <p:txBody>
          <a:bodyPr>
            <a:normAutofit/>
          </a:bodyPr>
          <a:lstStyle/>
          <a:p>
            <a:pPr algn="dist"/>
            <a:r>
              <a:rPr lang="en-US" altLang="ko-KR" sz="2800" dirty="0"/>
              <a:t>CONTENTS</a:t>
            </a:r>
            <a:endParaRPr lang="ko-KR" altLang="en-US" sz="2800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>
          <a:xfrm>
            <a:off x="4463481" y="1888022"/>
            <a:ext cx="4624059" cy="3669119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ko-KR" altLang="en-US" dirty="0" smtClean="0"/>
              <a:t>기술적 목표</a:t>
            </a:r>
            <a:endParaRPr lang="en-US" altLang="ko-KR" dirty="0"/>
          </a:p>
          <a:p>
            <a:pPr marL="0" indent="0">
              <a:lnSpc>
                <a:spcPct val="160000"/>
              </a:lnSpc>
              <a:buNone/>
            </a:pPr>
            <a:r>
              <a:rPr lang="ko-KR" altLang="en-US" dirty="0" smtClean="0"/>
              <a:t>재무적 목표</a:t>
            </a:r>
            <a:endParaRPr lang="en-US" altLang="ko-KR" dirty="0" smtClean="0"/>
          </a:p>
          <a:p>
            <a:pPr marL="0" indent="0">
              <a:lnSpc>
                <a:spcPct val="160000"/>
              </a:lnSpc>
              <a:buNone/>
            </a:pPr>
            <a:r>
              <a:rPr lang="ko-KR" altLang="en-US" dirty="0" smtClean="0"/>
              <a:t>비재무적 목표</a:t>
            </a:r>
            <a:endParaRPr lang="en-US" altLang="ko-KR" dirty="0" smtClean="0"/>
          </a:p>
        </p:txBody>
      </p:sp>
      <p:grpSp>
        <p:nvGrpSpPr>
          <p:cNvPr id="24" name="그룹 23"/>
          <p:cNvGrpSpPr/>
          <p:nvPr/>
        </p:nvGrpSpPr>
        <p:grpSpPr>
          <a:xfrm>
            <a:off x="4003675" y="2074661"/>
            <a:ext cx="372355" cy="372355"/>
            <a:chOff x="3762852" y="1549057"/>
            <a:chExt cx="372355" cy="372355"/>
          </a:xfrm>
        </p:grpSpPr>
        <p:sp>
          <p:nvSpPr>
            <p:cNvPr id="25" name="Freeform 5"/>
            <p:cNvSpPr>
              <a:spLocks/>
            </p:cNvSpPr>
            <p:nvPr/>
          </p:nvSpPr>
          <p:spPr bwMode="auto">
            <a:xfrm>
              <a:off x="3762852" y="1549057"/>
              <a:ext cx="372355" cy="372355"/>
            </a:xfrm>
            <a:custGeom>
              <a:avLst/>
              <a:gdLst>
                <a:gd name="T0" fmla="*/ 100 w 180"/>
                <a:gd name="T1" fmla="*/ 180 h 180"/>
                <a:gd name="T2" fmla="*/ 0 w 180"/>
                <a:gd name="T3" fmla="*/ 180 h 180"/>
                <a:gd name="T4" fmla="*/ 0 w 180"/>
                <a:gd name="T5" fmla="*/ 80 h 180"/>
                <a:gd name="T6" fmla="*/ 80 w 180"/>
                <a:gd name="T7" fmla="*/ 0 h 180"/>
                <a:gd name="T8" fmla="*/ 180 w 180"/>
                <a:gd name="T9" fmla="*/ 0 h 180"/>
                <a:gd name="T10" fmla="*/ 180 w 180"/>
                <a:gd name="T11" fmla="*/ 100 h 180"/>
                <a:gd name="T12" fmla="*/ 100 w 180"/>
                <a:gd name="T13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80">
                  <a:moveTo>
                    <a:pt x="100" y="180"/>
                  </a:moveTo>
                  <a:cubicBezTo>
                    <a:pt x="0" y="180"/>
                    <a:pt x="0" y="180"/>
                    <a:pt x="0" y="1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80" y="100"/>
                    <a:pt x="180" y="100"/>
                    <a:pt x="180" y="100"/>
                  </a:cubicBezTo>
                  <a:cubicBezTo>
                    <a:pt x="180" y="144"/>
                    <a:pt x="144" y="180"/>
                    <a:pt x="100" y="180"/>
                  </a:cubicBezTo>
                  <a:close/>
                </a:path>
              </a:pathLst>
            </a:custGeom>
            <a:solidFill>
              <a:srgbClr val="B7B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ko-KR" altLang="en-US" sz="1200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endParaRPr>
            </a:p>
          </p:txBody>
        </p:sp>
        <p:sp>
          <p:nvSpPr>
            <p:cNvPr id="26" name="텍스트 개체 틀 2"/>
            <p:cNvSpPr txBox="1">
              <a:spLocks/>
            </p:cNvSpPr>
            <p:nvPr/>
          </p:nvSpPr>
          <p:spPr>
            <a:xfrm>
              <a:off x="3762852" y="1587157"/>
              <a:ext cx="372355" cy="2961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85750" indent="-28575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+mn-cs"/>
                </a:defRPr>
              </a:lvl1pPr>
              <a:lvl2pPr marL="4572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나눔스퀘어 네오 Regular" panose="00000500000000000000" pitchFamily="2" charset="-127"/>
                  <a:cs typeface="+mn-cs"/>
                </a:defRPr>
              </a:lvl2pPr>
              <a:lvl3pPr marL="9144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나눔스퀘어 네오 Regular" panose="00000500000000000000" pitchFamily="2" charset="-127"/>
                  <a:cs typeface="+mn-cs"/>
                </a:defRPr>
              </a:lvl3pPr>
              <a:lvl4pPr marL="13716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나눔스퀘어 네오 Regular" panose="00000500000000000000" pitchFamily="2" charset="-127"/>
                  <a:cs typeface="+mn-cs"/>
                </a:defRPr>
              </a:lvl4pPr>
              <a:lvl5pPr marL="18288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나눔스퀘어 네오 Regular" panose="00000500000000000000" pitchFamily="2" charset="-127"/>
                  <a:cs typeface="+mn-cs"/>
                </a:defRPr>
              </a:lvl5pPr>
              <a:lvl6pPr marL="22860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sz="1100" dirty="0">
                  <a:solidFill>
                    <a:schemeClr val="bg1"/>
                  </a:solidFill>
                </a:rPr>
                <a:t>01</a:t>
              </a: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991221" y="2645092"/>
            <a:ext cx="399573" cy="372355"/>
            <a:chOff x="3750398" y="2274023"/>
            <a:chExt cx="399573" cy="372355"/>
          </a:xfrm>
        </p:grpSpPr>
        <p:sp>
          <p:nvSpPr>
            <p:cNvPr id="28" name="Freeform 5"/>
            <p:cNvSpPr>
              <a:spLocks/>
            </p:cNvSpPr>
            <p:nvPr/>
          </p:nvSpPr>
          <p:spPr bwMode="auto">
            <a:xfrm>
              <a:off x="3762852" y="2274023"/>
              <a:ext cx="372355" cy="372355"/>
            </a:xfrm>
            <a:custGeom>
              <a:avLst/>
              <a:gdLst>
                <a:gd name="T0" fmla="*/ 100 w 180"/>
                <a:gd name="T1" fmla="*/ 180 h 180"/>
                <a:gd name="T2" fmla="*/ 0 w 180"/>
                <a:gd name="T3" fmla="*/ 180 h 180"/>
                <a:gd name="T4" fmla="*/ 0 w 180"/>
                <a:gd name="T5" fmla="*/ 80 h 180"/>
                <a:gd name="T6" fmla="*/ 80 w 180"/>
                <a:gd name="T7" fmla="*/ 0 h 180"/>
                <a:gd name="T8" fmla="*/ 180 w 180"/>
                <a:gd name="T9" fmla="*/ 0 h 180"/>
                <a:gd name="T10" fmla="*/ 180 w 180"/>
                <a:gd name="T11" fmla="*/ 100 h 180"/>
                <a:gd name="T12" fmla="*/ 100 w 180"/>
                <a:gd name="T13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80">
                  <a:moveTo>
                    <a:pt x="100" y="180"/>
                  </a:moveTo>
                  <a:cubicBezTo>
                    <a:pt x="0" y="180"/>
                    <a:pt x="0" y="180"/>
                    <a:pt x="0" y="1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80" y="100"/>
                    <a:pt x="180" y="100"/>
                    <a:pt x="180" y="100"/>
                  </a:cubicBezTo>
                  <a:cubicBezTo>
                    <a:pt x="180" y="144"/>
                    <a:pt x="144" y="180"/>
                    <a:pt x="100" y="180"/>
                  </a:cubicBezTo>
                  <a:close/>
                </a:path>
              </a:pathLst>
            </a:custGeom>
            <a:solidFill>
              <a:srgbClr val="B7B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ko-KR" altLang="en-US" sz="1200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endParaRPr>
            </a:p>
          </p:txBody>
        </p:sp>
        <p:sp>
          <p:nvSpPr>
            <p:cNvPr id="29" name="텍스트 개체 틀 2"/>
            <p:cNvSpPr txBox="1">
              <a:spLocks/>
            </p:cNvSpPr>
            <p:nvPr/>
          </p:nvSpPr>
          <p:spPr>
            <a:xfrm>
              <a:off x="3750398" y="2312123"/>
              <a:ext cx="399573" cy="2961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85750" indent="-28575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+mn-cs"/>
                </a:defRPr>
              </a:lvl1pPr>
              <a:lvl2pPr marL="4572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나눔스퀘어 네오 Regular" panose="00000500000000000000" pitchFamily="2" charset="-127"/>
                  <a:cs typeface="+mn-cs"/>
                </a:defRPr>
              </a:lvl2pPr>
              <a:lvl3pPr marL="9144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나눔스퀘어 네오 Regular" panose="00000500000000000000" pitchFamily="2" charset="-127"/>
                  <a:cs typeface="+mn-cs"/>
                </a:defRPr>
              </a:lvl3pPr>
              <a:lvl4pPr marL="13716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나눔스퀘어 네오 Regular" panose="00000500000000000000" pitchFamily="2" charset="-127"/>
                  <a:cs typeface="+mn-cs"/>
                </a:defRPr>
              </a:lvl4pPr>
              <a:lvl5pPr marL="18288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나눔스퀘어 네오 Regular" panose="00000500000000000000" pitchFamily="2" charset="-127"/>
                  <a:cs typeface="+mn-cs"/>
                </a:defRPr>
              </a:lvl5pPr>
              <a:lvl6pPr marL="22860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sz="1100" dirty="0">
                  <a:solidFill>
                    <a:schemeClr val="bg1"/>
                  </a:solidFill>
                </a:rPr>
                <a:t>02</a:t>
              </a: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3991221" y="3215523"/>
            <a:ext cx="399573" cy="372355"/>
            <a:chOff x="3750398" y="2274023"/>
            <a:chExt cx="399573" cy="372355"/>
          </a:xfrm>
        </p:grpSpPr>
        <p:sp>
          <p:nvSpPr>
            <p:cNvPr id="31" name="Freeform 5"/>
            <p:cNvSpPr>
              <a:spLocks/>
            </p:cNvSpPr>
            <p:nvPr/>
          </p:nvSpPr>
          <p:spPr bwMode="auto">
            <a:xfrm>
              <a:off x="3762852" y="2274023"/>
              <a:ext cx="372355" cy="372355"/>
            </a:xfrm>
            <a:custGeom>
              <a:avLst/>
              <a:gdLst>
                <a:gd name="T0" fmla="*/ 100 w 180"/>
                <a:gd name="T1" fmla="*/ 180 h 180"/>
                <a:gd name="T2" fmla="*/ 0 w 180"/>
                <a:gd name="T3" fmla="*/ 180 h 180"/>
                <a:gd name="T4" fmla="*/ 0 w 180"/>
                <a:gd name="T5" fmla="*/ 80 h 180"/>
                <a:gd name="T6" fmla="*/ 80 w 180"/>
                <a:gd name="T7" fmla="*/ 0 h 180"/>
                <a:gd name="T8" fmla="*/ 180 w 180"/>
                <a:gd name="T9" fmla="*/ 0 h 180"/>
                <a:gd name="T10" fmla="*/ 180 w 180"/>
                <a:gd name="T11" fmla="*/ 100 h 180"/>
                <a:gd name="T12" fmla="*/ 100 w 180"/>
                <a:gd name="T13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80">
                  <a:moveTo>
                    <a:pt x="100" y="180"/>
                  </a:moveTo>
                  <a:cubicBezTo>
                    <a:pt x="0" y="180"/>
                    <a:pt x="0" y="180"/>
                    <a:pt x="0" y="1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80" y="100"/>
                    <a:pt x="180" y="100"/>
                    <a:pt x="180" y="100"/>
                  </a:cubicBezTo>
                  <a:cubicBezTo>
                    <a:pt x="180" y="144"/>
                    <a:pt x="144" y="180"/>
                    <a:pt x="100" y="180"/>
                  </a:cubicBezTo>
                  <a:close/>
                </a:path>
              </a:pathLst>
            </a:custGeom>
            <a:solidFill>
              <a:srgbClr val="B7B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ko-KR" altLang="en-US" sz="1200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endParaRPr>
            </a:p>
          </p:txBody>
        </p:sp>
        <p:sp>
          <p:nvSpPr>
            <p:cNvPr id="32" name="텍스트 개체 틀 2"/>
            <p:cNvSpPr txBox="1">
              <a:spLocks/>
            </p:cNvSpPr>
            <p:nvPr/>
          </p:nvSpPr>
          <p:spPr>
            <a:xfrm>
              <a:off x="3750398" y="2312123"/>
              <a:ext cx="399573" cy="2961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85750" indent="-28575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+mn-cs"/>
                </a:defRPr>
              </a:lvl1pPr>
              <a:lvl2pPr marL="4572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나눔스퀘어 네오 Regular" panose="00000500000000000000" pitchFamily="2" charset="-127"/>
                  <a:cs typeface="+mn-cs"/>
                </a:defRPr>
              </a:lvl2pPr>
              <a:lvl3pPr marL="9144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나눔스퀘어 네오 Regular" panose="00000500000000000000" pitchFamily="2" charset="-127"/>
                  <a:cs typeface="+mn-cs"/>
                </a:defRPr>
              </a:lvl3pPr>
              <a:lvl4pPr marL="13716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나눔스퀘어 네오 Regular" panose="00000500000000000000" pitchFamily="2" charset="-127"/>
                  <a:cs typeface="+mn-cs"/>
                </a:defRPr>
              </a:lvl4pPr>
              <a:lvl5pPr marL="18288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나눔스퀘어 네오 Regular" panose="00000500000000000000" pitchFamily="2" charset="-127"/>
                  <a:cs typeface="+mn-cs"/>
                </a:defRPr>
              </a:lvl5pPr>
              <a:lvl6pPr marL="22860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sz="1100" dirty="0">
                  <a:solidFill>
                    <a:schemeClr val="bg1"/>
                  </a:solidFill>
                </a:rPr>
                <a:t>03</a:t>
              </a: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3991221" y="3785953"/>
            <a:ext cx="399573" cy="372355"/>
            <a:chOff x="3750398" y="2274023"/>
            <a:chExt cx="399573" cy="372355"/>
          </a:xfrm>
        </p:grpSpPr>
        <p:sp>
          <p:nvSpPr>
            <p:cNvPr id="34" name="Freeform 5"/>
            <p:cNvSpPr>
              <a:spLocks/>
            </p:cNvSpPr>
            <p:nvPr/>
          </p:nvSpPr>
          <p:spPr bwMode="auto">
            <a:xfrm>
              <a:off x="3762852" y="2274023"/>
              <a:ext cx="372355" cy="372355"/>
            </a:xfrm>
            <a:custGeom>
              <a:avLst/>
              <a:gdLst>
                <a:gd name="T0" fmla="*/ 100 w 180"/>
                <a:gd name="T1" fmla="*/ 180 h 180"/>
                <a:gd name="T2" fmla="*/ 0 w 180"/>
                <a:gd name="T3" fmla="*/ 180 h 180"/>
                <a:gd name="T4" fmla="*/ 0 w 180"/>
                <a:gd name="T5" fmla="*/ 80 h 180"/>
                <a:gd name="T6" fmla="*/ 80 w 180"/>
                <a:gd name="T7" fmla="*/ 0 h 180"/>
                <a:gd name="T8" fmla="*/ 180 w 180"/>
                <a:gd name="T9" fmla="*/ 0 h 180"/>
                <a:gd name="T10" fmla="*/ 180 w 180"/>
                <a:gd name="T11" fmla="*/ 100 h 180"/>
                <a:gd name="T12" fmla="*/ 100 w 180"/>
                <a:gd name="T13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80">
                  <a:moveTo>
                    <a:pt x="100" y="180"/>
                  </a:moveTo>
                  <a:cubicBezTo>
                    <a:pt x="0" y="180"/>
                    <a:pt x="0" y="180"/>
                    <a:pt x="0" y="1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80" y="100"/>
                    <a:pt x="180" y="100"/>
                    <a:pt x="180" y="100"/>
                  </a:cubicBezTo>
                  <a:cubicBezTo>
                    <a:pt x="180" y="144"/>
                    <a:pt x="144" y="180"/>
                    <a:pt x="100" y="180"/>
                  </a:cubicBezTo>
                  <a:close/>
                </a:path>
              </a:pathLst>
            </a:custGeom>
            <a:solidFill>
              <a:srgbClr val="B7B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ko-KR" altLang="en-US" sz="1200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endParaRPr>
            </a:p>
          </p:txBody>
        </p:sp>
        <p:sp>
          <p:nvSpPr>
            <p:cNvPr id="35" name="텍스트 개체 틀 2"/>
            <p:cNvSpPr txBox="1">
              <a:spLocks/>
            </p:cNvSpPr>
            <p:nvPr/>
          </p:nvSpPr>
          <p:spPr>
            <a:xfrm>
              <a:off x="3750398" y="2312123"/>
              <a:ext cx="399573" cy="2961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85750" indent="-28575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+mn-cs"/>
                </a:defRPr>
              </a:lvl1pPr>
              <a:lvl2pPr marL="4572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나눔스퀘어 네오 Regular" panose="00000500000000000000" pitchFamily="2" charset="-127"/>
                  <a:cs typeface="+mn-cs"/>
                </a:defRPr>
              </a:lvl2pPr>
              <a:lvl3pPr marL="9144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나눔스퀘어 네오 Regular" panose="00000500000000000000" pitchFamily="2" charset="-127"/>
                  <a:cs typeface="+mn-cs"/>
                </a:defRPr>
              </a:lvl3pPr>
              <a:lvl4pPr marL="13716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나눔스퀘어 네오 Regular" panose="00000500000000000000" pitchFamily="2" charset="-127"/>
                  <a:cs typeface="+mn-cs"/>
                </a:defRPr>
              </a:lvl4pPr>
              <a:lvl5pPr marL="18288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나눔스퀘어 네오 Regular" panose="00000500000000000000" pitchFamily="2" charset="-127"/>
                  <a:cs typeface="+mn-cs"/>
                </a:defRPr>
              </a:lvl5pPr>
              <a:lvl6pPr marL="22860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sz="1100" dirty="0">
                  <a:solidFill>
                    <a:schemeClr val="bg1"/>
                  </a:solidFill>
                </a:rPr>
                <a:t>04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989716" y="4291440"/>
            <a:ext cx="399573" cy="372355"/>
            <a:chOff x="3750398" y="2274023"/>
            <a:chExt cx="399573" cy="372355"/>
          </a:xfrm>
        </p:grpSpPr>
        <p:sp>
          <p:nvSpPr>
            <p:cNvPr id="17" name="Freeform 5"/>
            <p:cNvSpPr>
              <a:spLocks/>
            </p:cNvSpPr>
            <p:nvPr/>
          </p:nvSpPr>
          <p:spPr bwMode="auto">
            <a:xfrm>
              <a:off x="3762852" y="2274023"/>
              <a:ext cx="372355" cy="372355"/>
            </a:xfrm>
            <a:custGeom>
              <a:avLst/>
              <a:gdLst>
                <a:gd name="T0" fmla="*/ 100 w 180"/>
                <a:gd name="T1" fmla="*/ 180 h 180"/>
                <a:gd name="T2" fmla="*/ 0 w 180"/>
                <a:gd name="T3" fmla="*/ 180 h 180"/>
                <a:gd name="T4" fmla="*/ 0 w 180"/>
                <a:gd name="T5" fmla="*/ 80 h 180"/>
                <a:gd name="T6" fmla="*/ 80 w 180"/>
                <a:gd name="T7" fmla="*/ 0 h 180"/>
                <a:gd name="T8" fmla="*/ 180 w 180"/>
                <a:gd name="T9" fmla="*/ 0 h 180"/>
                <a:gd name="T10" fmla="*/ 180 w 180"/>
                <a:gd name="T11" fmla="*/ 100 h 180"/>
                <a:gd name="T12" fmla="*/ 100 w 180"/>
                <a:gd name="T13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80">
                  <a:moveTo>
                    <a:pt x="100" y="180"/>
                  </a:moveTo>
                  <a:cubicBezTo>
                    <a:pt x="0" y="180"/>
                    <a:pt x="0" y="180"/>
                    <a:pt x="0" y="1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80" y="100"/>
                    <a:pt x="180" y="100"/>
                    <a:pt x="180" y="100"/>
                  </a:cubicBezTo>
                  <a:cubicBezTo>
                    <a:pt x="180" y="144"/>
                    <a:pt x="144" y="180"/>
                    <a:pt x="100" y="180"/>
                  </a:cubicBezTo>
                  <a:close/>
                </a:path>
              </a:pathLst>
            </a:custGeom>
            <a:solidFill>
              <a:srgbClr val="B7B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ko-KR" altLang="en-US" sz="1200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endParaRPr>
            </a:p>
          </p:txBody>
        </p:sp>
        <p:sp>
          <p:nvSpPr>
            <p:cNvPr id="18" name="텍스트 개체 틀 2"/>
            <p:cNvSpPr txBox="1">
              <a:spLocks/>
            </p:cNvSpPr>
            <p:nvPr/>
          </p:nvSpPr>
          <p:spPr>
            <a:xfrm>
              <a:off x="3750398" y="2312123"/>
              <a:ext cx="399573" cy="2961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85750" indent="-28575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+mn-cs"/>
                </a:defRPr>
              </a:lvl1pPr>
              <a:lvl2pPr marL="4572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나눔스퀘어 네오 Regular" panose="00000500000000000000" pitchFamily="2" charset="-127"/>
                  <a:cs typeface="+mn-cs"/>
                </a:defRPr>
              </a:lvl2pPr>
              <a:lvl3pPr marL="9144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나눔스퀘어 네오 Regular" panose="00000500000000000000" pitchFamily="2" charset="-127"/>
                  <a:cs typeface="+mn-cs"/>
                </a:defRPr>
              </a:lvl3pPr>
              <a:lvl4pPr marL="13716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나눔스퀘어 네오 Regular" panose="00000500000000000000" pitchFamily="2" charset="-127"/>
                  <a:cs typeface="+mn-cs"/>
                </a:defRPr>
              </a:lvl4pPr>
              <a:lvl5pPr marL="18288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나눔스퀘어 네오 Regular" panose="00000500000000000000" pitchFamily="2" charset="-127"/>
                  <a:cs typeface="+mn-cs"/>
                </a:defRPr>
              </a:lvl5pPr>
              <a:lvl6pPr marL="22860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sz="1100" dirty="0" smtClean="0">
                  <a:solidFill>
                    <a:schemeClr val="bg1"/>
                  </a:solidFill>
                </a:rPr>
                <a:t>05</a:t>
              </a:r>
              <a:endParaRPr lang="en-US" altLang="ko-KR" sz="11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960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기술적 목표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xfrm>
            <a:off x="561975" y="2839153"/>
            <a:ext cx="6266115" cy="1741900"/>
          </a:xfrm>
        </p:spPr>
        <p:txBody>
          <a:bodyPr>
            <a:no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제품 비전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개발 목표 및 주요 개발 일정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투입 리소스 및 기대효과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제품전체</a:t>
            </a:r>
            <a:r>
              <a:rPr lang="ko-KR" altLang="en-US" dirty="0"/>
              <a:t> </a:t>
            </a:r>
            <a:r>
              <a:rPr lang="ko-KR" altLang="en-US" dirty="0" err="1"/>
              <a:t>로드맵</a:t>
            </a:r>
            <a:r>
              <a:rPr lang="en-US" altLang="ko-KR" dirty="0"/>
              <a:t>(</a:t>
            </a:r>
            <a:r>
              <a:rPr lang="ko-KR" altLang="en-US" dirty="0"/>
              <a:t>연구소 통합</a:t>
            </a:r>
            <a:r>
              <a:rPr lang="en-US" altLang="ko-KR" dirty="0" smtClean="0"/>
              <a:t>)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i="1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 목차는 편의상 예시이며 필요에 의해 변경 가능합니다</a:t>
            </a:r>
            <a:r>
              <a:rPr lang="en-US" altLang="ko-KR" i="1" u="sng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i="1" u="sng" dirty="0">
              <a:solidFill>
                <a:schemeClr val="accent1">
                  <a:lumMod val="60000"/>
                  <a:lumOff val="4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52120" y="525169"/>
            <a:ext cx="1255057" cy="9797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j-cs"/>
              </a:defRPr>
            </a:lvl1pPr>
          </a:lstStyle>
          <a:p>
            <a:r>
              <a:rPr lang="en-US" altLang="ko-KR" sz="3200" dirty="0" smtClean="0"/>
              <a:t>I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0645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2025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 사업계획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21649-B52B-4A4A-BF98-D4BAC743D77F}" type="slidenum"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pPr/>
              <a:t>4</a:t>
            </a:fld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43962" y="2369242"/>
            <a:ext cx="6400799" cy="341632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개발 비전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연구소 통합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개발 목표 및 주요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개발 일정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투입 리소스 및 기대효과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제품전체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로드맵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연구소 통합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ko-KR" altLang="en-US" i="1" u="sng" dirty="0">
                <a:solidFill>
                  <a:schemeClr val="accent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 목차는 편의상 예시이며 필요에 의해 변경 가능합니다</a:t>
            </a:r>
            <a:r>
              <a:rPr lang="en-US" altLang="ko-KR" i="1" u="sng" dirty="0">
                <a:solidFill>
                  <a:schemeClr val="accent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i="1" u="sng" dirty="0">
              <a:solidFill>
                <a:schemeClr val="accent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415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넥사크로 </a:t>
            </a:r>
            <a:r>
              <a:rPr lang="en-US" altLang="ko-KR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K </a:t>
            </a:r>
            <a:r>
              <a:rPr lang="ko-KR" altLang="en-US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제품 개발</a:t>
            </a:r>
            <a:endParaRPr lang="ko-KR" alt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3878716" y="6697513"/>
            <a:ext cx="2057400" cy="111669"/>
          </a:xfrm>
        </p:spPr>
        <p:txBody>
          <a:bodyPr/>
          <a:lstStyle/>
          <a:p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801036" y="1799385"/>
            <a:ext cx="6374545" cy="553998"/>
            <a:chOff x="801036" y="1799385"/>
            <a:chExt cx="6374545" cy="553998"/>
          </a:xfrm>
        </p:grpSpPr>
        <p:grpSp>
          <p:nvGrpSpPr>
            <p:cNvPr id="7" name="그룹 6"/>
            <p:cNvGrpSpPr/>
            <p:nvPr/>
          </p:nvGrpSpPr>
          <p:grpSpPr>
            <a:xfrm>
              <a:off x="801036" y="1889321"/>
              <a:ext cx="347186" cy="347186"/>
              <a:chOff x="801036" y="1889321"/>
              <a:chExt cx="347186" cy="347186"/>
            </a:xfrm>
          </p:grpSpPr>
          <p:sp>
            <p:nvSpPr>
              <p:cNvPr id="8" name="Shape 5"/>
              <p:cNvSpPr/>
              <p:nvPr/>
            </p:nvSpPr>
            <p:spPr>
              <a:xfrm>
                <a:off x="801036" y="1889321"/>
                <a:ext cx="347186" cy="347186"/>
              </a:xfrm>
              <a:prstGeom prst="roundRect">
                <a:avLst>
                  <a:gd name="adj" fmla="val 20000"/>
                </a:avLst>
              </a:prstGeom>
              <a:solidFill>
                <a:srgbClr val="DADBF1"/>
              </a:solidFill>
              <a:ln w="7620">
                <a:solidFill>
                  <a:srgbClr val="C0C1D7"/>
                </a:solidFill>
                <a:prstDash val="solid"/>
              </a:ln>
            </p:spPr>
          </p:sp>
          <p:sp>
            <p:nvSpPr>
              <p:cNvPr id="9" name="Text 6"/>
              <p:cNvSpPr/>
              <p:nvPr/>
            </p:nvSpPr>
            <p:spPr>
              <a:xfrm>
                <a:off x="921423" y="1918301"/>
                <a:ext cx="106331" cy="289226"/>
              </a:xfrm>
              <a:prstGeom prst="rect">
                <a:avLst/>
              </a:prstGeom>
              <a:noFill/>
              <a:ln/>
            </p:spPr>
            <p:txBody>
              <a:bodyPr wrap="none" rtlCol="0" anchor="ctr"/>
              <a:lstStyle/>
              <a:p>
                <a:pPr marL="0" indent="0" algn="ctr">
                  <a:lnSpc>
                    <a:spcPts val="3281"/>
                  </a:lnSpc>
                  <a:buNone/>
                </a:pPr>
                <a:r>
                  <a:rPr lang="en-US" b="1" kern="0" spc="-79" dirty="0">
                    <a:solidFill>
                      <a:srgbClr val="272525"/>
                    </a:solidFill>
                    <a:latin typeface="Arial" panose="020B0604020202020204" pitchFamily="34" charset="0"/>
                    <a:ea typeface="Inter" pitchFamily="34" charset="-122"/>
                    <a:cs typeface="Arial" panose="020B0604020202020204" pitchFamily="34" charset="0"/>
                  </a:rPr>
                  <a:t>1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" name="Text 7"/>
            <p:cNvSpPr/>
            <p:nvPr/>
          </p:nvSpPr>
          <p:spPr>
            <a:xfrm>
              <a:off x="1300255" y="1799385"/>
              <a:ext cx="5875326" cy="553998"/>
            </a:xfrm>
            <a:prstGeom prst="rect">
              <a:avLst/>
            </a:prstGeom>
            <a:noFill/>
            <a:ln/>
          </p:spPr>
          <p:txBody>
            <a:bodyPr wrap="none" rtlCol="0" anchor="t">
              <a:spAutoFit/>
            </a:bodyPr>
            <a:lstStyle/>
            <a:p>
              <a:r>
                <a:rPr lang="en-US" altLang="ko-KR" sz="1600" kern="0" spc="-66" dirty="0">
                  <a:solidFill>
                    <a:srgbClr val="272525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Inter" pitchFamily="34" charset="-120"/>
                </a:rPr>
                <a:t>WebView </a:t>
              </a:r>
              <a:r>
                <a:rPr lang="ko-KR" altLang="en-US" sz="1600" kern="0" spc="-66" dirty="0">
                  <a:solidFill>
                    <a:srgbClr val="272525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Inter" pitchFamily="34" charset="-120"/>
                </a:rPr>
                <a:t>기반의 런타임 환경으로 완전한 </a:t>
              </a:r>
              <a:r>
                <a:rPr lang="ko-KR" altLang="en-US" sz="1600" kern="0" spc="-66" dirty="0" smtClean="0">
                  <a:solidFill>
                    <a:srgbClr val="272525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Inter" pitchFamily="34" charset="-120"/>
                </a:rPr>
                <a:t>전환</a:t>
              </a:r>
              <a:endParaRPr lang="en-US" altLang="ko-KR" sz="1600" kern="0" spc="-66" dirty="0" smtClean="0">
                <a:solidFill>
                  <a:srgbClr val="272525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Inter" pitchFamily="34" charset="-120"/>
              </a:endParaRPr>
            </a:p>
            <a:p>
              <a:r>
                <a:rPr lang="en-US" altLang="ko-KR" sz="1400" dirty="0" err="1" smtClean="0">
                  <a:solidFill>
                    <a:srgbClr val="403C4E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Open Sans" pitchFamily="34" charset="-120"/>
                </a:rPr>
                <a:t>런타임</a:t>
              </a:r>
              <a:r>
                <a:rPr lang="en-US" altLang="ko-KR" sz="1400" dirty="0" smtClean="0">
                  <a:solidFill>
                    <a:srgbClr val="403C4E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Open Sans" pitchFamily="34" charset="-120"/>
                </a:rPr>
                <a:t> </a:t>
              </a:r>
              <a:r>
                <a:rPr lang="en-US" altLang="ko-KR" sz="1400" dirty="0" err="1" smtClean="0">
                  <a:solidFill>
                    <a:srgbClr val="403C4E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Open Sans" pitchFamily="34" charset="-120"/>
                </a:rPr>
                <a:t>환경</a:t>
              </a:r>
              <a:r>
                <a:rPr lang="ko-KR" altLang="en-US" sz="1400" dirty="0" smtClean="0">
                  <a:solidFill>
                    <a:srgbClr val="403C4E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Open Sans" pitchFamily="34" charset="-120"/>
                </a:rPr>
                <a:t>을 </a:t>
              </a:r>
              <a:r>
                <a:rPr lang="en-US" altLang="ko-KR" sz="1400" dirty="0" smtClean="0">
                  <a:solidFill>
                    <a:srgbClr val="403C4E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Open Sans" pitchFamily="34" charset="-120"/>
                </a:rPr>
                <a:t>WebView </a:t>
              </a:r>
              <a:r>
                <a:rPr lang="en-US" altLang="ko-KR" sz="1400" dirty="0" err="1">
                  <a:solidFill>
                    <a:srgbClr val="403C4E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Open Sans" pitchFamily="34" charset="-120"/>
                </a:rPr>
                <a:t>기반으로</a:t>
              </a:r>
              <a:r>
                <a:rPr lang="en-US" altLang="ko-KR" sz="1400" dirty="0">
                  <a:solidFill>
                    <a:srgbClr val="403C4E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Open Sans" pitchFamily="34" charset="-120"/>
                </a:rPr>
                <a:t> </a:t>
              </a:r>
              <a:r>
                <a:rPr lang="ko-KR" altLang="en-US" sz="1400" dirty="0" smtClean="0">
                  <a:solidFill>
                    <a:srgbClr val="403C4E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Open Sans" pitchFamily="34" charset="-120"/>
                </a:rPr>
                <a:t>일원화하여 기능 일관성</a:t>
              </a:r>
              <a:r>
                <a:rPr lang="en-US" altLang="ko-KR" sz="1400" dirty="0" smtClean="0">
                  <a:solidFill>
                    <a:srgbClr val="403C4E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Open Sans" pitchFamily="34" charset="-120"/>
                </a:rPr>
                <a:t> </a:t>
              </a:r>
              <a:r>
                <a:rPr lang="en-US" altLang="ko-KR" sz="1400" dirty="0">
                  <a:solidFill>
                    <a:srgbClr val="403C4E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Open Sans" pitchFamily="34" charset="-120"/>
                </a:rPr>
                <a:t>및 </a:t>
              </a:r>
              <a:r>
                <a:rPr lang="en-US" altLang="ko-KR" sz="1400" dirty="0" err="1" smtClean="0">
                  <a:solidFill>
                    <a:srgbClr val="403C4E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Open Sans" pitchFamily="34" charset="-120"/>
                </a:rPr>
                <a:t>확장성</a:t>
              </a:r>
              <a:r>
                <a:rPr lang="en-US" altLang="ko-KR" sz="1400" dirty="0" smtClean="0">
                  <a:solidFill>
                    <a:srgbClr val="403C4E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Open Sans" pitchFamily="34" charset="-120"/>
                </a:rPr>
                <a:t> </a:t>
              </a:r>
              <a:r>
                <a:rPr lang="ko-KR" altLang="en-US" sz="1400" dirty="0" smtClean="0">
                  <a:solidFill>
                    <a:srgbClr val="403C4E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Open Sans" pitchFamily="34" charset="-120"/>
                </a:rPr>
                <a:t>제공</a:t>
              </a:r>
              <a:endParaRPr lang="ko-KR" altLang="en-US" sz="1400" b="1" kern="0" spc="-66" dirty="0">
                <a:solidFill>
                  <a:srgbClr val="272525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Inter" pitchFamily="34" charset="-120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801036" y="2596376"/>
            <a:ext cx="6055548" cy="553998"/>
            <a:chOff x="801036" y="2596376"/>
            <a:chExt cx="6055548" cy="553998"/>
          </a:xfrm>
        </p:grpSpPr>
        <p:grpSp>
          <p:nvGrpSpPr>
            <p:cNvPr id="11" name="그룹 10"/>
            <p:cNvGrpSpPr/>
            <p:nvPr/>
          </p:nvGrpSpPr>
          <p:grpSpPr>
            <a:xfrm>
              <a:off x="801036" y="2669754"/>
              <a:ext cx="347186" cy="347186"/>
              <a:chOff x="801036" y="2669754"/>
              <a:chExt cx="347186" cy="347186"/>
            </a:xfrm>
          </p:grpSpPr>
          <p:sp>
            <p:nvSpPr>
              <p:cNvPr id="14" name="Shape 5"/>
              <p:cNvSpPr/>
              <p:nvPr/>
            </p:nvSpPr>
            <p:spPr>
              <a:xfrm>
                <a:off x="801036" y="2669754"/>
                <a:ext cx="347186" cy="347186"/>
              </a:xfrm>
              <a:prstGeom prst="roundRect">
                <a:avLst>
                  <a:gd name="adj" fmla="val 20000"/>
                </a:avLst>
              </a:prstGeom>
              <a:solidFill>
                <a:srgbClr val="DADBF1"/>
              </a:solidFill>
              <a:ln w="7620">
                <a:solidFill>
                  <a:srgbClr val="C0C1D7"/>
                </a:solidFill>
                <a:prstDash val="solid"/>
              </a:ln>
            </p:spPr>
          </p:sp>
          <p:sp>
            <p:nvSpPr>
              <p:cNvPr id="15" name="Text 6"/>
              <p:cNvSpPr/>
              <p:nvPr/>
            </p:nvSpPr>
            <p:spPr>
              <a:xfrm>
                <a:off x="921423" y="2698734"/>
                <a:ext cx="106331" cy="289226"/>
              </a:xfrm>
              <a:prstGeom prst="rect">
                <a:avLst/>
              </a:prstGeom>
              <a:noFill/>
              <a:ln/>
            </p:spPr>
            <p:txBody>
              <a:bodyPr wrap="none" rtlCol="0" anchor="ctr"/>
              <a:lstStyle/>
              <a:p>
                <a:pPr marL="0" indent="0" algn="ctr">
                  <a:lnSpc>
                    <a:spcPts val="3281"/>
                  </a:lnSpc>
                  <a:buNone/>
                </a:pPr>
                <a:r>
                  <a:rPr lang="en-US" b="1" kern="0" spc="-79" dirty="0" smtClean="0">
                    <a:solidFill>
                      <a:srgbClr val="272525"/>
                    </a:solidFill>
                    <a:latin typeface="Arial" panose="020B0604020202020204" pitchFamily="34" charset="0"/>
                    <a:ea typeface="Inter" pitchFamily="34" charset="-122"/>
                    <a:cs typeface="Arial" panose="020B0604020202020204" pitchFamily="34" charset="0"/>
                  </a:rPr>
                  <a:t>2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6" name="Text 7"/>
            <p:cNvSpPr/>
            <p:nvPr/>
          </p:nvSpPr>
          <p:spPr>
            <a:xfrm>
              <a:off x="1300255" y="2596376"/>
              <a:ext cx="5556329" cy="553998"/>
            </a:xfrm>
            <a:prstGeom prst="rect">
              <a:avLst/>
            </a:prstGeom>
            <a:noFill/>
            <a:ln/>
          </p:spPr>
          <p:txBody>
            <a:bodyPr wrap="none" rtlCol="0" anchor="t">
              <a:spAutoFit/>
            </a:bodyPr>
            <a:lstStyle/>
            <a:p>
              <a:r>
                <a:rPr lang="en-US" altLang="ko-KR" sz="1600" kern="0" spc="-66" dirty="0">
                  <a:solidFill>
                    <a:srgbClr val="272525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Inter" pitchFamily="34" charset="-120"/>
                </a:rPr>
                <a:t>Micro-Frontend </a:t>
              </a:r>
              <a:r>
                <a:rPr lang="ko-KR" altLang="en-US" sz="1600" kern="0" spc="-66" dirty="0">
                  <a:solidFill>
                    <a:srgbClr val="272525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Inter" pitchFamily="34" charset="-120"/>
                </a:rPr>
                <a:t>아키텍처 지원 및 개방형 프레임워크</a:t>
              </a:r>
            </a:p>
            <a:p>
              <a:r>
                <a:rPr lang="en-US" altLang="ko-KR" sz="1400" dirty="0" smtClean="0">
                  <a:solidFill>
                    <a:srgbClr val="403C4E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Open Sans" pitchFamily="34" charset="-120"/>
                </a:rPr>
                <a:t>MFE </a:t>
              </a:r>
              <a:r>
                <a:rPr lang="ko-KR" altLang="en-US" sz="1400" dirty="0" smtClean="0">
                  <a:solidFill>
                    <a:srgbClr val="403C4E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Open Sans" pitchFamily="34" charset="-120"/>
                </a:rPr>
                <a:t>지원과 개방형 프레임워크로 외부 앱 및 서비스와의 연동성을 강화</a:t>
              </a:r>
              <a:endParaRPr lang="ko-KR" altLang="en-US" sz="1400" b="1" kern="0" spc="-66" dirty="0">
                <a:solidFill>
                  <a:srgbClr val="272525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Inter" pitchFamily="34" charset="-120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801036" y="3392122"/>
            <a:ext cx="7678721" cy="553998"/>
            <a:chOff x="801036" y="3392122"/>
            <a:chExt cx="7678721" cy="553998"/>
          </a:xfrm>
        </p:grpSpPr>
        <p:grpSp>
          <p:nvGrpSpPr>
            <p:cNvPr id="21" name="그룹 20"/>
            <p:cNvGrpSpPr/>
            <p:nvPr/>
          </p:nvGrpSpPr>
          <p:grpSpPr>
            <a:xfrm>
              <a:off x="801036" y="3450187"/>
              <a:ext cx="347186" cy="347186"/>
              <a:chOff x="801036" y="3450187"/>
              <a:chExt cx="347186" cy="347186"/>
            </a:xfrm>
          </p:grpSpPr>
          <p:sp>
            <p:nvSpPr>
              <p:cNvPr id="18" name="Shape 5"/>
              <p:cNvSpPr/>
              <p:nvPr/>
            </p:nvSpPr>
            <p:spPr>
              <a:xfrm>
                <a:off x="801036" y="3450187"/>
                <a:ext cx="347186" cy="347186"/>
              </a:xfrm>
              <a:prstGeom prst="roundRect">
                <a:avLst>
                  <a:gd name="adj" fmla="val 20000"/>
                </a:avLst>
              </a:prstGeom>
              <a:solidFill>
                <a:srgbClr val="DADBF1"/>
              </a:solidFill>
              <a:ln w="7620">
                <a:solidFill>
                  <a:srgbClr val="C0C1D7"/>
                </a:solidFill>
                <a:prstDash val="solid"/>
              </a:ln>
            </p:spPr>
          </p:sp>
          <p:sp>
            <p:nvSpPr>
              <p:cNvPr id="19" name="Text 6"/>
              <p:cNvSpPr/>
              <p:nvPr/>
            </p:nvSpPr>
            <p:spPr>
              <a:xfrm>
                <a:off x="921423" y="3479167"/>
                <a:ext cx="106331" cy="289226"/>
              </a:xfrm>
              <a:prstGeom prst="rect">
                <a:avLst/>
              </a:prstGeom>
              <a:noFill/>
              <a:ln/>
            </p:spPr>
            <p:txBody>
              <a:bodyPr wrap="none" rtlCol="0" anchor="ctr"/>
              <a:lstStyle/>
              <a:p>
                <a:pPr marL="0" indent="0" algn="ctr">
                  <a:lnSpc>
                    <a:spcPts val="3281"/>
                  </a:lnSpc>
                  <a:buNone/>
                </a:pPr>
                <a:r>
                  <a:rPr lang="en-US" b="1" kern="0" spc="-79" dirty="0" smtClean="0">
                    <a:solidFill>
                      <a:srgbClr val="272525"/>
                    </a:solidFill>
                    <a:latin typeface="Arial" panose="020B0604020202020204" pitchFamily="34" charset="0"/>
                    <a:ea typeface="Inter" pitchFamily="34" charset="-122"/>
                    <a:cs typeface="Arial" panose="020B0604020202020204" pitchFamily="34" charset="0"/>
                  </a:rPr>
                  <a:t>3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0" name="Text 7"/>
            <p:cNvSpPr/>
            <p:nvPr/>
          </p:nvSpPr>
          <p:spPr>
            <a:xfrm>
              <a:off x="1300255" y="3392122"/>
              <a:ext cx="7179502" cy="553998"/>
            </a:xfrm>
            <a:prstGeom prst="rect">
              <a:avLst/>
            </a:prstGeom>
            <a:noFill/>
            <a:ln/>
          </p:spPr>
          <p:txBody>
            <a:bodyPr wrap="square" rtlCol="0" anchor="t">
              <a:spAutoFit/>
            </a:bodyPr>
            <a:lstStyle/>
            <a:p>
              <a:r>
                <a:rPr lang="ko-KR" altLang="en-US" sz="1600" kern="0" spc="-66" dirty="0">
                  <a:solidFill>
                    <a:srgbClr val="272525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Inter" pitchFamily="34" charset="-120"/>
                </a:rPr>
                <a:t>더 적은 코드 사용과 스타일 정의로 개발 생산성 </a:t>
              </a:r>
              <a:r>
                <a:rPr lang="ko-KR" altLang="en-US" sz="1600" kern="0" spc="-66" dirty="0" smtClean="0">
                  <a:solidFill>
                    <a:srgbClr val="272525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Inter" pitchFamily="34" charset="-120"/>
                </a:rPr>
                <a:t>향상</a:t>
              </a:r>
              <a:endParaRPr lang="ko-KR" altLang="en-US" sz="1600" kern="0" spc="-66" dirty="0">
                <a:solidFill>
                  <a:srgbClr val="272525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Inter" pitchFamily="34" charset="-120"/>
              </a:endParaRPr>
            </a:p>
            <a:p>
              <a:r>
                <a:rPr lang="ko-KR" altLang="en-US" sz="1400" dirty="0" smtClean="0">
                  <a:solidFill>
                    <a:srgbClr val="403C4E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Open Sans" pitchFamily="34" charset="-120"/>
                </a:rPr>
                <a:t>컴포넌트 </a:t>
              </a:r>
              <a:r>
                <a:rPr lang="ko-KR" altLang="en-US" sz="1400" dirty="0">
                  <a:solidFill>
                    <a:srgbClr val="403C4E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Open Sans" pitchFamily="34" charset="-120"/>
                </a:rPr>
                <a:t>추가</a:t>
              </a:r>
              <a:r>
                <a:rPr lang="en-US" altLang="ko-KR" sz="1400" dirty="0">
                  <a:solidFill>
                    <a:srgbClr val="403C4E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Open Sans" pitchFamily="34" charset="-120"/>
                </a:rPr>
                <a:t>, CSS </a:t>
              </a:r>
              <a:r>
                <a:rPr lang="en-US" altLang="ko-KR" sz="1400" dirty="0" smtClean="0">
                  <a:solidFill>
                    <a:srgbClr val="403C4E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Open Sans" pitchFamily="34" charset="-120"/>
                </a:rPr>
                <a:t>Variables </a:t>
              </a:r>
              <a:r>
                <a:rPr lang="ko-KR" altLang="en-US" sz="1400" dirty="0">
                  <a:solidFill>
                    <a:srgbClr val="403C4E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Open Sans" pitchFamily="34" charset="-120"/>
                </a:rPr>
                <a:t>지원</a:t>
              </a:r>
              <a:r>
                <a:rPr lang="en-US" altLang="ko-KR" sz="1400" dirty="0">
                  <a:solidFill>
                    <a:srgbClr val="403C4E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Open Sans" pitchFamily="34" charset="-120"/>
                </a:rPr>
                <a:t>, </a:t>
              </a:r>
              <a:r>
                <a:rPr lang="ko-KR" altLang="en-US" sz="1400" dirty="0">
                  <a:solidFill>
                    <a:srgbClr val="403C4E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Open Sans" pitchFamily="34" charset="-120"/>
                </a:rPr>
                <a:t>그리드 기능 확장 등을 통해 </a:t>
              </a:r>
              <a:r>
                <a:rPr lang="ko-KR" altLang="en-US" sz="1400" dirty="0" smtClean="0">
                  <a:solidFill>
                    <a:srgbClr val="403C4E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Open Sans" pitchFamily="34" charset="-120"/>
                </a:rPr>
                <a:t>생산성을 대폭 향상</a:t>
              </a:r>
              <a:endParaRPr lang="ko-KR" altLang="en-US" sz="1400" b="1" kern="0" spc="-66" dirty="0">
                <a:solidFill>
                  <a:srgbClr val="272525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Inter" pitchFamily="34" charset="-120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762241" y="4187532"/>
            <a:ext cx="8057909" cy="907873"/>
            <a:chOff x="762241" y="4260269"/>
            <a:chExt cx="8057909" cy="907873"/>
          </a:xfrm>
        </p:grpSpPr>
        <p:grpSp>
          <p:nvGrpSpPr>
            <p:cNvPr id="42" name="그룹 41"/>
            <p:cNvGrpSpPr/>
            <p:nvPr/>
          </p:nvGrpSpPr>
          <p:grpSpPr>
            <a:xfrm>
              <a:off x="762241" y="4260269"/>
              <a:ext cx="8057909" cy="369332"/>
              <a:chOff x="762241" y="4260269"/>
              <a:chExt cx="8057909" cy="369332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762241" y="4260269"/>
                <a:ext cx="7717516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>
                <a:noAutofit/>
              </a:bodyPr>
              <a:lstStyle/>
              <a:p>
                <a:r>
                  <a:rPr lang="en-US" altLang="ko-KR" sz="1600" b="1" dirty="0" smtClean="0">
                    <a:solidFill>
                      <a:srgbClr val="507FD4"/>
                    </a:solidFill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‣</a:t>
                </a:r>
                <a:r>
                  <a:rPr lang="ko-KR" altLang="en-US" sz="1600" b="1" dirty="0" smtClean="0">
                    <a:solidFill>
                      <a:srgbClr val="507FD4"/>
                    </a:solidFill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 주요 일정</a:t>
                </a:r>
                <a:endParaRPr lang="en-US" altLang="ko-KR" sz="1600" b="1" dirty="0">
                  <a:solidFill>
                    <a:srgbClr val="507FD4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endParaRP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801036" y="4588405"/>
                <a:ext cx="8019114" cy="0"/>
              </a:xfrm>
              <a:prstGeom prst="line">
                <a:avLst/>
              </a:prstGeom>
              <a:ln>
                <a:solidFill>
                  <a:srgbClr val="7F9E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직사각형 31"/>
            <p:cNvSpPr/>
            <p:nvPr/>
          </p:nvSpPr>
          <p:spPr>
            <a:xfrm>
              <a:off x="801036" y="4644922"/>
              <a:ext cx="76757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개발     단계 </a:t>
              </a:r>
              <a:r>
                <a:rPr lang="en-US" altLang="ko-KR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(~25/08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): </a:t>
              </a:r>
              <a:r>
                <a:rPr lang="ko-KR" alt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넥사크로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 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ONE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 제품을 위한 엔진 및 프레임워크 개발 완료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상품화 단계 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(~26/1Q</a:t>
              </a:r>
              <a:r>
                <a:rPr lang="en-US" altLang="ko-KR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) : 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제품 출시를 위한 패키지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, 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테마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, 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매뉴얼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, 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번역 및 템플릿 등 상품화 개발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801036" y="5297764"/>
            <a:ext cx="8019114" cy="1123317"/>
            <a:chOff x="801036" y="5297764"/>
            <a:chExt cx="8019114" cy="1123317"/>
          </a:xfrm>
        </p:grpSpPr>
        <p:grpSp>
          <p:nvGrpSpPr>
            <p:cNvPr id="35" name="그룹 34"/>
            <p:cNvGrpSpPr/>
            <p:nvPr/>
          </p:nvGrpSpPr>
          <p:grpSpPr>
            <a:xfrm>
              <a:off x="801036" y="5297764"/>
              <a:ext cx="8019114" cy="369332"/>
              <a:chOff x="897324" y="4478480"/>
              <a:chExt cx="8019114" cy="369332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897324" y="4478480"/>
                <a:ext cx="7717516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>
                <a:noAutofit/>
              </a:bodyPr>
              <a:lstStyle/>
              <a:p>
                <a:r>
                  <a:rPr lang="en-US" altLang="ko-KR" sz="1600" b="1" dirty="0">
                    <a:solidFill>
                      <a:srgbClr val="507FD4"/>
                    </a:solidFill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‣</a:t>
                </a:r>
                <a:r>
                  <a:rPr lang="ko-KR" altLang="en-US" sz="1600" b="1" dirty="0" smtClean="0">
                    <a:solidFill>
                      <a:srgbClr val="507FD4"/>
                    </a:solidFill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 인력</a:t>
                </a:r>
                <a:r>
                  <a:rPr lang="en-US" altLang="ko-KR" sz="1600" b="1" dirty="0" smtClean="0">
                    <a:solidFill>
                      <a:srgbClr val="507FD4"/>
                    </a:solidFill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 </a:t>
                </a:r>
                <a:r>
                  <a:rPr lang="ko-KR" altLang="en-US" sz="1600" b="1" dirty="0" smtClean="0">
                    <a:solidFill>
                      <a:srgbClr val="507FD4"/>
                    </a:solidFill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계획</a:t>
                </a:r>
                <a:endParaRPr lang="en-US" altLang="ko-KR" sz="1600" b="1" dirty="0">
                  <a:solidFill>
                    <a:srgbClr val="507FD4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endParaRPr>
              </a:p>
            </p:txBody>
          </p:sp>
          <p:cxnSp>
            <p:nvCxnSpPr>
              <p:cNvPr id="37" name="직선 연결선 36"/>
              <p:cNvCxnSpPr/>
              <p:nvPr/>
            </p:nvCxnSpPr>
            <p:spPr>
              <a:xfrm>
                <a:off x="936119" y="4806616"/>
                <a:ext cx="7980319" cy="0"/>
              </a:xfrm>
              <a:prstGeom prst="line">
                <a:avLst/>
              </a:prstGeom>
              <a:ln>
                <a:solidFill>
                  <a:srgbClr val="7F9E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직사각형 37"/>
            <p:cNvSpPr/>
            <p:nvPr/>
          </p:nvSpPr>
          <p:spPr>
            <a:xfrm>
              <a:off x="839831" y="5682417"/>
              <a:ext cx="7675790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25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년 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O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월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: </a:t>
              </a:r>
              <a:r>
                <a:rPr lang="ko-KR" alt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넥사크로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 개발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/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유지보수 개발자 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1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명 확충 </a:t>
              </a:r>
            </a:p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25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년 </a:t>
              </a:r>
              <a:r>
                <a:rPr lang="en-US" altLang="ko-KR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1</a:t>
              </a:r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월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: </a:t>
              </a:r>
              <a:r>
                <a:rPr lang="ko-KR" alt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넥사크로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 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ONE 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품질검사를 위한 테스트 </a:t>
              </a:r>
              <a:r>
                <a:rPr lang="ko-KR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인력 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2</a:t>
              </a:r>
              <a:r>
                <a:rPr lang="ko-KR" altLang="en-US" sz="14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명 충원 </a:t>
              </a:r>
              <a:r>
                <a:rPr lang="en-US" altLang="ko-KR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(24</a:t>
              </a:r>
              <a:r>
                <a:rPr lang="ko-KR" altLang="en-US" sz="14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년 </a:t>
              </a:r>
              <a:r>
                <a:rPr lang="en-US" altLang="ko-KR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12</a:t>
              </a:r>
              <a:r>
                <a:rPr lang="ko-KR" altLang="en-US" sz="14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월 퇴사자 결원 포함</a:t>
              </a:r>
              <a:r>
                <a:rPr lang="en-US" altLang="ko-KR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)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25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년 </a:t>
              </a:r>
              <a:r>
                <a:rPr lang="en-US" altLang="ko-KR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7</a:t>
              </a:r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월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: </a:t>
              </a:r>
              <a:r>
                <a:rPr lang="ko-KR" alt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넥사크로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 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ONE 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글로벌 대응을 매뉴얼 및 제품 리소스 영문 번역 인력 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1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명 충원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59571" y="1343013"/>
            <a:ext cx="8360579" cy="369332"/>
            <a:chOff x="459571" y="1343013"/>
            <a:chExt cx="8360579" cy="369332"/>
          </a:xfrm>
        </p:grpSpPr>
        <p:sp>
          <p:nvSpPr>
            <p:cNvPr id="6" name="직사각형 5"/>
            <p:cNvSpPr/>
            <p:nvPr/>
          </p:nvSpPr>
          <p:spPr>
            <a:xfrm>
              <a:off x="459571" y="1343013"/>
              <a:ext cx="1483529" cy="369332"/>
            </a:xfrm>
            <a:prstGeom prst="rect">
              <a:avLst/>
            </a:prstGeom>
            <a:solidFill>
              <a:srgbClr val="507FD4"/>
            </a:solidFill>
            <a:ln>
              <a:solidFill>
                <a:srgbClr val="6B8FCF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>
              <a:noAutofit/>
            </a:bodyPr>
            <a:lstStyle/>
            <a:p>
              <a:r>
                <a:rPr lang="ko-KR" altLang="en-US" b="1" dirty="0" smtClean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   주요 </a:t>
              </a:r>
              <a:r>
                <a:rPr lang="ko-KR" altLang="en-US" b="1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목표</a:t>
              </a:r>
              <a:endParaRPr lang="en-US" altLang="ko-KR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459571" y="1712345"/>
              <a:ext cx="8360579" cy="0"/>
            </a:xfrm>
            <a:prstGeom prst="line">
              <a:avLst/>
            </a:prstGeom>
            <a:ln>
              <a:solidFill>
                <a:srgbClr val="7F9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373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4955913" y="1343013"/>
            <a:ext cx="3864237" cy="369332"/>
            <a:chOff x="459571" y="1343013"/>
            <a:chExt cx="3864237" cy="369332"/>
          </a:xfrm>
        </p:grpSpPr>
        <p:sp>
          <p:nvSpPr>
            <p:cNvPr id="34" name="직사각형 33"/>
            <p:cNvSpPr/>
            <p:nvPr/>
          </p:nvSpPr>
          <p:spPr>
            <a:xfrm>
              <a:off x="459571" y="1343013"/>
              <a:ext cx="1483529" cy="369332"/>
            </a:xfrm>
            <a:prstGeom prst="rect">
              <a:avLst/>
            </a:prstGeom>
            <a:solidFill>
              <a:srgbClr val="507FD4"/>
            </a:solidFill>
            <a:ln>
              <a:solidFill>
                <a:srgbClr val="6B8FCF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>
              <a:noAutofit/>
            </a:bodyPr>
            <a:lstStyle/>
            <a:p>
              <a:r>
                <a:rPr lang="ko-KR" altLang="en-US" sz="1600" b="1" dirty="0" smtClean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   기대 효과</a:t>
              </a:r>
              <a:endParaRPr lang="en-US" altLang="ko-KR" sz="16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cxnSp>
          <p:nvCxnSpPr>
            <p:cNvPr id="39" name="직선 연결선 38"/>
            <p:cNvCxnSpPr/>
            <p:nvPr/>
          </p:nvCxnSpPr>
          <p:spPr>
            <a:xfrm>
              <a:off x="459571" y="1712345"/>
              <a:ext cx="3864237" cy="0"/>
            </a:xfrm>
            <a:prstGeom prst="line">
              <a:avLst/>
            </a:prstGeom>
            <a:ln>
              <a:solidFill>
                <a:srgbClr val="7F9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Nexa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-Validator Add-On 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개발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3878716" y="6697513"/>
            <a:ext cx="2057400" cy="111669"/>
          </a:xfrm>
        </p:spPr>
        <p:txBody>
          <a:bodyPr/>
          <a:lstStyle/>
          <a:p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 7"/>
          <p:cNvSpPr/>
          <p:nvPr/>
        </p:nvSpPr>
        <p:spPr>
          <a:xfrm>
            <a:off x="635233" y="1754238"/>
            <a:ext cx="4227711" cy="1468536"/>
          </a:xfrm>
          <a:prstGeom prst="rect">
            <a:avLst/>
          </a:prstGeom>
          <a:noFill/>
          <a:ln/>
        </p:spPr>
        <p:txBody>
          <a:bodyPr wrap="square" rtlCol="0" anchor="t"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kern="0" spc="-66" dirty="0" smtClean="0">
                <a:solidFill>
                  <a:srgbClr val="272525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Inter" pitchFamily="34" charset="-120"/>
              </a:rPr>
              <a:t>개발자 </a:t>
            </a:r>
            <a:r>
              <a:rPr lang="ko-KR" altLang="en-US" sz="1600" kern="0" spc="-66" dirty="0">
                <a:solidFill>
                  <a:srgbClr val="272525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Inter" pitchFamily="34" charset="-120"/>
              </a:rPr>
              <a:t>오류 절감을 위한 검사 도구 </a:t>
            </a:r>
            <a:r>
              <a:rPr lang="ko-KR" altLang="en-US" sz="1600" kern="0" spc="-66" dirty="0" smtClean="0">
                <a:solidFill>
                  <a:srgbClr val="272525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Inter" pitchFamily="34" charset="-120"/>
              </a:rPr>
              <a:t>개발</a:t>
            </a:r>
            <a:endParaRPr lang="en-US" altLang="ko-KR" sz="1600" kern="0" spc="-66" dirty="0">
              <a:solidFill>
                <a:srgbClr val="272525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Inter" pitchFamily="34" charset="-120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개발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표준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코드 및 스타일 오류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등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검사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lvl="1"/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kern="0" spc="-66" dirty="0" smtClean="0">
                <a:solidFill>
                  <a:srgbClr val="272525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Inter" pitchFamily="34" charset="-120"/>
              </a:rPr>
              <a:t>장애인</a:t>
            </a:r>
            <a:r>
              <a:rPr lang="en-US" altLang="ko-KR" sz="1600" kern="0" spc="-66" dirty="0" smtClean="0">
                <a:solidFill>
                  <a:srgbClr val="272525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Inter" pitchFamily="34" charset="-120"/>
              </a:rPr>
              <a:t> </a:t>
            </a:r>
            <a:r>
              <a:rPr lang="ko-KR" altLang="en-US" sz="1600" kern="0" spc="-66" dirty="0">
                <a:solidFill>
                  <a:srgbClr val="272525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Inter" pitchFamily="34" charset="-120"/>
              </a:rPr>
              <a:t>접근성 검사 도구 </a:t>
            </a:r>
            <a:r>
              <a:rPr lang="ko-KR" altLang="en-US" sz="1600" kern="0" spc="-66" dirty="0" smtClean="0">
                <a:solidFill>
                  <a:srgbClr val="272525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Inter" pitchFamily="34" charset="-120"/>
              </a:rPr>
              <a:t>개발</a:t>
            </a:r>
            <a:endParaRPr lang="en-US" altLang="ko-KR" sz="1600" kern="0" spc="-66" dirty="0" smtClean="0">
              <a:solidFill>
                <a:srgbClr val="272525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Inter" pitchFamily="34" charset="-120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접근성 가이드라인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준수여부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검증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798114" y="4447307"/>
            <a:ext cx="8057909" cy="692430"/>
            <a:chOff x="762241" y="4488871"/>
            <a:chExt cx="8057909" cy="692430"/>
          </a:xfrm>
        </p:grpSpPr>
        <p:grpSp>
          <p:nvGrpSpPr>
            <p:cNvPr id="42" name="그룹 41"/>
            <p:cNvGrpSpPr/>
            <p:nvPr/>
          </p:nvGrpSpPr>
          <p:grpSpPr>
            <a:xfrm>
              <a:off x="762241" y="4488871"/>
              <a:ext cx="8057909" cy="369332"/>
              <a:chOff x="762241" y="4260269"/>
              <a:chExt cx="8057909" cy="369332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762241" y="4260269"/>
                <a:ext cx="7717516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>
                <a:noAutofit/>
              </a:bodyPr>
              <a:lstStyle/>
              <a:p>
                <a:r>
                  <a:rPr lang="en-US" altLang="ko-KR" sz="1600" b="1" dirty="0">
                    <a:solidFill>
                      <a:srgbClr val="507FD4"/>
                    </a:solidFill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‣</a:t>
                </a:r>
                <a:r>
                  <a:rPr lang="ko-KR" altLang="en-US" sz="1600" b="1" dirty="0" smtClean="0">
                    <a:solidFill>
                      <a:srgbClr val="507FD4"/>
                    </a:solidFill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 주요 일정</a:t>
                </a:r>
                <a:endParaRPr lang="en-US" altLang="ko-KR" sz="1600" b="1" dirty="0">
                  <a:solidFill>
                    <a:srgbClr val="507FD4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endParaRP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801036" y="4588405"/>
                <a:ext cx="8019114" cy="0"/>
              </a:xfrm>
              <a:prstGeom prst="line">
                <a:avLst/>
              </a:prstGeom>
              <a:ln>
                <a:solidFill>
                  <a:srgbClr val="7F9E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직사각형 31"/>
            <p:cNvSpPr/>
            <p:nvPr/>
          </p:nvSpPr>
          <p:spPr>
            <a:xfrm>
              <a:off x="801036" y="4873524"/>
              <a:ext cx="767579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개발 단계 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(~26/1Q): </a:t>
              </a:r>
              <a:r>
                <a:rPr lang="en-US" altLang="ko-KR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Nexa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-Validator Add-On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의 상세 기획 및 개발</a:t>
              </a: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801036" y="5339328"/>
            <a:ext cx="8019114" cy="692430"/>
            <a:chOff x="801036" y="5339328"/>
            <a:chExt cx="8019114" cy="692430"/>
          </a:xfrm>
        </p:grpSpPr>
        <p:grpSp>
          <p:nvGrpSpPr>
            <p:cNvPr id="35" name="그룹 34"/>
            <p:cNvGrpSpPr/>
            <p:nvPr/>
          </p:nvGrpSpPr>
          <p:grpSpPr>
            <a:xfrm>
              <a:off x="801036" y="5339328"/>
              <a:ext cx="8019114" cy="369332"/>
              <a:chOff x="897324" y="4478480"/>
              <a:chExt cx="8019114" cy="369332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897324" y="4478480"/>
                <a:ext cx="7717516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>
                <a:noAutofit/>
              </a:bodyPr>
              <a:lstStyle/>
              <a:p>
                <a:r>
                  <a:rPr lang="en-US" altLang="ko-KR" sz="1600" b="1" dirty="0">
                    <a:solidFill>
                      <a:srgbClr val="507FD4"/>
                    </a:solidFill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‣</a:t>
                </a:r>
                <a:r>
                  <a:rPr lang="ko-KR" altLang="en-US" sz="1600" b="1" dirty="0" smtClean="0">
                    <a:solidFill>
                      <a:srgbClr val="507FD4"/>
                    </a:solidFill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 인력</a:t>
                </a:r>
                <a:r>
                  <a:rPr lang="en-US" altLang="ko-KR" sz="1600" b="1" dirty="0" smtClean="0">
                    <a:solidFill>
                      <a:srgbClr val="507FD4"/>
                    </a:solidFill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 </a:t>
                </a:r>
                <a:r>
                  <a:rPr lang="ko-KR" altLang="en-US" sz="1600" b="1" dirty="0" smtClean="0">
                    <a:solidFill>
                      <a:srgbClr val="507FD4"/>
                    </a:solidFill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계획</a:t>
                </a:r>
                <a:endParaRPr lang="en-US" altLang="ko-KR" sz="1600" b="1" dirty="0">
                  <a:solidFill>
                    <a:srgbClr val="507FD4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endParaRPr>
              </a:p>
            </p:txBody>
          </p:sp>
          <p:cxnSp>
            <p:nvCxnSpPr>
              <p:cNvPr id="37" name="직선 연결선 36"/>
              <p:cNvCxnSpPr/>
              <p:nvPr/>
            </p:nvCxnSpPr>
            <p:spPr>
              <a:xfrm>
                <a:off x="936119" y="4806616"/>
                <a:ext cx="7980319" cy="0"/>
              </a:xfrm>
              <a:prstGeom prst="line">
                <a:avLst/>
              </a:prstGeom>
              <a:ln>
                <a:solidFill>
                  <a:srgbClr val="7F9E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직사각형 37"/>
            <p:cNvSpPr/>
            <p:nvPr/>
          </p:nvSpPr>
          <p:spPr>
            <a:xfrm>
              <a:off x="839831" y="5723981"/>
              <a:ext cx="767579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25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년 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O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월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: Add-On 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및 향후 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Backend for Frontend 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개발을 위한 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Node.JS 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개발자 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1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명 충원</a:t>
              </a:r>
            </a:p>
          </p:txBody>
        </p:sp>
      </p:grpSp>
      <p:sp>
        <p:nvSpPr>
          <p:cNvPr id="27" name="Text 7"/>
          <p:cNvSpPr/>
          <p:nvPr/>
        </p:nvSpPr>
        <p:spPr>
          <a:xfrm>
            <a:off x="5131576" y="1754238"/>
            <a:ext cx="3688574" cy="1131079"/>
          </a:xfrm>
          <a:prstGeom prst="rect">
            <a:avLst/>
          </a:prstGeom>
          <a:noFill/>
          <a:ln/>
        </p:spPr>
        <p:txBody>
          <a:bodyPr wrap="none" rtlCol="0" anchor="t">
            <a:spAutoFit/>
          </a:bodyPr>
          <a:lstStyle/>
          <a:p>
            <a:pPr marL="285750" indent="-285750">
              <a:lnSpc>
                <a:spcPts val="2734"/>
              </a:lnSpc>
              <a:buFont typeface="Wingdings" panose="05000000000000000000" pitchFamily="2" charset="2"/>
              <a:buChar char="§"/>
            </a:pPr>
            <a:r>
              <a:rPr lang="ko-KR" altLang="en-US" sz="1600" kern="0" spc="-66" dirty="0">
                <a:solidFill>
                  <a:srgbClr val="272525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Inter" pitchFamily="34" charset="-120"/>
              </a:rPr>
              <a:t>프로젝트의 코드 안정성과 생산성 </a:t>
            </a:r>
            <a:r>
              <a:rPr lang="ko-KR" altLang="en-US" sz="1600" kern="0" spc="-66" dirty="0" smtClean="0">
                <a:solidFill>
                  <a:srgbClr val="272525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Inter" pitchFamily="34" charset="-120"/>
              </a:rPr>
              <a:t>향상</a:t>
            </a:r>
            <a:endParaRPr lang="en-US" altLang="ko-KR" sz="1600" kern="0" spc="-66" dirty="0" smtClean="0">
              <a:solidFill>
                <a:srgbClr val="272525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Inter" pitchFamily="34" charset="-120"/>
            </a:endParaRPr>
          </a:p>
          <a:p>
            <a:pPr>
              <a:lnSpc>
                <a:spcPts val="2734"/>
              </a:lnSpc>
            </a:pPr>
            <a:endParaRPr lang="en-US" altLang="ko-KR" sz="1600" kern="0" spc="-66" dirty="0" smtClean="0">
              <a:solidFill>
                <a:srgbClr val="272525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Inter" pitchFamily="34" charset="-120"/>
            </a:endParaRPr>
          </a:p>
          <a:p>
            <a:pPr marL="285750" indent="-285750">
              <a:lnSpc>
                <a:spcPts val="2734"/>
              </a:lnSpc>
              <a:buFont typeface="Wingdings" panose="05000000000000000000" pitchFamily="2" charset="2"/>
              <a:buChar char="§"/>
            </a:pPr>
            <a:r>
              <a:rPr lang="ko-KR" altLang="en-US" sz="1600" kern="0" spc="-66" dirty="0">
                <a:solidFill>
                  <a:srgbClr val="272525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Inter" pitchFamily="34" charset="-120"/>
              </a:rPr>
              <a:t>접근성 과업 </a:t>
            </a:r>
            <a:r>
              <a:rPr lang="ko-KR" altLang="en-US" sz="1600" kern="0" spc="-66" dirty="0" smtClean="0">
                <a:solidFill>
                  <a:srgbClr val="272525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Inter" pitchFamily="34" charset="-120"/>
              </a:rPr>
              <a:t>사이트 </a:t>
            </a:r>
            <a:r>
              <a:rPr lang="ko-KR" altLang="en-US" sz="1600" kern="0" spc="-66" dirty="0">
                <a:solidFill>
                  <a:srgbClr val="272525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Inter" pitchFamily="34" charset="-120"/>
              </a:rPr>
              <a:t>인력 투입 절감 기대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762241" y="3555286"/>
            <a:ext cx="8057909" cy="692430"/>
            <a:chOff x="762241" y="3607241"/>
            <a:chExt cx="8057909" cy="692430"/>
          </a:xfrm>
        </p:grpSpPr>
        <p:grpSp>
          <p:nvGrpSpPr>
            <p:cNvPr id="28" name="그룹 27"/>
            <p:cNvGrpSpPr/>
            <p:nvPr/>
          </p:nvGrpSpPr>
          <p:grpSpPr>
            <a:xfrm>
              <a:off x="762241" y="3607241"/>
              <a:ext cx="8057909" cy="369332"/>
              <a:chOff x="762241" y="4260269"/>
              <a:chExt cx="8057909" cy="369332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762241" y="4260269"/>
                <a:ext cx="7717516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>
                <a:noAutofit/>
              </a:bodyPr>
              <a:lstStyle/>
              <a:p>
                <a:r>
                  <a:rPr lang="en-US" altLang="ko-KR" sz="1600" b="1" dirty="0">
                    <a:solidFill>
                      <a:srgbClr val="507FD4"/>
                    </a:solidFill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‣</a:t>
                </a:r>
                <a:r>
                  <a:rPr lang="ko-KR" altLang="en-US" sz="1600" b="1" dirty="0" smtClean="0">
                    <a:solidFill>
                      <a:srgbClr val="507FD4"/>
                    </a:solidFill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 추진</a:t>
                </a:r>
                <a:r>
                  <a:rPr lang="en-US" altLang="ko-KR" sz="1600" b="1" dirty="0" smtClean="0">
                    <a:solidFill>
                      <a:srgbClr val="507FD4"/>
                    </a:solidFill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 </a:t>
                </a:r>
                <a:r>
                  <a:rPr lang="ko-KR" altLang="en-US" sz="1600" b="1" dirty="0" smtClean="0">
                    <a:solidFill>
                      <a:srgbClr val="507FD4"/>
                    </a:solidFill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체계</a:t>
                </a:r>
                <a:endParaRPr lang="en-US" altLang="ko-KR" sz="1600" b="1" dirty="0">
                  <a:solidFill>
                    <a:srgbClr val="507FD4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endParaRPr>
              </a:p>
            </p:txBody>
          </p:sp>
          <p:cxnSp>
            <p:nvCxnSpPr>
              <p:cNvPr id="30" name="직선 연결선 29"/>
              <p:cNvCxnSpPr/>
              <p:nvPr/>
            </p:nvCxnSpPr>
            <p:spPr>
              <a:xfrm>
                <a:off x="801036" y="4588405"/>
                <a:ext cx="8019114" cy="0"/>
              </a:xfrm>
              <a:prstGeom prst="line">
                <a:avLst/>
              </a:prstGeom>
              <a:ln>
                <a:solidFill>
                  <a:srgbClr val="7F9E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직사각형 30"/>
            <p:cNvSpPr/>
            <p:nvPr/>
          </p:nvSpPr>
          <p:spPr>
            <a:xfrm>
              <a:off x="801036" y="3991894"/>
              <a:ext cx="767579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컨설팅 그룹과 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TF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를 구성하여 실제 프로젝트 현장에서 필요한 기능 세트로 기획 및 </a:t>
              </a:r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개발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59571" y="1343013"/>
            <a:ext cx="4403373" cy="369332"/>
            <a:chOff x="459571" y="1343013"/>
            <a:chExt cx="4403373" cy="369332"/>
          </a:xfrm>
        </p:grpSpPr>
        <p:sp>
          <p:nvSpPr>
            <p:cNvPr id="21" name="직사각형 20"/>
            <p:cNvSpPr/>
            <p:nvPr/>
          </p:nvSpPr>
          <p:spPr>
            <a:xfrm>
              <a:off x="459571" y="1343013"/>
              <a:ext cx="1483529" cy="369332"/>
            </a:xfrm>
            <a:prstGeom prst="rect">
              <a:avLst/>
            </a:prstGeom>
            <a:solidFill>
              <a:srgbClr val="507FD4"/>
            </a:solidFill>
            <a:ln>
              <a:solidFill>
                <a:srgbClr val="6B8FCF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>
              <a:noAutofit/>
            </a:bodyPr>
            <a:lstStyle/>
            <a:p>
              <a:r>
                <a:rPr lang="ko-KR" altLang="en-US" b="1" dirty="0" smtClean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   주요 </a:t>
              </a:r>
              <a:r>
                <a:rPr lang="ko-KR" altLang="en-US" b="1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목표</a:t>
              </a:r>
              <a:endParaRPr lang="en-US" altLang="ko-KR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459571" y="1712345"/>
              <a:ext cx="4403373" cy="0"/>
            </a:xfrm>
            <a:prstGeom prst="line">
              <a:avLst/>
            </a:prstGeom>
            <a:ln>
              <a:solidFill>
                <a:srgbClr val="7F9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360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직사각형 127"/>
          <p:cNvSpPr/>
          <p:nvPr/>
        </p:nvSpPr>
        <p:spPr>
          <a:xfrm>
            <a:off x="8010525" y="6496050"/>
            <a:ext cx="904875" cy="247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501012" y="320578"/>
            <a:ext cx="7886700" cy="900000"/>
          </a:xfrm>
        </p:spPr>
        <p:txBody>
          <a:bodyPr/>
          <a:lstStyle/>
          <a:p>
            <a:r>
              <a:rPr lang="ko-KR" altLang="en-US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개발 </a:t>
            </a:r>
            <a:r>
              <a:rPr lang="ko-KR" altLang="en-US" dirty="0" err="1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로드맵</a:t>
            </a:r>
            <a:endParaRPr lang="ko-KR" alt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3878716" y="6694048"/>
            <a:ext cx="2057400" cy="111669"/>
          </a:xfrm>
        </p:spPr>
        <p:txBody>
          <a:bodyPr/>
          <a:lstStyle/>
          <a:p>
            <a:fld id="{60521649-B52B-4A4A-BF98-D4BAC743D77F}" type="slidenum">
              <a:rPr lang="ko-KR" altLang="en-US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pPr/>
              <a:t>7</a:t>
            </a:fld>
            <a:endParaRPr lang="ko-KR" alt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901131"/>
              </p:ext>
            </p:extLst>
          </p:nvPr>
        </p:nvGraphicFramePr>
        <p:xfrm>
          <a:off x="400062" y="1314456"/>
          <a:ext cx="8420411" cy="2107191"/>
        </p:xfrm>
        <a:graphic>
          <a:graphicData uri="http://schemas.openxmlformats.org/drawingml/2006/table">
            <a:tbl>
              <a:tblPr rtl="1" firstRow="1" bandRow="1">
                <a:tableStyleId>{69012ECD-51FC-41F1-AA8D-1B2483CD663E}</a:tableStyleId>
              </a:tblPr>
              <a:tblGrid>
                <a:gridCol w="288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5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5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5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5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5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5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5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54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54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54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54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54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854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854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854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854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854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854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854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8542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8542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49540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237200">
                <a:tc gridSpan="1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2026</a:t>
                      </a:r>
                      <a:endParaRPr lang="ar-SA" altLang="ko-KR" sz="1050" b="0" dirty="0" smtClean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r-SA" altLang="ko-KR" sz="1050" b="0" dirty="0" smtClean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rtl="0"/>
                      <a:endParaRPr lang="ar-SA" altLang="ko-KR" sz="1050" b="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rtl="0"/>
                      <a:endParaRPr lang="ar-SA" sz="1050" b="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1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2025</a:t>
                      </a:r>
                      <a:endParaRPr lang="ar-SA" sz="1050" b="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r-SA" altLang="ko-KR" sz="1050" b="0" dirty="0" smtClean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rtl="0"/>
                      <a:endParaRPr lang="ar-SA" altLang="ko-KR" sz="1050" b="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rtl="0"/>
                      <a:endParaRPr lang="ar-SA" sz="1050" b="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pPr algn="l" rtl="0"/>
                      <a:r>
                        <a:rPr lang="ko-KR" altLang="en-US" sz="1200" b="0" dirty="0" smtClean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제품</a:t>
                      </a:r>
                      <a:r>
                        <a:rPr lang="en-US" altLang="ko-KR" sz="1200" b="0" dirty="0" smtClean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/</a:t>
                      </a:r>
                      <a:r>
                        <a:rPr lang="ko-KR" altLang="en-US" sz="1200" b="0" dirty="0" smtClean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서비스</a:t>
                      </a:r>
                      <a:endParaRPr lang="ar-SA" sz="1200" b="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82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bg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4Q</a:t>
                      </a:r>
                      <a:endParaRPr lang="ar-SA" altLang="ko-KR" sz="900" b="0" dirty="0" smtClean="0">
                        <a:solidFill>
                          <a:schemeClr val="bg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+mn-ea"/>
                        <a:ea typeface="+mn-ea"/>
                      </a:endParaRPr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+mn-ea"/>
                        <a:ea typeface="+mn-ea"/>
                      </a:endParaRPr>
                    </a:p>
                  </a:txBody>
                  <a:tcPr marL="36000" marR="36000" anchor="ctr"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bg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3Q</a:t>
                      </a:r>
                      <a:endParaRPr lang="ar-SA" altLang="ko-KR" sz="900" b="0" dirty="0" smtClean="0">
                        <a:solidFill>
                          <a:schemeClr val="bg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+mn-ea"/>
                        <a:ea typeface="+mn-ea"/>
                      </a:endParaRPr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+mn-ea"/>
                        <a:ea typeface="+mn-ea"/>
                      </a:endParaRPr>
                    </a:p>
                  </a:txBody>
                  <a:tcPr marL="36000" marR="36000" anchor="ctr"/>
                </a:tc>
                <a:tc gridSpan="3">
                  <a:txBody>
                    <a:bodyPr/>
                    <a:lstStyle/>
                    <a:p>
                      <a:pPr algn="ctr" rtl="0"/>
                      <a:r>
                        <a:rPr lang="en-US" altLang="ko-KR" sz="900" b="0" dirty="0" smtClean="0">
                          <a:solidFill>
                            <a:schemeClr val="bg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2Q</a:t>
                      </a:r>
                      <a:endParaRPr lang="ar-SA" altLang="ko-KR" sz="900" b="0" dirty="0">
                        <a:solidFill>
                          <a:schemeClr val="bg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+mn-ea"/>
                        <a:ea typeface="+mn-ea"/>
                      </a:endParaRPr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+mn-ea"/>
                        <a:ea typeface="+mn-ea"/>
                      </a:endParaRPr>
                    </a:p>
                  </a:txBody>
                  <a:tcPr marL="36000" marR="36000" anchor="ctr"/>
                </a:tc>
                <a:tc gridSpan="3">
                  <a:txBody>
                    <a:bodyPr/>
                    <a:lstStyle/>
                    <a:p>
                      <a:pPr algn="ctr" rtl="0"/>
                      <a:r>
                        <a:rPr lang="en-US" sz="900" b="0" dirty="0" smtClean="0">
                          <a:solidFill>
                            <a:schemeClr val="bg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1Q</a:t>
                      </a:r>
                      <a:endParaRPr lang="ar-SA" sz="900" b="0" dirty="0">
                        <a:solidFill>
                          <a:schemeClr val="bg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+mn-ea"/>
                        <a:ea typeface="+mn-ea"/>
                      </a:endParaRPr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+mn-ea"/>
                        <a:ea typeface="+mn-ea"/>
                      </a:endParaRPr>
                    </a:p>
                  </a:txBody>
                  <a:tcPr marL="36000" marR="36000" anchor="ctr"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bg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4Q</a:t>
                      </a:r>
                      <a:endParaRPr lang="ar-SA" altLang="ko-KR" sz="900" b="0" dirty="0" smtClean="0">
                        <a:solidFill>
                          <a:schemeClr val="bg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+mn-ea"/>
                        <a:ea typeface="+mn-ea"/>
                      </a:endParaRPr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+mn-ea"/>
                        <a:ea typeface="+mn-ea"/>
                      </a:endParaRPr>
                    </a:p>
                  </a:txBody>
                  <a:tcPr marL="36000" marR="36000" anchor="ctr"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bg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3Q</a:t>
                      </a:r>
                      <a:endParaRPr lang="ar-SA" altLang="ko-KR" sz="900" b="0" dirty="0" smtClean="0">
                        <a:solidFill>
                          <a:schemeClr val="bg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+mn-ea"/>
                        <a:ea typeface="+mn-ea"/>
                      </a:endParaRPr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+mn-ea"/>
                        <a:ea typeface="+mn-ea"/>
                      </a:endParaRPr>
                    </a:p>
                  </a:txBody>
                  <a:tcPr marL="36000" marR="36000" anchor="ctr"/>
                </a:tc>
                <a:tc gridSpan="3">
                  <a:txBody>
                    <a:bodyPr/>
                    <a:lstStyle/>
                    <a:p>
                      <a:pPr algn="ctr" rtl="0"/>
                      <a:r>
                        <a:rPr lang="en-US" altLang="ko-KR" sz="900" b="0" dirty="0" smtClean="0">
                          <a:solidFill>
                            <a:schemeClr val="bg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2Q</a:t>
                      </a:r>
                      <a:endParaRPr lang="ar-SA" altLang="ko-KR" sz="900" b="0" dirty="0">
                        <a:solidFill>
                          <a:schemeClr val="bg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+mn-ea"/>
                        <a:ea typeface="+mn-ea"/>
                      </a:endParaRPr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+mn-ea"/>
                        <a:ea typeface="+mn-ea"/>
                      </a:endParaRPr>
                    </a:p>
                  </a:txBody>
                  <a:tcPr marL="36000" marR="36000" anchor="ctr"/>
                </a:tc>
                <a:tc gridSpan="3">
                  <a:txBody>
                    <a:bodyPr/>
                    <a:lstStyle/>
                    <a:p>
                      <a:pPr algn="ctr" rtl="0"/>
                      <a:r>
                        <a:rPr lang="en-US" sz="900" b="0" dirty="0" smtClean="0">
                          <a:solidFill>
                            <a:schemeClr val="bg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1Q</a:t>
                      </a:r>
                      <a:endParaRPr lang="ar-SA" sz="900" b="0" dirty="0">
                        <a:solidFill>
                          <a:schemeClr val="bg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+mn-ea"/>
                        <a:ea typeface="+mn-ea"/>
                      </a:endParaRPr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+mn-ea"/>
                        <a:ea typeface="+mn-ea"/>
                      </a:endParaRPr>
                    </a:p>
                  </a:txBody>
                  <a:tcPr marL="36000" marR="3600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027">
                <a:tc gridSpan="24">
                  <a:txBody>
                    <a:bodyPr/>
                    <a:lstStyle/>
                    <a:p>
                      <a:pPr algn="l" rtl="0"/>
                      <a:endParaRPr lang="ar-SA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넥사크로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K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제품 신규개발</a:t>
                      </a:r>
                      <a:endParaRPr lang="ar-SA" sz="900" b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027">
                <a:tc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-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넥사크로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K</a:t>
                      </a:r>
                      <a:endParaRPr lang="ar-SA" altLang="ko-KR" sz="900" b="0" dirty="0" smtClean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027">
                <a:tc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- </a:t>
                      </a:r>
                      <a:r>
                        <a:rPr lang="en-US" altLang="ko-KR" sz="900" b="0" dirty="0" err="1" smtClean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Nexa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-Validator</a:t>
                      </a:r>
                      <a:endParaRPr lang="ar-SA" altLang="ko-KR" sz="900" b="0" dirty="0" smtClean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027">
                <a:tc gridSpan="24"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ar-SA" sz="900" b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6027">
                <a:tc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ts val="900"/>
                        </a:lnSpc>
                      </a:pPr>
                      <a:endParaRPr lang="ar-SA" sz="900" b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0" marR="0" marT="36000" marB="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6027">
                <a:tc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ar-SA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r-SA" sz="900" b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1" name="정육면체 60"/>
          <p:cNvSpPr/>
          <p:nvPr/>
        </p:nvSpPr>
        <p:spPr>
          <a:xfrm>
            <a:off x="8142101" y="699550"/>
            <a:ext cx="554861" cy="233464"/>
          </a:xfrm>
          <a:prstGeom prst="cube">
            <a:avLst/>
          </a:prstGeom>
          <a:solidFill>
            <a:schemeClr val="accent5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배포계획</a:t>
            </a:r>
            <a:endParaRPr lang="ko-KR" altLang="en-US" sz="9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388751" y="6503143"/>
            <a:ext cx="754249" cy="2334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제품기술연구소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1190457" y="6503143"/>
            <a:ext cx="714543" cy="23346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미</a:t>
            </a:r>
            <a:r>
              <a:rPr lang="ko-KR" alt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래</a:t>
            </a:r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기술연구소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9" name="정육면체 8"/>
          <p:cNvSpPr/>
          <p:nvPr/>
        </p:nvSpPr>
        <p:spPr>
          <a:xfrm>
            <a:off x="6323580" y="2057888"/>
            <a:ext cx="468000" cy="233464"/>
          </a:xfrm>
          <a:prstGeom prst="cube">
            <a:avLst/>
          </a:prstGeom>
          <a:solidFill>
            <a:srgbClr val="4472C4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출시</a:t>
            </a:r>
            <a:endParaRPr lang="ko-KR" altLang="en-US" sz="9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" name="순서도: 처리 9"/>
          <p:cNvSpPr/>
          <p:nvPr/>
        </p:nvSpPr>
        <p:spPr>
          <a:xfrm>
            <a:off x="1905000" y="2092569"/>
            <a:ext cx="1973716" cy="164102"/>
          </a:xfrm>
          <a:prstGeom prst="flowChartProcess">
            <a:avLst/>
          </a:prstGeom>
          <a:pattFill prst="pct30">
            <a:fgClr>
              <a:srgbClr val="DEEBF7"/>
            </a:fgClr>
            <a:bgClr>
              <a:schemeClr val="bg1"/>
            </a:bgClr>
          </a:pattFill>
          <a:ln w="3175">
            <a:solidFill>
              <a:srgbClr val="C2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err="1">
                <a:solidFill>
                  <a:schemeClr val="accent5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넥사크로</a:t>
            </a:r>
            <a:r>
              <a:rPr lang="ko-KR" altLang="en-US" sz="800" dirty="0">
                <a:solidFill>
                  <a:schemeClr val="accent5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800" dirty="0">
                <a:solidFill>
                  <a:schemeClr val="accent5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K (</a:t>
            </a:r>
            <a:r>
              <a:rPr lang="ko-KR" altLang="en-US" sz="800" dirty="0">
                <a:solidFill>
                  <a:schemeClr val="accent5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엔진</a:t>
            </a:r>
            <a:r>
              <a:rPr lang="en-US" altLang="ko-KR" sz="800" dirty="0">
                <a:solidFill>
                  <a:schemeClr val="accent5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ko-KR" altLang="en-US" sz="800" dirty="0">
                <a:solidFill>
                  <a:schemeClr val="accent5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및 프레임워크</a:t>
            </a:r>
            <a:r>
              <a:rPr lang="en-US" altLang="ko-KR" sz="800" dirty="0">
                <a:solidFill>
                  <a:schemeClr val="accent5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 </a:t>
            </a:r>
            <a:r>
              <a:rPr lang="ko-KR" altLang="en-US" sz="800" dirty="0">
                <a:solidFill>
                  <a:schemeClr val="accent5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개발</a:t>
            </a:r>
          </a:p>
        </p:txBody>
      </p:sp>
      <p:sp>
        <p:nvSpPr>
          <p:cNvPr id="11" name="순서도: 처리 10"/>
          <p:cNvSpPr/>
          <p:nvPr/>
        </p:nvSpPr>
        <p:spPr>
          <a:xfrm>
            <a:off x="3906304" y="2092569"/>
            <a:ext cx="2386546" cy="164102"/>
          </a:xfrm>
          <a:prstGeom prst="flowChartProcess">
            <a:avLst/>
          </a:prstGeom>
          <a:pattFill prst="pct30">
            <a:fgClr>
              <a:srgbClr val="DEEBF7"/>
            </a:fgClr>
            <a:bgClr>
              <a:schemeClr val="bg1"/>
            </a:bgClr>
          </a:pattFill>
          <a:ln w="3175">
            <a:solidFill>
              <a:srgbClr val="C2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err="1">
                <a:solidFill>
                  <a:schemeClr val="accent5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넥사크로</a:t>
            </a:r>
            <a:r>
              <a:rPr lang="ko-KR" altLang="en-US" sz="800" dirty="0">
                <a:solidFill>
                  <a:schemeClr val="accent5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800" dirty="0">
                <a:solidFill>
                  <a:schemeClr val="accent5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K </a:t>
            </a:r>
            <a:r>
              <a:rPr lang="ko-KR" altLang="en-US" sz="800" dirty="0">
                <a:solidFill>
                  <a:schemeClr val="accent5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상품화 개발 </a:t>
            </a:r>
            <a:r>
              <a:rPr lang="en-US" altLang="ko-KR" sz="800" dirty="0">
                <a:solidFill>
                  <a:schemeClr val="accent5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</a:t>
            </a:r>
            <a:r>
              <a:rPr lang="ko-KR" altLang="en-US" sz="800" dirty="0">
                <a:solidFill>
                  <a:schemeClr val="accent5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패키지</a:t>
            </a:r>
            <a:r>
              <a:rPr lang="en-US" altLang="ko-KR" sz="800" dirty="0">
                <a:solidFill>
                  <a:schemeClr val="accent5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800" dirty="0">
                <a:solidFill>
                  <a:schemeClr val="accent5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테마</a:t>
            </a:r>
            <a:r>
              <a:rPr lang="en-US" altLang="ko-KR" sz="800" dirty="0">
                <a:solidFill>
                  <a:schemeClr val="accent5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800" dirty="0">
                <a:solidFill>
                  <a:schemeClr val="accent5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매뉴얼 등</a:t>
            </a:r>
            <a:r>
              <a:rPr lang="en-US" altLang="ko-KR" sz="800" dirty="0">
                <a:solidFill>
                  <a:schemeClr val="accent5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</a:t>
            </a:r>
            <a:endParaRPr lang="ko-KR" altLang="en-US" sz="800" dirty="0">
              <a:solidFill>
                <a:schemeClr val="accent5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2" name="순서도: 처리 11"/>
          <p:cNvSpPr/>
          <p:nvPr/>
        </p:nvSpPr>
        <p:spPr>
          <a:xfrm>
            <a:off x="3906304" y="2369599"/>
            <a:ext cx="2386546" cy="164102"/>
          </a:xfrm>
          <a:prstGeom prst="flowChartProcess">
            <a:avLst/>
          </a:prstGeom>
          <a:pattFill prst="pct30">
            <a:fgClr>
              <a:srgbClr val="DEEBF7"/>
            </a:fgClr>
            <a:bgClr>
              <a:schemeClr val="bg1"/>
            </a:bgClr>
          </a:pattFill>
          <a:ln w="3175">
            <a:solidFill>
              <a:srgbClr val="C2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accent5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기획 </a:t>
            </a:r>
            <a:r>
              <a:rPr lang="en-US" altLang="ko-KR" sz="800" dirty="0" smtClean="0">
                <a:solidFill>
                  <a:schemeClr val="accent5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/ ADD-ON </a:t>
            </a:r>
            <a:r>
              <a:rPr lang="ko-KR" altLang="en-US" sz="800" dirty="0" smtClean="0">
                <a:solidFill>
                  <a:schemeClr val="accent5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개발</a:t>
            </a:r>
            <a:endParaRPr lang="ko-KR" altLang="en-US" sz="800" dirty="0">
              <a:solidFill>
                <a:schemeClr val="accent5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3" name="정육면체 12"/>
          <p:cNvSpPr/>
          <p:nvPr/>
        </p:nvSpPr>
        <p:spPr>
          <a:xfrm>
            <a:off x="6332340" y="2334918"/>
            <a:ext cx="468000" cy="233464"/>
          </a:xfrm>
          <a:prstGeom prst="cube">
            <a:avLst/>
          </a:prstGeom>
          <a:solidFill>
            <a:srgbClr val="4472C4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출시</a:t>
            </a:r>
            <a:endParaRPr lang="ko-KR" altLang="en-US" sz="9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32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재무적 목표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xfrm>
            <a:off x="561975" y="2700840"/>
            <a:ext cx="6393114" cy="2209258"/>
          </a:xfrm>
        </p:spPr>
        <p:txBody>
          <a:bodyPr>
            <a:no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매출목표</a:t>
            </a:r>
            <a:r>
              <a:rPr lang="en-US" altLang="ko-KR" dirty="0"/>
              <a:t>(</a:t>
            </a:r>
            <a:r>
              <a:rPr lang="ko-KR" altLang="en-US" dirty="0" err="1"/>
              <a:t>인바운드</a:t>
            </a:r>
            <a:r>
              <a:rPr lang="en-US" altLang="ko-KR" dirty="0"/>
              <a:t>/</a:t>
            </a:r>
            <a:r>
              <a:rPr lang="ko-KR" altLang="en-US" dirty="0"/>
              <a:t>아웃바운드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매출전략</a:t>
            </a:r>
            <a:r>
              <a:rPr lang="en-US" altLang="ko-KR" dirty="0"/>
              <a:t>- </a:t>
            </a:r>
            <a:r>
              <a:rPr lang="ko-KR" altLang="en-US" dirty="0" err="1"/>
              <a:t>인바운드</a:t>
            </a:r>
            <a:endParaRPr lang="ko-KR" altLang="en-US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매출전략</a:t>
            </a:r>
            <a:r>
              <a:rPr lang="en-US" altLang="ko-KR" dirty="0"/>
              <a:t>- </a:t>
            </a:r>
            <a:r>
              <a:rPr lang="ko-KR" altLang="en-US" dirty="0"/>
              <a:t>아웃바운드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투입 리소스 및 기대효과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주요 사업 </a:t>
            </a:r>
            <a:r>
              <a:rPr lang="ko-KR" altLang="en-US" dirty="0" smtClean="0"/>
              <a:t>일정</a:t>
            </a:r>
            <a:endParaRPr lang="en-US" altLang="ko-KR" dirty="0" smtClean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i="1" u="sng" dirty="0">
                <a:solidFill>
                  <a:schemeClr val="accent1">
                    <a:lumMod val="40000"/>
                    <a:lumOff val="6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 목차는 편의상 예시이며 필요에 의해 변경 가능합니다</a:t>
            </a:r>
            <a:r>
              <a:rPr lang="en-US" altLang="ko-KR" i="1" u="sng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i="1" u="sng" dirty="0">
              <a:solidFill>
                <a:schemeClr val="accent1">
                  <a:lumMod val="40000"/>
                  <a:lumOff val="6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52120" y="525169"/>
            <a:ext cx="1255057" cy="9797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j-cs"/>
              </a:defRPr>
            </a:lvl1pPr>
          </a:lstStyle>
          <a:p>
            <a:r>
              <a:rPr lang="en-US" altLang="ko-KR" sz="3200" smtClean="0"/>
              <a:t>II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2423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비재무적 목표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운영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∙관리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개선</a:t>
            </a:r>
            <a:r>
              <a:rPr lang="en-US" altLang="ko-KR" dirty="0"/>
              <a:t> </a:t>
            </a:r>
            <a:r>
              <a:rPr lang="ko-KR" altLang="en-US" dirty="0" smtClean="0"/>
              <a:t>등 비재무적 목표</a:t>
            </a:r>
            <a:endParaRPr lang="en-US" altLang="ko-KR" dirty="0" smtClean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i="1" u="sng" dirty="0">
                <a:solidFill>
                  <a:schemeClr val="accent1">
                    <a:lumMod val="40000"/>
                    <a:lumOff val="6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 목차는 편의상 예시이며 필요에 의해 변경 가능합니다</a:t>
            </a:r>
            <a:r>
              <a:rPr lang="en-US" altLang="ko-KR" i="1" u="sng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i="1" u="sng" dirty="0" smtClean="0"/>
              <a:t> </a:t>
            </a:r>
            <a:endParaRPr lang="en-US" altLang="ko-KR" i="1" u="sng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52120" y="525169"/>
            <a:ext cx="1255057" cy="9797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j-cs"/>
              </a:defRPr>
            </a:lvl1pPr>
          </a:lstStyle>
          <a:p>
            <a:r>
              <a:rPr lang="en-US" altLang="ko-KR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Ⅲ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4199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5789</TotalTime>
  <Words>859</Words>
  <Application>Microsoft Office PowerPoint</Application>
  <PresentationFormat>화면 슬라이드 쇼(4:3)</PresentationFormat>
  <Paragraphs>204</Paragraphs>
  <Slides>12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3" baseType="lpstr">
      <vt:lpstr>Inter</vt:lpstr>
      <vt:lpstr>나눔스퀘어 네오 ExtraBold</vt:lpstr>
      <vt:lpstr>Arial</vt:lpstr>
      <vt:lpstr>Open Sans</vt:lpstr>
      <vt:lpstr>Wingdings</vt:lpstr>
      <vt:lpstr>나눔스퀘어</vt:lpstr>
      <vt:lpstr>나눔스퀘어 Bold</vt:lpstr>
      <vt:lpstr>나눔스퀘어 네오 Bold</vt:lpstr>
      <vt:lpstr>나눔스퀘어 네오 Regular</vt:lpstr>
      <vt:lpstr>맑은 고딕</vt:lpstr>
      <vt:lpstr>디자인 사용자 지정</vt:lpstr>
      <vt:lpstr>2025년 투비소프트 사업계획</vt:lpstr>
      <vt:lpstr>CONTENTS</vt:lpstr>
      <vt:lpstr>기술적 목표</vt:lpstr>
      <vt:lpstr>2025년 사업계획</vt:lpstr>
      <vt:lpstr>넥사크로 K 제품 개발</vt:lpstr>
      <vt:lpstr>Nexa-Validator Add-On 개발</vt:lpstr>
      <vt:lpstr>개발 로드맵</vt:lpstr>
      <vt:lpstr>재무적 목표</vt:lpstr>
      <vt:lpstr>비재무적 목표</vt:lpstr>
      <vt:lpstr>품질보증그룹</vt:lpstr>
      <vt:lpstr>품질보증그룹 – 로드맵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nullnet</cp:lastModifiedBy>
  <cp:revision>533</cp:revision>
  <cp:lastPrinted>2023-11-14T04:15:12Z</cp:lastPrinted>
  <dcterms:created xsi:type="dcterms:W3CDTF">2023-01-30T05:23:59Z</dcterms:created>
  <dcterms:modified xsi:type="dcterms:W3CDTF">2024-11-26T11:23:02Z</dcterms:modified>
</cp:coreProperties>
</file>