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ja/topic_mode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nips-papers" TargetMode="External"/><Relationship Id="rId2" Type="http://schemas.openxmlformats.org/officeDocument/2006/relationships/hyperlink" Target="https://nips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CCD-537B-4A52-947A-73D07BAB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2636"/>
            <a:ext cx="8825658" cy="2466364"/>
          </a:xfrm>
        </p:spPr>
        <p:txBody>
          <a:bodyPr/>
          <a:lstStyle/>
          <a:p>
            <a:r>
              <a:rPr lang="en-US" sz="6000" dirty="0"/>
              <a:t>TOPIC MODELING COMPARISON</a:t>
            </a:r>
            <a:br>
              <a:rPr lang="en-US" sz="4000" dirty="0"/>
            </a:b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CASE : NIPS PAPER DATASET</a:t>
            </a: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8708-DC4C-45EF-A82C-DAF368B9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17659"/>
            <a:ext cx="8825658" cy="1182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M. DJAMALUDDIN</a:t>
            </a:r>
          </a:p>
          <a:p>
            <a:r>
              <a:rPr lang="en-US" dirty="0"/>
              <a:t>33218027</a:t>
            </a:r>
          </a:p>
          <a:p>
            <a:r>
              <a:rPr lang="en-US" dirty="0"/>
              <a:t>Github REPO : </a:t>
            </a:r>
            <a:r>
              <a:rPr lang="en-US" dirty="0">
                <a:hlinkClick r:id="rId2"/>
              </a:rPr>
              <a:t>https://github.com/mdja/topic_model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5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EE38-4E50-4967-A11B-7469BC3F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9150-CFB7-4ED3-B5B2-0374CF50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high-dimensional vectors into a low-dimensionality representation. Similar to Principal component analysis (PCA), NMF takes advantage of the fact that the vectors are non-negative. By factoring them into the lower-dimensional form, NMF forces the coefficients to also be non-negative.</a:t>
            </a:r>
          </a:p>
          <a:p>
            <a:r>
              <a:rPr lang="en-US" dirty="0"/>
              <a:t>Given A = Document Matrix, Find W, H such that A = WH. Where </a:t>
            </a:r>
          </a:p>
          <a:p>
            <a:r>
              <a:rPr lang="en-US" dirty="0"/>
              <a:t>W = Basic Vector – topic discovered from documents</a:t>
            </a:r>
          </a:p>
          <a:p>
            <a:r>
              <a:rPr lang="en-US" dirty="0"/>
              <a:t>H = Coefficient Matrix – membership weight for topics in each doc</a:t>
            </a:r>
          </a:p>
          <a:p>
            <a:pPr marL="0" indent="0">
              <a:buNone/>
            </a:pPr>
            <a:r>
              <a:rPr lang="en-US" dirty="0" err="1"/>
              <a:t>Obejctive</a:t>
            </a:r>
            <a:r>
              <a:rPr lang="en-US" dirty="0"/>
              <a:t> Function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D0AE-A54F-444E-90C1-DE4266B3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55" y="5151236"/>
            <a:ext cx="4643916" cy="9171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037A62-C882-43E2-B318-0387E14E837E}"/>
              </a:ext>
            </a:extLst>
          </p:cNvPr>
          <p:cNvSpPr/>
          <p:nvPr/>
        </p:nvSpPr>
        <p:spPr>
          <a:xfrm>
            <a:off x="4197775" y="6323094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sklearn.decomposition.NMF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2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8B6F-C219-4F62-9B0E-E8D67020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: Found 50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FE24E-D67D-4DCD-B62A-C7EA41B5AFFA}"/>
              </a:ext>
            </a:extLst>
          </p:cNvPr>
          <p:cNvSpPr/>
          <p:nvPr/>
        </p:nvSpPr>
        <p:spPr>
          <a:xfrm>
            <a:off x="7172769" y="618147"/>
            <a:ext cx="39709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Topic 0:  lasso group screening</a:t>
            </a:r>
          </a:p>
          <a:p>
            <a:r>
              <a:rPr lang="en-US" sz="1400" dirty="0"/>
              <a:t>Topic 1:  neuron network synaptic</a:t>
            </a:r>
          </a:p>
          <a:p>
            <a:r>
              <a:rPr lang="en-US" sz="1400" dirty="0"/>
              <a:t>Topic 2:  policy action state</a:t>
            </a:r>
          </a:p>
          <a:p>
            <a:r>
              <a:rPr lang="en-US" sz="1400" dirty="0"/>
              <a:t>Topic 3:  image model pixel</a:t>
            </a:r>
          </a:p>
          <a:p>
            <a:r>
              <a:rPr lang="en-US" sz="1400" dirty="0"/>
              <a:t>Topic 4:  network neural input</a:t>
            </a:r>
          </a:p>
          <a:p>
            <a:r>
              <a:rPr lang="en-US" sz="1400" dirty="0"/>
              <a:t>Topic 5:  model data parameter</a:t>
            </a:r>
          </a:p>
          <a:p>
            <a:r>
              <a:rPr lang="en-US" sz="1400" dirty="0"/>
              <a:t>Topic 6:  regret bound algorithm</a:t>
            </a:r>
          </a:p>
          <a:p>
            <a:r>
              <a:rPr lang="en-US" sz="1400" dirty="0"/>
              <a:t>Topic 7:  graph vertex edge</a:t>
            </a:r>
          </a:p>
          <a:p>
            <a:r>
              <a:rPr lang="en-US" sz="1400" dirty="0"/>
              <a:t>Topic 8:  classifier </a:t>
            </a:r>
            <a:r>
              <a:rPr lang="en-US" sz="1400" dirty="0" err="1"/>
              <a:t>adaboost</a:t>
            </a:r>
            <a:r>
              <a:rPr lang="en-US" sz="1400" dirty="0"/>
              <a:t> training</a:t>
            </a:r>
          </a:p>
          <a:p>
            <a:r>
              <a:rPr lang="en-US" sz="1400" dirty="0"/>
              <a:t>Topic 9:  kernel function data</a:t>
            </a:r>
          </a:p>
          <a:p>
            <a:r>
              <a:rPr lang="en-US" sz="1400" dirty="0"/>
              <a:t>Topic 10:  topic document </a:t>
            </a:r>
            <a:r>
              <a:rPr lang="en-US" sz="1400" dirty="0" err="1"/>
              <a:t>lda</a:t>
            </a:r>
            <a:endParaRPr lang="en-US" sz="1400" dirty="0"/>
          </a:p>
          <a:p>
            <a:r>
              <a:rPr lang="en-US" sz="1400" dirty="0"/>
              <a:t>Topic 11:  stimulus response neuron</a:t>
            </a:r>
          </a:p>
          <a:p>
            <a:r>
              <a:rPr lang="en-US" sz="1400" dirty="0"/>
              <a:t>Topic 12:  cluster clustering algorithm</a:t>
            </a:r>
          </a:p>
          <a:p>
            <a:r>
              <a:rPr lang="en-US" sz="1400" dirty="0"/>
              <a:t>Topic 13:  player game equilibrium</a:t>
            </a:r>
          </a:p>
          <a:p>
            <a:r>
              <a:rPr lang="en-US" sz="1400" dirty="0"/>
              <a:t>Topic 14:  function basis polynomial</a:t>
            </a:r>
          </a:p>
          <a:p>
            <a:r>
              <a:rPr lang="en-US" sz="1400" dirty="0"/>
              <a:t>Topic 15:  circuit chip voltage</a:t>
            </a:r>
          </a:p>
          <a:p>
            <a:r>
              <a:rPr lang="en-US" sz="1400" dirty="0"/>
              <a:t>Topic 16:  bound log theorem</a:t>
            </a:r>
          </a:p>
          <a:p>
            <a:r>
              <a:rPr lang="en-US" sz="1400" dirty="0"/>
              <a:t>Topic 17:  tree node leaf</a:t>
            </a:r>
          </a:p>
          <a:p>
            <a:r>
              <a:rPr lang="en-US" sz="1400" dirty="0"/>
              <a:t>Topic 18:  layer network dropout</a:t>
            </a:r>
          </a:p>
          <a:p>
            <a:r>
              <a:rPr lang="en-US" sz="1400" dirty="0"/>
              <a:t>Topic 19:  state transition model</a:t>
            </a:r>
          </a:p>
          <a:p>
            <a:r>
              <a:rPr lang="en-US" sz="1400" dirty="0"/>
              <a:t>Topic 20:  word sentence model</a:t>
            </a:r>
          </a:p>
          <a:p>
            <a:r>
              <a:rPr lang="en-US" sz="1400" dirty="0"/>
              <a:t>Topic 21:  label unlabeled algorithm</a:t>
            </a:r>
          </a:p>
          <a:p>
            <a:r>
              <a:rPr lang="en-US" sz="1400" dirty="0"/>
              <a:t>Topic 22:  tensor rank matrix</a:t>
            </a:r>
          </a:p>
          <a:p>
            <a:r>
              <a:rPr lang="en-US" sz="1400" dirty="0"/>
              <a:t>Topic 23:  agent action policy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Topic 47:  reward action policy</a:t>
            </a:r>
          </a:p>
          <a:p>
            <a:r>
              <a:rPr lang="en-US" sz="1400" dirty="0"/>
              <a:t>Topic 48:  expert network gating</a:t>
            </a:r>
          </a:p>
          <a:p>
            <a:r>
              <a:rPr lang="en-US" sz="1400" dirty="0"/>
              <a:t>Topic 49:  unit network hidden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E7911-DD03-4146-ABA7-B6EFFD88F5F8}"/>
              </a:ext>
            </a:extLst>
          </p:cNvPr>
          <p:cNvSpPr/>
          <p:nvPr/>
        </p:nvSpPr>
        <p:spPr>
          <a:xfrm>
            <a:off x="791911" y="1247686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Topic 0:  lasso group screening problem solution norm sparsity sparse regression convex set penalty matrix condition min regularization model algorithm variable support method dual theorem function selection vector recovery let result max</a:t>
            </a:r>
          </a:p>
          <a:p>
            <a:r>
              <a:rPr lang="en-US" sz="1200" dirty="0"/>
              <a:t>Topic 1:  neuron network synaptic firing input model spike activity dynamic pattern connection synapsis neural excitatory time spiking inhibitory stimulus function learning membrane state response fig weight system potential conductance figure rate</a:t>
            </a:r>
          </a:p>
          <a:p>
            <a:r>
              <a:rPr lang="en-US" sz="1200" dirty="0"/>
              <a:t>Topic 2:  policy action state reward </a:t>
            </a:r>
            <a:r>
              <a:rPr lang="en-US" sz="1200" dirty="0" err="1"/>
              <a:t>mdp</a:t>
            </a:r>
            <a:r>
              <a:rPr lang="en-US" sz="1200" dirty="0"/>
              <a:t> function algorithm value optimal agent transition gradient problem </a:t>
            </a:r>
            <a:r>
              <a:rPr lang="en-US" sz="1200" dirty="0" err="1"/>
              <a:t>mdps</a:t>
            </a:r>
            <a:r>
              <a:rPr lang="en-US" sz="1200" dirty="0"/>
              <a:t> learning model trajectory iteration distribution bound bellman time cost probability set method planning step controller using</a:t>
            </a:r>
          </a:p>
          <a:p>
            <a:r>
              <a:rPr lang="en-US" sz="1200" dirty="0"/>
              <a:t>Topic 3:  image model pixel patch feature face object training network set color data layer using shape scene result method filter figure segmentation texture visual region algorithm distribution pose representation used one</a:t>
            </a:r>
          </a:p>
          <a:p>
            <a:r>
              <a:rPr lang="en-US" sz="1200" dirty="0"/>
              <a:t>Topic 4:  network neural input training neuron output function weight model layer pattern unit time learning set state system dynamic one memory recurrent data architecture </a:t>
            </a:r>
            <a:r>
              <a:rPr lang="en-US" sz="1200" dirty="0" err="1"/>
              <a:t>wa</a:t>
            </a:r>
            <a:r>
              <a:rPr lang="en-US" sz="1200" dirty="0"/>
              <a:t> error number hidden figure attractor result</a:t>
            </a:r>
          </a:p>
          <a:p>
            <a:r>
              <a:rPr lang="en-US" sz="1200" dirty="0"/>
              <a:t>Topic 5:  model data parameter distribution causal set prediction function training mixture log variable algorithm network learning sequence one latent using probability gaussian number likelihood two method time result matrix figure prior</a:t>
            </a:r>
          </a:p>
          <a:p>
            <a:r>
              <a:rPr lang="en-US" sz="1200" dirty="0"/>
              <a:t>Topic 6:  regret bound algorithm action loss round online bandit log convex learner function lemma theorem problem let setting set strategy sequence proof time arm minimax adversary reward distribution expert learning policy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155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5A78E-148A-4038-9564-E0F363F7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1" y="677270"/>
            <a:ext cx="5618514" cy="257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7CE51D-B9F6-4D4F-A29B-9626E6E6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44" y="617158"/>
            <a:ext cx="6006405" cy="594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DEF-D100-408A-805B-4BDE889D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99"/>
          </a:xfrm>
        </p:spPr>
        <p:txBody>
          <a:bodyPr/>
          <a:lstStyle/>
          <a:p>
            <a:r>
              <a:rPr lang="en-US" dirty="0"/>
              <a:t>LDA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46917-3A2C-47F3-A8DF-F01F25E7F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75" y="2981019"/>
            <a:ext cx="5277587" cy="2695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EF298A-BE4E-4F69-8C3B-21D850D0B918}"/>
              </a:ext>
            </a:extLst>
          </p:cNvPr>
          <p:cNvSpPr/>
          <p:nvPr/>
        </p:nvSpPr>
        <p:spPr>
          <a:xfrm>
            <a:off x="7091557" y="2944000"/>
            <a:ext cx="469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From plate diagram of an LDA model :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α is the per-document topic distributions,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β is the per-topic word distribution,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θ is the topic distribution for document </a:t>
            </a:r>
            <a:r>
              <a:rPr lang="en-US" i="1" dirty="0">
                <a:latin typeface="medium-content-serif-font"/>
              </a:rPr>
              <a:t>m,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φ is the word distribution for topic </a:t>
            </a:r>
            <a:r>
              <a:rPr lang="en-US" i="1" dirty="0">
                <a:latin typeface="medium-content-serif-font"/>
              </a:rPr>
              <a:t>k,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z is the topic for the </a:t>
            </a:r>
            <a:r>
              <a:rPr lang="en-US" i="1" dirty="0">
                <a:latin typeface="medium-content-serif-font"/>
              </a:rPr>
              <a:t>n</a:t>
            </a:r>
            <a:r>
              <a:rPr lang="en-US" dirty="0">
                <a:latin typeface="medium-content-serif-font"/>
              </a:rPr>
              <a:t>-</a:t>
            </a:r>
            <a:r>
              <a:rPr lang="en-US" dirty="0" err="1">
                <a:latin typeface="medium-content-serif-font"/>
              </a:rPr>
              <a:t>th</a:t>
            </a:r>
            <a:r>
              <a:rPr lang="en-US" dirty="0">
                <a:latin typeface="medium-content-serif-font"/>
              </a:rPr>
              <a:t> word in document </a:t>
            </a:r>
            <a:r>
              <a:rPr lang="en-US" i="1" dirty="0">
                <a:latin typeface="medium-content-serif-font"/>
              </a:rPr>
              <a:t>m</a:t>
            </a:r>
            <a:r>
              <a:rPr lang="en-US" dirty="0">
                <a:latin typeface="medium-content-serif-font"/>
              </a:rPr>
              <a:t>, and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w is the specific word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9F0E2-AD44-46EB-A108-154F6D0EA507}"/>
              </a:ext>
            </a:extLst>
          </p:cNvPr>
          <p:cNvSpPr/>
          <p:nvPr/>
        </p:nvSpPr>
        <p:spPr>
          <a:xfrm>
            <a:off x="1039338" y="1605676"/>
            <a:ext cx="9979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LDA is an unsupervised learning methods that views documents as bags of words. LDA works by first making a key assumption: the way a document was generated was by picking a set of topics and then for each topic picking a set of words.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63BD2-ED7D-448E-A354-5D5B83C10A2F}"/>
              </a:ext>
            </a:extLst>
          </p:cNvPr>
          <p:cNvSpPr/>
          <p:nvPr/>
        </p:nvSpPr>
        <p:spPr>
          <a:xfrm>
            <a:off x="1428075" y="6035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sklearn.decomposition.LatentDirichletAllocation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71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D892-AC9F-4C11-A2A8-605ACFE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: Found 39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5376A-6BE0-4A15-B4C6-52D1F7A7D101}"/>
              </a:ext>
            </a:extLst>
          </p:cNvPr>
          <p:cNvSpPr/>
          <p:nvPr/>
        </p:nvSpPr>
        <p:spPr>
          <a:xfrm>
            <a:off x="7083104" y="784900"/>
            <a:ext cx="438464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Topic 0:  data user time</a:t>
            </a:r>
          </a:p>
          <a:p>
            <a:r>
              <a:rPr lang="en-US" sz="1600" dirty="0"/>
              <a:t>Topic 1:  policy state function</a:t>
            </a:r>
          </a:p>
          <a:p>
            <a:r>
              <a:rPr lang="en-US" sz="1600" dirty="0"/>
              <a:t>Topic 2:  reward algorithm action</a:t>
            </a:r>
          </a:p>
          <a:p>
            <a:r>
              <a:rPr lang="en-US" sz="1600" dirty="0"/>
              <a:t>Topic 3:  layer network model</a:t>
            </a:r>
          </a:p>
          <a:p>
            <a:r>
              <a:rPr lang="en-US" sz="1600" dirty="0"/>
              <a:t>Topic 4:  data time algorithm</a:t>
            </a:r>
          </a:p>
          <a:p>
            <a:r>
              <a:rPr lang="en-US" sz="1600" dirty="0"/>
              <a:t>Topic 5:  model stimulus response</a:t>
            </a:r>
          </a:p>
          <a:p>
            <a:r>
              <a:rPr lang="en-US" sz="1600" dirty="0"/>
              <a:t>Topic 6:  graph edge algorithm</a:t>
            </a:r>
          </a:p>
          <a:p>
            <a:r>
              <a:rPr lang="en-US" sz="1600" dirty="0"/>
              <a:t>Topic 7:  node tree algorithm</a:t>
            </a:r>
          </a:p>
          <a:p>
            <a:r>
              <a:rPr lang="en-US" sz="1600" dirty="0"/>
              <a:t>Topic 8:  algorithm problem function</a:t>
            </a:r>
          </a:p>
          <a:p>
            <a:r>
              <a:rPr lang="en-US" sz="1600" dirty="0"/>
              <a:t>Topic 9:  model learning data</a:t>
            </a:r>
          </a:p>
          <a:p>
            <a:r>
              <a:rPr lang="en-US" sz="1600" dirty="0"/>
              <a:t>Topic 10:  network function model</a:t>
            </a:r>
          </a:p>
          <a:p>
            <a:r>
              <a:rPr lang="en-US" sz="1600" dirty="0"/>
              <a:t>Topic 11:  function algorithm set</a:t>
            </a:r>
          </a:p>
          <a:p>
            <a:r>
              <a:rPr lang="en-US" sz="1600" dirty="0"/>
              <a:t>Topic 12:  state model time</a:t>
            </a:r>
          </a:p>
          <a:p>
            <a:r>
              <a:rPr lang="en-US" sz="1600" dirty="0"/>
              <a:t>Topic 13:  data algorithm point</a:t>
            </a:r>
          </a:p>
          <a:p>
            <a:r>
              <a:rPr lang="en-US" sz="1600" dirty="0"/>
              <a:t>Topic 14:  gene model expression</a:t>
            </a:r>
          </a:p>
          <a:p>
            <a:r>
              <a:rPr lang="en-US" sz="1600" dirty="0"/>
              <a:t>Topic 15:  neuron model spike</a:t>
            </a:r>
          </a:p>
          <a:p>
            <a:r>
              <a:rPr lang="en-US" sz="1600" dirty="0"/>
              <a:t>Topic 16:  algorithm bound regret</a:t>
            </a:r>
          </a:p>
          <a:p>
            <a:r>
              <a:rPr lang="en-US" sz="1600" dirty="0"/>
              <a:t>Topic 17:  motion model direction</a:t>
            </a:r>
          </a:p>
          <a:p>
            <a:r>
              <a:rPr lang="en-US" sz="1600" dirty="0"/>
              <a:t>Topic 18:  point algorithm set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Topic 38:  model word set</a:t>
            </a:r>
          </a:p>
          <a:p>
            <a:r>
              <a:rPr lang="en-US" sz="1600" dirty="0"/>
              <a:t>Topic 39:  time model spike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5899-73A3-4FC4-9622-AFADA3CDB170}"/>
              </a:ext>
            </a:extLst>
          </p:cNvPr>
          <p:cNvSpPr/>
          <p:nvPr/>
        </p:nvSpPr>
        <p:spPr>
          <a:xfrm>
            <a:off x="724250" y="1253651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Topic 0:  data user time packet algorithm policy number privacy set rate value network problem node state result load private learning mechanism classifier given ha traffic method size figure sample vector function</a:t>
            </a:r>
          </a:p>
          <a:p>
            <a:r>
              <a:rPr lang="en-US" sz="1400" dirty="0"/>
              <a:t>Topic 1:  policy state function action value algorithm reward agent learning model problem time set optimal using result number probability method space distribution ha step given figure transition task parameter use approach</a:t>
            </a:r>
          </a:p>
          <a:p>
            <a:r>
              <a:rPr lang="en-US" sz="1400" dirty="0"/>
              <a:t>Topic 2:  reward algorithm action regret arm bandit model time problem bound learning probability case set expected distribution context setting number exploration policy optimal ha result value log figure parameter decision state</a:t>
            </a:r>
          </a:p>
          <a:p>
            <a:r>
              <a:rPr lang="en-US" sz="1400" dirty="0"/>
              <a:t>Topic 3:  layer network model learning training weight unit parameter input using set hidden number data result error feature function method image gradient different deep output used performance use figure size neural</a:t>
            </a:r>
          </a:p>
          <a:p>
            <a:r>
              <a:rPr lang="en-US" sz="1400" dirty="0"/>
              <a:t>Topic 4:  data time algorithm memory number processor model network machine vector training set computation parallel particle figure using matrix ha value neural used learning parameter input state operation weight step problem</a:t>
            </a:r>
          </a:p>
          <a:p>
            <a:r>
              <a:rPr lang="en-US" sz="1400" dirty="0"/>
              <a:t>Topic 5:  model stimulus response cell figure neuron visual image data input </a:t>
            </a:r>
            <a:r>
              <a:rPr lang="en-US" sz="1400" dirty="0" err="1"/>
              <a:t>wa</a:t>
            </a:r>
            <a:r>
              <a:rPr lang="en-US" sz="1400" dirty="0"/>
              <a:t> feature map function field different time unit network orientation result information spatial filter activity set using ha layer receptive</a:t>
            </a:r>
          </a:p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93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AEA5A-F0F7-48C5-88B1-AE7F45DF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9" y="3858324"/>
            <a:ext cx="5012447" cy="2626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5A7F8-15FC-467A-A43E-5A52A871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58" y="251669"/>
            <a:ext cx="6331125" cy="63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46C1-DC4B-42EF-9F83-21B06B9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FF98-CC89-4E89-A80A-63F1596C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E9E5-53FF-44E5-B364-AFADE34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NIPS PAPER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1F2C-731F-429B-8A16-22F9467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NIPS : Neural Information Processing Systems, top machine learning conference. </a:t>
            </a:r>
            <a:r>
              <a:rPr lang="en-US" dirty="0">
                <a:hlinkClick r:id="rId2"/>
              </a:rPr>
              <a:t>https://nips.cc/</a:t>
            </a:r>
            <a:endParaRPr lang="en-US" dirty="0"/>
          </a:p>
          <a:p>
            <a:r>
              <a:rPr lang="en-US" dirty="0"/>
              <a:t>Dataset : </a:t>
            </a:r>
            <a:r>
              <a:rPr lang="en-US" dirty="0">
                <a:hlinkClick r:id="rId3"/>
              </a:rPr>
              <a:t>https://www.kaggle.com/benhamner/nips-papers</a:t>
            </a:r>
            <a:r>
              <a:rPr lang="en-US" dirty="0"/>
              <a:t>, data paper available from 1987 – 2017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69B0-7399-45BB-A8A3-EA23BB4BA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55" y="3757347"/>
            <a:ext cx="8887121" cy="24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0DA-C796-4B60-BDB4-ED8F30C2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CB1F-2BC8-4A23-908C-EF2F3A13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modeling for discovering the abstract “topics” that occur in a collection of documents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Methods :</a:t>
            </a:r>
          </a:p>
          <a:p>
            <a:r>
              <a:rPr lang="en-US" dirty="0"/>
              <a:t>LSA (Latent Semantic Analysis)</a:t>
            </a:r>
          </a:p>
          <a:p>
            <a:r>
              <a:rPr lang="en-US" dirty="0"/>
              <a:t>PLSA (Probability Latent Semantic Analysis)</a:t>
            </a:r>
          </a:p>
          <a:p>
            <a:r>
              <a:rPr lang="en-US" dirty="0"/>
              <a:t>NMF (non Negative Matrix Factorization)</a:t>
            </a:r>
          </a:p>
          <a:p>
            <a:r>
              <a:rPr lang="en-US" dirty="0"/>
              <a:t>LDA (Latent Dirichlet Allocation)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5FF-6207-4357-BAFC-4E971EC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E8F1F-41F9-4867-A63D-E5C29260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3" y="1333489"/>
            <a:ext cx="6401693" cy="3905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65284-C3C3-464D-9734-A6BAEE5274D2}"/>
              </a:ext>
            </a:extLst>
          </p:cNvPr>
          <p:cNvSpPr txBox="1"/>
          <p:nvPr/>
        </p:nvSpPr>
        <p:spPr>
          <a:xfrm>
            <a:off x="7843706" y="1451295"/>
            <a:ext cx="41022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 :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</a:t>
            </a:r>
            <a:r>
              <a:rPr lang="en-US" dirty="0" err="1"/>
              <a:t>paper_text</a:t>
            </a:r>
            <a:r>
              <a:rPr lang="en-US" dirty="0"/>
              <a:t>  into (abstract, author, content, conclusion, reference)</a:t>
            </a:r>
          </a:p>
          <a:p>
            <a:r>
              <a:rPr lang="en-US" dirty="0"/>
              <a:t>Use:  Regex pattern, </a:t>
            </a:r>
          </a:p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(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1|1.)*\s*INTRODUCTION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pl-PL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\w*(1.)*[A|AN|THE]*\s[A-Z]{2}\w*[A-Z]\w*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'[\\n]+(1|1.)[\\n]+</a:t>
            </a:r>
          </a:p>
          <a:p>
            <a:endParaRPr lang="en-US" dirty="0"/>
          </a:p>
          <a:p>
            <a:r>
              <a:rPr lang="en-US" dirty="0"/>
              <a:t>+ Eliminate stop words</a:t>
            </a:r>
          </a:p>
          <a:p>
            <a:r>
              <a:rPr lang="en-US" dirty="0"/>
              <a:t>+ remove digits</a:t>
            </a:r>
          </a:p>
          <a:p>
            <a:r>
              <a:rPr lang="en-US" dirty="0"/>
              <a:t>+ remove </a:t>
            </a:r>
            <a:r>
              <a:rPr lang="en-US" dirty="0" err="1"/>
              <a:t>len</a:t>
            </a:r>
            <a:r>
              <a:rPr lang="en-US" dirty="0"/>
              <a:t>(words) &lt; 3</a:t>
            </a:r>
          </a:p>
          <a:p>
            <a:r>
              <a:rPr lang="en-US" dirty="0"/>
              <a:t>+ replace(‘\n’,’ ‘)</a:t>
            </a:r>
          </a:p>
          <a:p>
            <a:r>
              <a:rPr lang="en-US" dirty="0"/>
              <a:t>+ lower case</a:t>
            </a:r>
          </a:p>
          <a:p>
            <a:r>
              <a:rPr lang="en-US" dirty="0"/>
              <a:t>+ Lemmatization</a:t>
            </a:r>
          </a:p>
        </p:txBody>
      </p:sp>
    </p:spTree>
    <p:extLst>
      <p:ext uri="{BB962C8B-B14F-4D97-AF65-F5344CB8AC3E}">
        <p14:creationId xmlns:p14="http://schemas.microsoft.com/office/powerpoint/2010/main" val="57213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9E88A-F816-4AB9-B567-DC1314637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953" y="388010"/>
            <a:ext cx="6690059" cy="309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F2B5B-D07C-47C1-9DC2-6DF266B3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90" y="3840512"/>
            <a:ext cx="9742415" cy="270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D2CA7-B3B7-4865-BF34-9616C9BFB17A}"/>
              </a:ext>
            </a:extLst>
          </p:cNvPr>
          <p:cNvSpPr txBox="1"/>
          <p:nvPr/>
        </p:nvSpPr>
        <p:spPr>
          <a:xfrm>
            <a:off x="796954" y="388010"/>
            <a:ext cx="271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Tag in NIPS paper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B6A9-6944-4DFA-A9CA-69D80F57A75D}"/>
              </a:ext>
            </a:extLst>
          </p:cNvPr>
          <p:cNvSpPr txBox="1"/>
          <p:nvPr/>
        </p:nvSpPr>
        <p:spPr>
          <a:xfrm>
            <a:off x="891410" y="3429000"/>
            <a:ext cx="25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Top Word Used</a:t>
            </a:r>
          </a:p>
        </p:txBody>
      </p:sp>
    </p:spTree>
    <p:extLst>
      <p:ext uri="{BB962C8B-B14F-4D97-AF65-F5344CB8AC3E}">
        <p14:creationId xmlns:p14="http://schemas.microsoft.com/office/powerpoint/2010/main" val="47105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ED93-4F93-4D61-9154-F131AB3D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</a:t>
            </a:r>
            <a:r>
              <a:rPr lang="en-US" sz="2800" dirty="0"/>
              <a:t>(T-DISTRIBUTED STOCHASTIC NEIGBOURING ENTITIES)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509C-0223-4D90-AAD3-4CEC4B5B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72905"/>
          </a:xfrm>
        </p:spPr>
        <p:txBody>
          <a:bodyPr/>
          <a:lstStyle/>
          <a:p>
            <a:r>
              <a:rPr lang="en-US" dirty="0"/>
              <a:t>T-SNE : technique for dimensionality reduction and is particularly well suited for the visualization of high-dimensional datasets</a:t>
            </a:r>
          </a:p>
          <a:p>
            <a:r>
              <a:rPr lang="en-US" i="1" dirty="0"/>
              <a:t>“t-Distributed stochastic neighbor embedding (t-SNE) minimizes the divergence between two distributions: a distribution that measures pairwise similarities of the input objects and a distribution that measures pairwise similarities of the corresponding low-dimensional points in the embedding” (Van der </a:t>
            </a:r>
            <a:r>
              <a:rPr lang="en-US" i="1" dirty="0" err="1"/>
              <a:t>Maaten</a:t>
            </a:r>
            <a:r>
              <a:rPr lang="en-US" i="1" dirty="0"/>
              <a:t>, 2008)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6F6C-BB12-476D-8AD8-5E50FB8E80A8}"/>
              </a:ext>
            </a:extLst>
          </p:cNvPr>
          <p:cNvSpPr/>
          <p:nvPr/>
        </p:nvSpPr>
        <p:spPr>
          <a:xfrm>
            <a:off x="9196507" y="1399085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sklearn.manifold.TSNE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9F486D8-76CA-4A8E-833B-D121D509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07" y="4625823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F74D916-8FF5-401D-AC3A-A152E08A9763}"/>
              </a:ext>
            </a:extLst>
          </p:cNvPr>
          <p:cNvSpPr/>
          <p:nvPr/>
        </p:nvSpPr>
        <p:spPr>
          <a:xfrm>
            <a:off x="1677798" y="5079745"/>
            <a:ext cx="1627464" cy="1006679"/>
          </a:xfrm>
          <a:prstGeom prst="flowChartProcess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dimensional matrix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6E47DA-3CDF-4628-8657-1E9D9BCE4C90}"/>
              </a:ext>
            </a:extLst>
          </p:cNvPr>
          <p:cNvSpPr/>
          <p:nvPr/>
        </p:nvSpPr>
        <p:spPr>
          <a:xfrm>
            <a:off x="3707934" y="5519956"/>
            <a:ext cx="170296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B9674-19C6-43CA-9D9B-38ED09A35AFB}"/>
              </a:ext>
            </a:extLst>
          </p:cNvPr>
          <p:cNvSpPr txBox="1"/>
          <p:nvPr/>
        </p:nvSpPr>
        <p:spPr>
          <a:xfrm>
            <a:off x="8122794" y="5964572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Plot 2-D by keeping </a:t>
            </a:r>
          </a:p>
          <a:p>
            <a:r>
              <a:rPr lang="en-US" sz="1600" dirty="0"/>
              <a:t>the similarity vector</a:t>
            </a:r>
          </a:p>
        </p:txBody>
      </p:sp>
    </p:spTree>
    <p:extLst>
      <p:ext uri="{BB962C8B-B14F-4D97-AF65-F5344CB8AC3E}">
        <p14:creationId xmlns:p14="http://schemas.microsoft.com/office/powerpoint/2010/main" val="31462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1CE6-12D8-49C1-B238-8D8134A3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F855-7053-4B37-9EE0-A8FD397D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34688"/>
            <a:ext cx="8946541" cy="4195481"/>
          </a:xfrm>
        </p:spPr>
        <p:txBody>
          <a:bodyPr/>
          <a:lstStyle/>
          <a:p>
            <a:r>
              <a:rPr lang="en-US" dirty="0"/>
              <a:t>LSA </a:t>
            </a:r>
          </a:p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b="1" dirty="0"/>
              <a:t>latent</a:t>
            </a:r>
            <a:r>
              <a:rPr lang="en-US" dirty="0"/>
              <a:t> in </a:t>
            </a:r>
            <a:r>
              <a:rPr lang="en-US" b="1" dirty="0"/>
              <a:t>Latent Semantic Analysis</a:t>
            </a:r>
            <a:r>
              <a:rPr lang="en-US" dirty="0"/>
              <a:t> (LSA) means latent topics. LSA finds low-dimension representation of documents and words.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0F22-4057-417A-B77B-95047BBA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99" y="2909034"/>
            <a:ext cx="6772230" cy="2539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25BB5-45CF-4695-BE31-61104167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01" y="5648683"/>
            <a:ext cx="1546904" cy="479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F0AB7-A98A-4352-9507-9EA7EB69599C}"/>
              </a:ext>
            </a:extLst>
          </p:cNvPr>
          <p:cNvSpPr txBox="1"/>
          <p:nvPr/>
        </p:nvSpPr>
        <p:spPr>
          <a:xfrm>
            <a:off x="875201" y="561329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Decompose Matrix X into 3 component using SVD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93229-DB08-4ABE-8360-E4695C64E560}"/>
              </a:ext>
            </a:extLst>
          </p:cNvPr>
          <p:cNvSpPr/>
          <p:nvPr/>
        </p:nvSpPr>
        <p:spPr>
          <a:xfrm>
            <a:off x="5831446" y="6185623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sklearn.decomposition.TruncatedSVD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2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240C-560A-4D19-8533-63375010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339534" cy="830798"/>
          </a:xfrm>
        </p:spPr>
        <p:txBody>
          <a:bodyPr/>
          <a:lstStyle/>
          <a:p>
            <a:r>
              <a:rPr lang="en-US" dirty="0"/>
              <a:t>LSA : Found 34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9F97-3147-4D4F-B794-D50C10373478}"/>
              </a:ext>
            </a:extLst>
          </p:cNvPr>
          <p:cNvSpPr/>
          <p:nvPr/>
        </p:nvSpPr>
        <p:spPr>
          <a:xfrm>
            <a:off x="7896837" y="452718"/>
            <a:ext cx="3327633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Topic 0:  model algorithm function</a:t>
            </a:r>
          </a:p>
          <a:p>
            <a:r>
              <a:rPr lang="en-US" sz="1100" dirty="0"/>
              <a:t>Topic 1:  neuron network cell</a:t>
            </a:r>
          </a:p>
          <a:p>
            <a:r>
              <a:rPr lang="en-US" sz="1100" dirty="0"/>
              <a:t>Topic 2:  policy reward action</a:t>
            </a:r>
          </a:p>
          <a:p>
            <a:r>
              <a:rPr lang="en-US" sz="1100" dirty="0"/>
              <a:t>Topic 3:  spike neuron firing</a:t>
            </a:r>
          </a:p>
          <a:p>
            <a:r>
              <a:rPr lang="en-US" sz="1100" dirty="0"/>
              <a:t>Topic 4:  spike stimulus model</a:t>
            </a:r>
          </a:p>
          <a:p>
            <a:r>
              <a:rPr lang="en-US" sz="1100" dirty="0"/>
              <a:t>Topic 5:  kernel image face</a:t>
            </a:r>
          </a:p>
          <a:p>
            <a:r>
              <a:rPr lang="en-US" sz="1100" dirty="0"/>
              <a:t>Topic 6:  node graph edge</a:t>
            </a:r>
          </a:p>
          <a:p>
            <a:r>
              <a:rPr lang="en-US" sz="1100" dirty="0"/>
              <a:t>Topic 7:  kernel graph vertex</a:t>
            </a:r>
          </a:p>
          <a:p>
            <a:r>
              <a:rPr lang="en-US" sz="1100" dirty="0"/>
              <a:t>Topic 8:  kernel tree node</a:t>
            </a:r>
          </a:p>
          <a:p>
            <a:r>
              <a:rPr lang="en-US" sz="1100" dirty="0"/>
              <a:t>Topic 9:  blur image blurring</a:t>
            </a:r>
          </a:p>
          <a:p>
            <a:r>
              <a:rPr lang="en-US" sz="1100" dirty="0"/>
              <a:t>Topic 10:  arm regret bandit</a:t>
            </a:r>
          </a:p>
          <a:p>
            <a:r>
              <a:rPr lang="en-US" sz="1100" dirty="0"/>
              <a:t>Topic 11:  cluster clustering algorithm</a:t>
            </a:r>
          </a:p>
          <a:p>
            <a:r>
              <a:rPr lang="en-US" sz="1100" dirty="0"/>
              <a:t>Topic 12:  topic document word</a:t>
            </a:r>
          </a:p>
          <a:p>
            <a:r>
              <a:rPr lang="en-US" sz="1100" dirty="0"/>
              <a:t>Topic 13:  tree node petition</a:t>
            </a:r>
          </a:p>
          <a:p>
            <a:r>
              <a:rPr lang="en-US" sz="1100" dirty="0"/>
              <a:t>Topic 14:  cell stimulus response</a:t>
            </a:r>
          </a:p>
          <a:p>
            <a:r>
              <a:rPr lang="en-US" sz="1100" dirty="0"/>
              <a:t>Topic 15:  tree suffix string</a:t>
            </a:r>
          </a:p>
          <a:p>
            <a:r>
              <a:rPr lang="en-US" sz="1100" dirty="0"/>
              <a:t>Topic 16:  game player equilibrium</a:t>
            </a:r>
          </a:p>
          <a:p>
            <a:r>
              <a:rPr lang="en-US" sz="1100" dirty="0"/>
              <a:t>Topic 17:  circuit chip voltage</a:t>
            </a:r>
          </a:p>
          <a:p>
            <a:r>
              <a:rPr lang="en-US" sz="1100" dirty="0"/>
              <a:t>Topic 18:  </a:t>
            </a:r>
            <a:r>
              <a:rPr lang="en-US" sz="1100" dirty="0" err="1"/>
              <a:t>adaboost</a:t>
            </a:r>
            <a:r>
              <a:rPr lang="en-US" sz="1100" dirty="0"/>
              <a:t> margin ascent</a:t>
            </a:r>
          </a:p>
          <a:p>
            <a:r>
              <a:rPr lang="en-US" sz="1100" dirty="0"/>
              <a:t>Topic 19:  manifold </a:t>
            </a:r>
            <a:r>
              <a:rPr lang="en-US" sz="1100" dirty="0" err="1"/>
              <a:t>isomap</a:t>
            </a:r>
            <a:r>
              <a:rPr lang="en-US" sz="1100" dirty="0"/>
              <a:t> data</a:t>
            </a:r>
          </a:p>
          <a:p>
            <a:r>
              <a:rPr lang="en-US" sz="1100" dirty="0"/>
              <a:t>Topic 20:  agent reward arm</a:t>
            </a:r>
          </a:p>
          <a:p>
            <a:r>
              <a:rPr lang="en-US" sz="1100" dirty="0"/>
              <a:t>Topic 21:  object feature </a:t>
            </a:r>
            <a:r>
              <a:rPr lang="en-US" sz="1100" dirty="0" err="1"/>
              <a:t>ibp</a:t>
            </a:r>
            <a:endParaRPr lang="en-US" sz="1100" dirty="0"/>
          </a:p>
          <a:p>
            <a:r>
              <a:rPr lang="en-US" sz="1100" dirty="0"/>
              <a:t>Topic 22:  agent representation grid</a:t>
            </a:r>
          </a:p>
          <a:p>
            <a:r>
              <a:rPr lang="en-US" sz="1100" dirty="0"/>
              <a:t>Topic 23:  tensor spike rank</a:t>
            </a:r>
          </a:p>
          <a:p>
            <a:r>
              <a:rPr lang="en-US" sz="1100" dirty="0"/>
              <a:t>Topic 24:  cell rat firing</a:t>
            </a:r>
          </a:p>
          <a:p>
            <a:r>
              <a:rPr lang="en-US" sz="1100" dirty="0"/>
              <a:t>Topic 25:  tensor decomposition matrix</a:t>
            </a:r>
          </a:p>
          <a:p>
            <a:r>
              <a:rPr lang="en-US" sz="1100" dirty="0"/>
              <a:t>Topic 26:  tensor compartment geodesic</a:t>
            </a:r>
          </a:p>
          <a:p>
            <a:r>
              <a:rPr lang="en-US" sz="1100" dirty="0"/>
              <a:t>Topic 27:  query label answer</a:t>
            </a:r>
          </a:p>
          <a:p>
            <a:r>
              <a:rPr lang="en-US" sz="1100" dirty="0"/>
              <a:t>Topic 28:  item user rating</a:t>
            </a:r>
          </a:p>
          <a:p>
            <a:r>
              <a:rPr lang="en-US" sz="1100" dirty="0"/>
              <a:t>Topic 29:  motion velocity direction</a:t>
            </a:r>
          </a:p>
          <a:p>
            <a:r>
              <a:rPr lang="en-US" sz="1100" dirty="0"/>
              <a:t>Topic 30:  submodular function </a:t>
            </a:r>
            <a:r>
              <a:rPr lang="en-US" sz="1100" dirty="0" err="1"/>
              <a:t>submodularity</a:t>
            </a:r>
            <a:endParaRPr lang="en-US" sz="1100" dirty="0"/>
          </a:p>
          <a:p>
            <a:r>
              <a:rPr lang="en-US" sz="1100" dirty="0"/>
              <a:t>Topic 31:  estimator </a:t>
            </a:r>
            <a:r>
              <a:rPr lang="en-US" sz="1100" dirty="0" err="1"/>
              <a:t>mse</a:t>
            </a:r>
            <a:r>
              <a:rPr lang="en-US" sz="1100" dirty="0"/>
              <a:t> kernel</a:t>
            </a:r>
          </a:p>
          <a:p>
            <a:r>
              <a:rPr lang="en-US" sz="1100" dirty="0"/>
              <a:t>Topic 32:  classifier message </a:t>
            </a:r>
            <a:r>
              <a:rPr lang="en-US" sz="1100" dirty="0" err="1"/>
              <a:t>rbf</a:t>
            </a:r>
            <a:endParaRPr lang="en-US" sz="1100" dirty="0"/>
          </a:p>
          <a:p>
            <a:r>
              <a:rPr lang="en-US" sz="1100" dirty="0"/>
              <a:t>Topic 33:  worker manifold expert</a:t>
            </a:r>
          </a:p>
          <a:p>
            <a:r>
              <a:rPr lang="en-US" sz="1100" dirty="0"/>
              <a:t>Topic 34:  bam memory associative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855D3-71BA-49CE-8483-E52341CC9BEB}"/>
              </a:ext>
            </a:extLst>
          </p:cNvPr>
          <p:cNvSpPr/>
          <p:nvPr/>
        </p:nvSpPr>
        <p:spPr>
          <a:xfrm>
            <a:off x="889645" y="1206771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0:  model algorithm function data network set matrix image distribution learning method problem training feature kernel error result bound using parameter time sample number point vector log input probability value figure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1:  neuron network cell spike stimulus input synaptic response activity model layer firing pattern circuit unit connection synapsis visual excitatory figure output inhibitory frequency chip neural time signal cortical fig inhibition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2:  policy reward action agent state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mdp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function algorithm value regret learning optimal trajectory time transition problem model environment reinforcement bound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mdps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probability expert set step planning episode decision exploration distribution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3:  spike neuron firing synaptic postsynaptic spiking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stdp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presynaptic rate membrane input time synapsis synapse train potential weight network model signal function rule learning circuit timing voltage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poisson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dynamic dendritic threshold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4:  spike stimulus model neuron distribution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poisson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population correlation response filter renewal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gqm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glm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data count copula cascaded fig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plds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synchrony recording bin fit train spiking cell time word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ising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parameter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5:  kernel image face feature shape descriptor inn space signal facial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cpd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database recipe suppressive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pca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recognition spike subspace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grassmann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svm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linear eigenface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svms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function similarity basis universal definite pixel stimulus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8098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A52C3-39C2-46FE-BA18-FBAACF0E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7" y="408963"/>
            <a:ext cx="5077017" cy="2986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94C22-C66D-4E28-857D-47B4BED99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70" y="394282"/>
            <a:ext cx="6359585" cy="63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1611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medium-content-serif-font</vt:lpstr>
      <vt:lpstr>Wingdings 3</vt:lpstr>
      <vt:lpstr>Ion</vt:lpstr>
      <vt:lpstr>TOPIC MODELING COMPARISON CASE : NIPS PAPER DATASET</vt:lpstr>
      <vt:lpstr>NIPS PAPER DATASET</vt:lpstr>
      <vt:lpstr>TOPIC MODELING</vt:lpstr>
      <vt:lpstr>DATASET PREPROCESSING</vt:lpstr>
      <vt:lpstr>PowerPoint Presentation</vt:lpstr>
      <vt:lpstr>T-SNE (T-DISTRIBUTED STOCHASTIC NEIGBOURING ENTITIES)</vt:lpstr>
      <vt:lpstr>TOPIC MODELING</vt:lpstr>
      <vt:lpstr>LSA : Found 34 topics</vt:lpstr>
      <vt:lpstr>PowerPoint Presentation</vt:lpstr>
      <vt:lpstr>NMF</vt:lpstr>
      <vt:lpstr>NMF : Found 50 topics</vt:lpstr>
      <vt:lpstr>PowerPoint Presentation</vt:lpstr>
      <vt:lpstr>LDA</vt:lpstr>
      <vt:lpstr>LDA : Found 39 topics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NIPS PAPER DATASET</dc:title>
  <dc:creator>Muhammad Djamaluddin</dc:creator>
  <cp:lastModifiedBy>Muhammad Djamaluddin</cp:lastModifiedBy>
  <cp:revision>47</cp:revision>
  <dcterms:created xsi:type="dcterms:W3CDTF">2019-04-06T12:40:10Z</dcterms:created>
  <dcterms:modified xsi:type="dcterms:W3CDTF">2019-04-06T15:27:24Z</dcterms:modified>
</cp:coreProperties>
</file>