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ja/topic_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model" TargetMode="External"/><Relationship Id="rId2" Type="http://schemas.openxmlformats.org/officeDocument/2006/relationships/hyperlink" Target="https://en.wikipedia.org/wiki/Probability_distrib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nips-papers" TargetMode="External"/><Relationship Id="rId2" Type="http://schemas.openxmlformats.org/officeDocument/2006/relationships/hyperlink" Target="https://nips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CCD-537B-4A52-947A-73D07BAB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2636"/>
            <a:ext cx="8825658" cy="1780564"/>
          </a:xfrm>
        </p:spPr>
        <p:txBody>
          <a:bodyPr/>
          <a:lstStyle/>
          <a:p>
            <a:r>
              <a:rPr lang="en-US" sz="6000" dirty="0"/>
              <a:t>TOPIC MODELING</a:t>
            </a:r>
            <a:br>
              <a:rPr lang="en-US" sz="4000" dirty="0"/>
            </a:b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CASE : NIPS PAPER DATASET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8708-DC4C-45EF-A82C-DAF368B9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7659"/>
            <a:ext cx="8825658" cy="1182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M. DJAMALUDDIN</a:t>
            </a:r>
          </a:p>
          <a:p>
            <a:r>
              <a:rPr lang="en-US" dirty="0"/>
              <a:t>33218027</a:t>
            </a:r>
          </a:p>
          <a:p>
            <a:r>
              <a:rPr lang="en-US" dirty="0"/>
              <a:t>Github REPO : </a:t>
            </a:r>
            <a:r>
              <a:rPr lang="en-US" dirty="0">
                <a:hlinkClick r:id="rId2"/>
              </a:rPr>
              <a:t>https://github.com/mdja/topic_model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EE38-4E50-4967-A11B-7469BC3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150-CFB7-4ED3-B5B2-0374CF50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high-dimensional vectors into a low-dimensionality representation. Similar to Principal component analysis (PCA), NMF takes advantage of the fact that the vectors are non-negative. By factoring them into the lower-dimensional form, NMF forces the coefficients to also be non-negative.</a:t>
            </a:r>
          </a:p>
          <a:p>
            <a:r>
              <a:rPr lang="en-US" dirty="0"/>
              <a:t>Given A = Document Matrix, Find W, H such that A = WH. Where </a:t>
            </a:r>
          </a:p>
          <a:p>
            <a:r>
              <a:rPr lang="en-US" dirty="0"/>
              <a:t>W = Basic Vector – topic discovered from documents</a:t>
            </a:r>
          </a:p>
          <a:p>
            <a:r>
              <a:rPr lang="en-US" dirty="0"/>
              <a:t>H = Coefficient Matrix – membership weight for topics in each doc</a:t>
            </a:r>
          </a:p>
          <a:p>
            <a:pPr marL="0" indent="0">
              <a:buNone/>
            </a:pPr>
            <a:r>
              <a:rPr lang="en-US" dirty="0" err="1"/>
              <a:t>Obejctive</a:t>
            </a:r>
            <a:r>
              <a:rPr lang="en-US" dirty="0"/>
              <a:t> Function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D0AE-A54F-444E-90C1-DE4266B3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55" y="5151236"/>
            <a:ext cx="4643916" cy="9171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37A62-C882-43E2-B318-0387E14E837E}"/>
              </a:ext>
            </a:extLst>
          </p:cNvPr>
          <p:cNvSpPr/>
          <p:nvPr/>
        </p:nvSpPr>
        <p:spPr>
          <a:xfrm>
            <a:off x="4197775" y="6323094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sklearn.decomposition.NMF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8B6F-C219-4F62-9B0E-E8D67020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: Found 20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FE24E-D67D-4DCD-B62A-C7EA41B5AFFA}"/>
              </a:ext>
            </a:extLst>
          </p:cNvPr>
          <p:cNvSpPr/>
          <p:nvPr/>
        </p:nvSpPr>
        <p:spPr>
          <a:xfrm>
            <a:off x="7429142" y="1247686"/>
            <a:ext cx="397094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Top 3 words topic: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0:  algorithm matrix problem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1:  neuron spike firing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2:  policy reward state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3:  image object model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4:  network unit layer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5:  model distribution data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6:  regret arm bandit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7:  graph edge vertex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8:  classifier label training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9:  kernel function matrix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10:  topic document word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11:  cell stimulus response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12:  cluster clustering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13:  game player equilibrium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14:  bound function loss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15:  circuit chip voltage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16:  tensor matrix rank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17:  node tree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18:  signal model speech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19:  agent action reward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E7911-DD03-4146-ABA7-B6EFFD88F5F8}"/>
              </a:ext>
            </a:extLst>
          </p:cNvPr>
          <p:cNvSpPr/>
          <p:nvPr/>
        </p:nvSpPr>
        <p:spPr>
          <a:xfrm>
            <a:off x="791911" y="1247686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0:  algorithm matrix problem method gradient convex function convergence solution set iteration optimization data lasso vector point sparse objective theorem norm rate result update dual log min step descent let stochastic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1:  neuron spike firing synaptic model network input time activity rate stimulus spiking synapsis membrane dynamic pattern postsynaptic response neural signal potential train function fig rule learning correlation weight distribution state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2:  policy reward state action function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mdp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algorithm value trajectory optimal transition problem learning controller gradient time cost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mdps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model iteration agent set bellman bound control reinforcement method distribution probability using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3:  image object model feature pixel patch layer training scene set face network shape data segmentation method using figure representation visual detection result map filter algorithm color region two learning recognition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4:  network unit layer input weight training hidden output learning function neural model error set pattern net activation one architecture data neuron time number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node figure state result vector algorithm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5:  model distribution data posterior gaussian parameter variational function prior inference latent sample variable likelihood log method set algorithm mixture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bayesian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matrix using density covariance sampling process probability approximation number estimate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6:  regret arm bandit algorithm bound reward round action log loss online problem function setting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ucb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time theorem set learner buyer policy let lemma strategy convex optimal expert exploration proof distribution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7:  graph edge vertex node algorithm model set matrix variable problem function network cut method bound theorem data one log result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dag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structure number distribution let path random constraint probability graphical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155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7FC3C8-53D7-4AB1-97FE-873F9D43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58" y="677270"/>
            <a:ext cx="5976091" cy="5968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8BD95-1A26-403F-B304-8CC96460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1" y="677270"/>
            <a:ext cx="5546333" cy="3282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DABB2-C44E-4DAF-AA3F-696EF9C1F945}"/>
              </a:ext>
            </a:extLst>
          </p:cNvPr>
          <p:cNvSpPr txBox="1"/>
          <p:nvPr/>
        </p:nvSpPr>
        <p:spPr>
          <a:xfrm>
            <a:off x="595618" y="4420998"/>
            <a:ext cx="5016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 </a:t>
            </a:r>
          </a:p>
          <a:p>
            <a:r>
              <a:rPr lang="en-US" sz="1400" dirty="0"/>
              <a:t>Topic 3 : </a:t>
            </a:r>
            <a:r>
              <a:rPr lang="en-US" sz="1400" dirty="0">
                <a:solidFill>
                  <a:srgbClr val="FFC000"/>
                </a:solidFill>
              </a:rPr>
              <a:t>image model pixel patch feature face object training network set color data layer using shape scene result method filter figure segmentation texture visual region algorithm distribution pose representation used one</a:t>
            </a:r>
          </a:p>
          <a:p>
            <a:r>
              <a:rPr lang="en-US" sz="1400" dirty="0"/>
              <a:t> #paper : 782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74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DEF-D100-408A-805B-4BDE889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99"/>
          </a:xfrm>
        </p:spPr>
        <p:txBody>
          <a:bodyPr/>
          <a:lstStyle/>
          <a:p>
            <a:r>
              <a:rPr lang="en-US" dirty="0"/>
              <a:t>LDA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46917-3A2C-47F3-A8DF-F01F25E7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75" y="2981019"/>
            <a:ext cx="5277587" cy="2695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EF298A-BE4E-4F69-8C3B-21D850D0B918}"/>
              </a:ext>
            </a:extLst>
          </p:cNvPr>
          <p:cNvSpPr/>
          <p:nvPr/>
        </p:nvSpPr>
        <p:spPr>
          <a:xfrm>
            <a:off x="7091557" y="2944000"/>
            <a:ext cx="469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From plate diagram of an LDA model :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α is the per-document topic distributions,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β is the per-topic word distribution,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θ is the topic distribution for document </a:t>
            </a:r>
            <a:r>
              <a:rPr lang="en-US" i="1" dirty="0">
                <a:latin typeface="medium-content-serif-font"/>
              </a:rPr>
              <a:t>m,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φ is the word distribution for topic </a:t>
            </a:r>
            <a:r>
              <a:rPr lang="en-US" i="1" dirty="0">
                <a:latin typeface="medium-content-serif-font"/>
              </a:rPr>
              <a:t>k,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z is the topic for the </a:t>
            </a:r>
            <a:r>
              <a:rPr lang="en-US" i="1" dirty="0">
                <a:latin typeface="medium-content-serif-font"/>
              </a:rPr>
              <a:t>n</a:t>
            </a:r>
            <a:r>
              <a:rPr lang="en-US" dirty="0">
                <a:latin typeface="medium-content-serif-font"/>
              </a:rPr>
              <a:t>-</a:t>
            </a:r>
            <a:r>
              <a:rPr lang="en-US" dirty="0" err="1">
                <a:latin typeface="medium-content-serif-font"/>
              </a:rPr>
              <a:t>th</a:t>
            </a:r>
            <a:r>
              <a:rPr lang="en-US" dirty="0">
                <a:latin typeface="medium-content-serif-font"/>
              </a:rPr>
              <a:t> word in document </a:t>
            </a:r>
            <a:r>
              <a:rPr lang="en-US" i="1" dirty="0">
                <a:latin typeface="medium-content-serif-font"/>
              </a:rPr>
              <a:t>m</a:t>
            </a:r>
            <a:r>
              <a:rPr lang="en-US" dirty="0">
                <a:latin typeface="medium-content-serif-font"/>
              </a:rPr>
              <a:t>, and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w is the specific word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9F0E2-AD44-46EB-A108-154F6D0EA507}"/>
              </a:ext>
            </a:extLst>
          </p:cNvPr>
          <p:cNvSpPr/>
          <p:nvPr/>
        </p:nvSpPr>
        <p:spPr>
          <a:xfrm>
            <a:off x="1039338" y="1605676"/>
            <a:ext cx="997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LDA is an unsupervised learning methods that views documents as bags of words. LDA works by first making a key assumption: the way a document was generated was by picking a set of topics and then for each topic picking a set of words.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63BD2-ED7D-448E-A354-5D5B83C10A2F}"/>
              </a:ext>
            </a:extLst>
          </p:cNvPr>
          <p:cNvSpPr/>
          <p:nvPr/>
        </p:nvSpPr>
        <p:spPr>
          <a:xfrm>
            <a:off x="1428075" y="6035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sklearn.decomposition.LatentDirichletAllocation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71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D892-AC9F-4C11-A2A8-605ACFE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: Found 20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5376A-6BE0-4A15-B4C6-52D1F7A7D101}"/>
              </a:ext>
            </a:extLst>
          </p:cNvPr>
          <p:cNvSpPr/>
          <p:nvPr/>
        </p:nvSpPr>
        <p:spPr>
          <a:xfrm>
            <a:off x="7083104" y="920621"/>
            <a:ext cx="43846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Top 3 words topic: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0:  state algorithm policy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1:  neuron spike model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2:  model word set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3:  model distribution data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4:  network input neuron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5:  data model time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6:  game player strategy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7:  note motif chorale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8:  algorithm function bound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9:  algorithm function network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10:  search query algorithm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11:  model learning figure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12:  user item rating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13:  model signal frequency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14:  image model object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15:  data set algorithm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16:  protein structure contact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17:  image model network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18:  matrix algorithm model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19:  model learning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5899-73A3-4FC4-9622-AFADA3CDB170}"/>
              </a:ext>
            </a:extLst>
          </p:cNvPr>
          <p:cNvSpPr/>
          <p:nvPr/>
        </p:nvSpPr>
        <p:spPr>
          <a:xfrm>
            <a:off x="724250" y="125365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0:  state algorithm policy function model set value node time action problem graph reward variable number learning agent using result probability distribution given ha method tree figure network optimal case parameter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1:  neuron spike model time stimulus rate input response information function firing figure distribution noise neural data learning train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state parameter population using different cell network correlation signal value mean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2:  model word set data training network using used sequence topic number feature result vector input state learning probability distribution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time parameter figure document algorithm use ha method function task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3:  model distribution data function parameter set using method algorithm variable posterior sample prior time gaussian number log given inference process figure used result probability network learning mean use value ha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4:  network input neuron model time figure output unit function cell pattern weight learning circuit state neural value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ha activity connection current set result layer signal synaptic number response used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3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578609-ECBD-41C1-BCED-B46671828FBF}"/>
              </a:ext>
            </a:extLst>
          </p:cNvPr>
          <p:cNvSpPr txBox="1"/>
          <p:nvPr/>
        </p:nvSpPr>
        <p:spPr>
          <a:xfrm>
            <a:off x="397909" y="914400"/>
            <a:ext cx="5016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 </a:t>
            </a:r>
          </a:p>
          <a:p>
            <a:r>
              <a:rPr lang="en-US" sz="1400" dirty="0"/>
              <a:t>Topic 3 : </a:t>
            </a:r>
            <a:r>
              <a:rPr lang="en-US" sz="1400" dirty="0">
                <a:solidFill>
                  <a:srgbClr val="FFC000"/>
                </a:solidFill>
              </a:rPr>
              <a:t>image model pixel patch feature face object training network set color data layer using shape scene result method filter figure segmentation texture visual region algorithm distribution pose representation used one</a:t>
            </a:r>
          </a:p>
          <a:p>
            <a:r>
              <a:rPr lang="en-US" sz="1400" dirty="0"/>
              <a:t> #paper : 782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D6BE8-3C3B-421E-84CF-66DFD568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80" y="449943"/>
            <a:ext cx="6049871" cy="603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F1F24-BC51-4974-9BC0-40EA8268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1" y="2982358"/>
            <a:ext cx="5335471" cy="3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6C1-DC4B-42EF-9F83-21B06B9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FF98-CC89-4E89-A80A-63F1596C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LDA  is a probability model. Measurement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likelihood : how sensitive likelihood of event, higher is better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Perplexity : </a:t>
            </a:r>
          </a:p>
          <a:p>
            <a:pPr marL="0" indent="0">
              <a:buNone/>
            </a:pPr>
            <a:r>
              <a:rPr lang="en-US" b="1" dirty="0"/>
              <a:t>perplexity</a:t>
            </a:r>
            <a:r>
              <a:rPr lang="en-US" dirty="0"/>
              <a:t> is a measurement of how well a </a:t>
            </a:r>
            <a:r>
              <a:rPr lang="en-US" dirty="0">
                <a:hlinkClick r:id="rId2" tooltip="Probability distribution"/>
              </a:rPr>
              <a:t>probability distribution</a:t>
            </a:r>
            <a:r>
              <a:rPr lang="en-US" dirty="0"/>
              <a:t> or </a:t>
            </a:r>
            <a:r>
              <a:rPr lang="en-US" dirty="0">
                <a:hlinkClick r:id="rId3" tooltip="Probability model"/>
              </a:rPr>
              <a:t>probability model</a:t>
            </a:r>
            <a:r>
              <a:rPr lang="en-US" dirty="0"/>
              <a:t> predicts a sample. A low perplexity indicates the probability distribution is good at predicting the sample.</a:t>
            </a:r>
          </a:p>
          <a:p>
            <a:pPr marL="0" indent="0">
              <a:buNone/>
            </a:pPr>
            <a:r>
              <a:rPr lang="en-US" dirty="0"/>
              <a:t>Perplexity is defined as exp(-1. * log-likelihood per word)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b="1" i="1" dirty="0" err="1"/>
              <a:t>GridSearch</a:t>
            </a:r>
            <a:r>
              <a:rPr lang="en-US" dirty="0"/>
              <a:t> to find the best parameter of LDA (</a:t>
            </a:r>
            <a:r>
              <a:rPr lang="en-US" dirty="0" err="1"/>
              <a:t>n_topic</a:t>
            </a:r>
            <a:r>
              <a:rPr lang="en-US" dirty="0"/>
              <a:t>, </a:t>
            </a:r>
            <a:r>
              <a:rPr lang="en-US" dirty="0" err="1"/>
              <a:t>learning_decay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4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974D-0175-4FF4-841F-9A5598C8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F9E2-CD3C-4EC9-8044-83FA3050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Model's Params:  {'</a:t>
            </a:r>
            <a:r>
              <a:rPr lang="en-US" dirty="0" err="1"/>
              <a:t>learning_decay</a:t>
            </a:r>
            <a:r>
              <a:rPr lang="en-US" dirty="0"/>
              <a:t>': 0.9, '</a:t>
            </a:r>
            <a:r>
              <a:rPr lang="en-US" dirty="0" err="1"/>
              <a:t>n_components</a:t>
            </a:r>
            <a:r>
              <a:rPr lang="en-US" dirty="0"/>
              <a:t>': 20}</a:t>
            </a:r>
          </a:p>
          <a:p>
            <a:r>
              <a:rPr lang="en-US" dirty="0"/>
              <a:t>Best Log Likelihood Score:  -26885032.144534886</a:t>
            </a:r>
          </a:p>
          <a:p>
            <a:r>
              <a:rPr lang="en-US" dirty="0"/>
              <a:t>Model Perplexity:  1372.1462420943</a:t>
            </a:r>
          </a:p>
          <a:p>
            <a:pPr marL="0" indent="0">
              <a:buNone/>
            </a:pPr>
            <a:r>
              <a:rPr lang="en-US" dirty="0"/>
              <a:t>Dominant Topic per document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116A3-C299-40BE-A681-A617664B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50779"/>
            <a:ext cx="10155186" cy="19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566F-CA1F-4C30-A53F-4B6AA540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E730-D3DB-40E2-8090-4310490F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Topic Coherence is a measure used to evaluate topic models</a:t>
            </a:r>
          </a:p>
          <a:p>
            <a:r>
              <a:rPr lang="en-US" dirty="0"/>
              <a:t>topic coherence is applied to the top N words from the topic. It is defined as the average / median of the pairwise word-similarity scores of the words in the topic </a:t>
            </a:r>
          </a:p>
          <a:p>
            <a:r>
              <a:rPr lang="en-US" dirty="0"/>
              <a:t>A good model will generate coherent topics, i.e., topics with high topic coherence scores. Good topics are topics that can be described by a short label, therefore this is what the topic coherence measure should capture.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Topics coherence LSA values = -1.936255302421058</a:t>
            </a:r>
          </a:p>
          <a:p>
            <a:pPr marL="0" indent="0">
              <a:buNone/>
            </a:pPr>
            <a:r>
              <a:rPr lang="en-US" dirty="0"/>
              <a:t>Topics coherence NMF values = -0.8832852958216879</a:t>
            </a:r>
          </a:p>
          <a:p>
            <a:pPr marL="0" indent="0">
              <a:buNone/>
            </a:pPr>
            <a:r>
              <a:rPr lang="en-US" dirty="0"/>
              <a:t>Topics coherence LDA values = -0.7863112062812903</a:t>
            </a:r>
          </a:p>
        </p:txBody>
      </p:sp>
    </p:spTree>
    <p:extLst>
      <p:ext uri="{BB962C8B-B14F-4D97-AF65-F5344CB8AC3E}">
        <p14:creationId xmlns:p14="http://schemas.microsoft.com/office/powerpoint/2010/main" val="163601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9E5-53FF-44E5-B364-AFADE34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NIPS PAPER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1F2C-731F-429B-8A16-22F9467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NIPS : Neural Information Processing Systems, top machine learning conference. </a:t>
            </a:r>
            <a:r>
              <a:rPr lang="en-US" dirty="0">
                <a:hlinkClick r:id="rId2"/>
              </a:rPr>
              <a:t>https://nips.cc/</a:t>
            </a:r>
            <a:endParaRPr lang="en-US" dirty="0"/>
          </a:p>
          <a:p>
            <a:r>
              <a:rPr lang="en-US" dirty="0"/>
              <a:t>Dataset : </a:t>
            </a:r>
            <a:r>
              <a:rPr lang="en-US" dirty="0">
                <a:hlinkClick r:id="rId3"/>
              </a:rPr>
              <a:t>https://www.kaggle.com/benhamner/nips-papers</a:t>
            </a:r>
            <a:r>
              <a:rPr lang="en-US" dirty="0"/>
              <a:t>, data paper available from 1987 – 2017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69B0-7399-45BB-A8A3-EA23BB4B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55" y="3757347"/>
            <a:ext cx="8887121" cy="24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0DA-C796-4B60-BDB4-ED8F30C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CB1F-2BC8-4A23-908C-EF2F3A13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modeling for discovering the abstract “topics” that occur in a collection of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 :</a:t>
            </a:r>
          </a:p>
          <a:p>
            <a:r>
              <a:rPr lang="en-US" dirty="0"/>
              <a:t>LSA (Latent Semantic Analysis)</a:t>
            </a:r>
          </a:p>
          <a:p>
            <a:r>
              <a:rPr lang="en-US" dirty="0"/>
              <a:t>PLSA (Probability Latent Semantic Analysis)</a:t>
            </a:r>
          </a:p>
          <a:p>
            <a:r>
              <a:rPr lang="en-US" dirty="0"/>
              <a:t>NMF (non Negative Matrix Factorization)</a:t>
            </a:r>
          </a:p>
          <a:p>
            <a:r>
              <a:rPr lang="en-US" dirty="0"/>
              <a:t>LDA (Latent Dirichlet Allocation)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FF-6207-4357-BAFC-4E971EC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E8F1F-41F9-4867-A63D-E5C29260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3" y="1333489"/>
            <a:ext cx="6401693" cy="390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65284-C3C3-464D-9734-A6BAEE5274D2}"/>
              </a:ext>
            </a:extLst>
          </p:cNvPr>
          <p:cNvSpPr txBox="1"/>
          <p:nvPr/>
        </p:nvSpPr>
        <p:spPr>
          <a:xfrm>
            <a:off x="7843706" y="1451295"/>
            <a:ext cx="4102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</a:t>
            </a:r>
            <a:r>
              <a:rPr lang="en-US" dirty="0" err="1"/>
              <a:t>paper_text</a:t>
            </a:r>
            <a:r>
              <a:rPr lang="en-US" dirty="0"/>
              <a:t>  into (abstract, author, content, conclusion, reference)</a:t>
            </a:r>
          </a:p>
          <a:p>
            <a:r>
              <a:rPr lang="en-US" dirty="0"/>
              <a:t>Use:  Regex pattern, 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(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1|1.)*\s*INTRODUCTION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pl-PL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\w*(1.)*[A|AN|THE]*\s[A-Z]{2}\w*[A-Z]\w*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'[\\n]+(1|1.)[\\n]+</a:t>
            </a:r>
          </a:p>
          <a:p>
            <a:endParaRPr lang="en-US" dirty="0"/>
          </a:p>
          <a:p>
            <a:r>
              <a:rPr lang="en-US" dirty="0"/>
              <a:t>+ Eliminate stop words</a:t>
            </a:r>
          </a:p>
          <a:p>
            <a:r>
              <a:rPr lang="en-US" dirty="0"/>
              <a:t>+ remove digits</a:t>
            </a:r>
          </a:p>
          <a:p>
            <a:r>
              <a:rPr lang="en-US" dirty="0"/>
              <a:t>+ remove </a:t>
            </a:r>
            <a:r>
              <a:rPr lang="en-US" dirty="0" err="1"/>
              <a:t>len</a:t>
            </a:r>
            <a:r>
              <a:rPr lang="en-US" dirty="0"/>
              <a:t>(words) &lt; 3</a:t>
            </a:r>
          </a:p>
          <a:p>
            <a:r>
              <a:rPr lang="en-US" dirty="0"/>
              <a:t>+ replace(‘\n’,’ ‘)</a:t>
            </a:r>
          </a:p>
          <a:p>
            <a:r>
              <a:rPr lang="en-US" dirty="0"/>
              <a:t>+ lower case</a:t>
            </a:r>
          </a:p>
          <a:p>
            <a:r>
              <a:rPr lang="en-US" dirty="0"/>
              <a:t>+ Lemmatization</a:t>
            </a:r>
          </a:p>
        </p:txBody>
      </p:sp>
    </p:spTree>
    <p:extLst>
      <p:ext uri="{BB962C8B-B14F-4D97-AF65-F5344CB8AC3E}">
        <p14:creationId xmlns:p14="http://schemas.microsoft.com/office/powerpoint/2010/main" val="5721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9E88A-F816-4AB9-B567-DC131463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953" y="388010"/>
            <a:ext cx="6690059" cy="309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F2B5B-D07C-47C1-9DC2-6DF266B3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0" y="3840512"/>
            <a:ext cx="9742415" cy="270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D2CA7-B3B7-4865-BF34-9616C9BFB17A}"/>
              </a:ext>
            </a:extLst>
          </p:cNvPr>
          <p:cNvSpPr txBox="1"/>
          <p:nvPr/>
        </p:nvSpPr>
        <p:spPr>
          <a:xfrm>
            <a:off x="796954" y="388010"/>
            <a:ext cx="271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Tag in NIPS paper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B6A9-6944-4DFA-A9CA-69D80F57A75D}"/>
              </a:ext>
            </a:extLst>
          </p:cNvPr>
          <p:cNvSpPr txBox="1"/>
          <p:nvPr/>
        </p:nvSpPr>
        <p:spPr>
          <a:xfrm>
            <a:off x="891410" y="3429000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Top Word Used</a:t>
            </a:r>
          </a:p>
        </p:txBody>
      </p:sp>
    </p:spTree>
    <p:extLst>
      <p:ext uri="{BB962C8B-B14F-4D97-AF65-F5344CB8AC3E}">
        <p14:creationId xmlns:p14="http://schemas.microsoft.com/office/powerpoint/2010/main" val="47105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ED93-4F93-4D61-9154-F131AB3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</a:t>
            </a:r>
            <a:r>
              <a:rPr lang="en-US" sz="2800" dirty="0"/>
              <a:t>(T-DISTRIBUTED STOCHASTIC NEIGBOURING ENTITIES)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509C-0223-4D90-AAD3-4CEC4B5B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72905"/>
          </a:xfrm>
        </p:spPr>
        <p:txBody>
          <a:bodyPr/>
          <a:lstStyle/>
          <a:p>
            <a:r>
              <a:rPr lang="en-US" dirty="0"/>
              <a:t>T-SNE : technique for dimensionality reduction and is particularly well suited for the visualization of high-dimensional datasets</a:t>
            </a:r>
          </a:p>
          <a:p>
            <a:r>
              <a:rPr lang="en-US" i="1" dirty="0"/>
              <a:t>“t-Distributed stochastic neighbor embedding (t-SNE) minimizes the divergence between two distributions: a distribution that measures pairwise similarities of the input objects and a distribution that measures pairwise similarities of the corresponding low-dimensional points in the embedding” (Van der </a:t>
            </a:r>
            <a:r>
              <a:rPr lang="en-US" i="1" dirty="0" err="1"/>
              <a:t>Maaten</a:t>
            </a:r>
            <a:r>
              <a:rPr lang="en-US" i="1" dirty="0"/>
              <a:t>, 2008)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6F6C-BB12-476D-8AD8-5E50FB8E80A8}"/>
              </a:ext>
            </a:extLst>
          </p:cNvPr>
          <p:cNvSpPr/>
          <p:nvPr/>
        </p:nvSpPr>
        <p:spPr>
          <a:xfrm>
            <a:off x="9196507" y="1399085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sklearn.manifold.TSNE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9F486D8-76CA-4A8E-833B-D121D50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07" y="4625823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F74D916-8FF5-401D-AC3A-A152E08A9763}"/>
              </a:ext>
            </a:extLst>
          </p:cNvPr>
          <p:cNvSpPr/>
          <p:nvPr/>
        </p:nvSpPr>
        <p:spPr>
          <a:xfrm>
            <a:off x="1677798" y="5079745"/>
            <a:ext cx="1627464" cy="1006679"/>
          </a:xfrm>
          <a:prstGeom prst="flowChartProcess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 matrix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6E47DA-3CDF-4628-8657-1E9D9BCE4C90}"/>
              </a:ext>
            </a:extLst>
          </p:cNvPr>
          <p:cNvSpPr/>
          <p:nvPr/>
        </p:nvSpPr>
        <p:spPr>
          <a:xfrm>
            <a:off x="3707934" y="5519956"/>
            <a:ext cx="170296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B9674-19C6-43CA-9D9B-38ED09A35AFB}"/>
              </a:ext>
            </a:extLst>
          </p:cNvPr>
          <p:cNvSpPr txBox="1"/>
          <p:nvPr/>
        </p:nvSpPr>
        <p:spPr>
          <a:xfrm>
            <a:off x="8122794" y="596457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Plot 2-D by keeping </a:t>
            </a:r>
          </a:p>
          <a:p>
            <a:r>
              <a:rPr lang="en-US" sz="1600" dirty="0"/>
              <a:t>the similarity vector</a:t>
            </a:r>
          </a:p>
        </p:txBody>
      </p:sp>
    </p:spTree>
    <p:extLst>
      <p:ext uri="{BB962C8B-B14F-4D97-AF65-F5344CB8AC3E}">
        <p14:creationId xmlns:p14="http://schemas.microsoft.com/office/powerpoint/2010/main" val="31462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1CE6-12D8-49C1-B238-8D8134A3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F855-7053-4B37-9EE0-A8FD397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34688"/>
            <a:ext cx="8946541" cy="4195481"/>
          </a:xfrm>
        </p:spPr>
        <p:txBody>
          <a:bodyPr/>
          <a:lstStyle/>
          <a:p>
            <a:r>
              <a:rPr lang="en-US" dirty="0"/>
              <a:t>LSA </a:t>
            </a:r>
          </a:p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latent</a:t>
            </a:r>
            <a:r>
              <a:rPr lang="en-US" dirty="0"/>
              <a:t> in </a:t>
            </a:r>
            <a:r>
              <a:rPr lang="en-US" b="1" dirty="0"/>
              <a:t>Latent Semantic Analysis</a:t>
            </a:r>
            <a:r>
              <a:rPr lang="en-US" dirty="0"/>
              <a:t> (LSA) means latent topics. LSA finds low-dimension representation of documents and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0F22-4057-417A-B77B-95047BBA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9" y="2909034"/>
            <a:ext cx="6772230" cy="2539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25BB5-45CF-4695-BE31-61104167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01" y="5648683"/>
            <a:ext cx="1546904" cy="47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F0AB7-A98A-4352-9507-9EA7EB69599C}"/>
              </a:ext>
            </a:extLst>
          </p:cNvPr>
          <p:cNvSpPr txBox="1"/>
          <p:nvPr/>
        </p:nvSpPr>
        <p:spPr>
          <a:xfrm>
            <a:off x="875201" y="561329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Decompose Matrix X into 3 component using SVD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93229-DB08-4ABE-8360-E4695C64E560}"/>
              </a:ext>
            </a:extLst>
          </p:cNvPr>
          <p:cNvSpPr/>
          <p:nvPr/>
        </p:nvSpPr>
        <p:spPr>
          <a:xfrm>
            <a:off x="5831446" y="6185623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sklearn.decomposition.TruncatedSVD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2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240C-560A-4D19-8533-6337501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339534" cy="830798"/>
          </a:xfrm>
        </p:spPr>
        <p:txBody>
          <a:bodyPr/>
          <a:lstStyle/>
          <a:p>
            <a:r>
              <a:rPr lang="en-US" dirty="0"/>
              <a:t>LSA : Found 18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F97-3147-4D4F-B794-D50C10373478}"/>
              </a:ext>
            </a:extLst>
          </p:cNvPr>
          <p:cNvSpPr/>
          <p:nvPr/>
        </p:nvSpPr>
        <p:spPr>
          <a:xfrm>
            <a:off x="7552889" y="1206771"/>
            <a:ext cx="35876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Top 3 words topic: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0:  model algorithm function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1:  neuron cell network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2:  policy reward action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3:  spike neuron firing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4:  spike stimulus model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5:  kernel image face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6:  node graph edge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7:  kernel graph vertex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8:  kernel tree node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9:  blur image blurring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10:  arm regret bandit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11:  cluster clustering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12:  tensor rank decomposition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13:  topic document word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14:  circuit voltage chip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15:  cell stimulus response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16:  tree suffix string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17:  manifold ranking geodesic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18:  game player equilibrium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855D3-71BA-49CE-8483-E52341CC9BEB}"/>
              </a:ext>
            </a:extLst>
          </p:cNvPr>
          <p:cNvSpPr/>
          <p:nvPr/>
        </p:nvSpPr>
        <p:spPr>
          <a:xfrm>
            <a:off x="889645" y="1206771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0:  model algorithm function data network set matrix image distribution learning problem method training feature error kernel result bound using parameter time number sample vector log point input probability value figure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1:  neuron cell network spike input stimulus synaptic response activity circuit model layer firing chip pattern unit synapsis connection visual figure excitatory output inhibitory neural motion frequency time signal voltage synapse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2:  policy reward action agent state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algorithm value regret learning optimal trajectory transition time problem model environment reinforcement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bound probability planning expert episode set step decision exploration distribution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3:  spike neuron firing synaptic postsynaptic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stdp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spiking presynaptic rate synapse membrane input time synapsis train potential weight network model signal circuit function rule learning voltage timing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dynamic dendritic threshold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4:  spike stimulus model neuron distribution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population correlation response filter data renewal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gqm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glm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count copula cascaded fig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plds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synchrony fit recording waveform time bin cell train spiking parameter posterior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5:  kernel image face feature shape descriptor inn space signal facial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cpd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database recipe suppressive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pca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recognition spike subspace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grassmann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linear eigenface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similarity basis universal definite pixel stimulus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8098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D74F86-9CA4-4274-81B5-B473D421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65" y="393169"/>
            <a:ext cx="6472881" cy="646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FFE71-D58D-4A1D-920E-725E4E30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" y="446670"/>
            <a:ext cx="5313115" cy="2982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B3BE0-7718-44CB-B9BC-B8BA67DEB194}"/>
              </a:ext>
            </a:extLst>
          </p:cNvPr>
          <p:cNvSpPr txBox="1"/>
          <p:nvPr/>
        </p:nvSpPr>
        <p:spPr>
          <a:xfrm>
            <a:off x="229254" y="3984771"/>
            <a:ext cx="5016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</a:t>
            </a:r>
            <a:br>
              <a:rPr lang="en-US" sz="1400" dirty="0"/>
            </a:br>
            <a:r>
              <a:rPr lang="en-US" sz="1400" dirty="0"/>
              <a:t>Topic 3 :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model algorithm function data network set matrix image distribution learning problem method training feature error kernel result bound using parameter time number sample vector log point input probability value figure</a:t>
            </a:r>
          </a:p>
          <a:p>
            <a:r>
              <a:rPr lang="en-US" sz="1400" dirty="0"/>
              <a:t> #paper : 6157</a:t>
            </a:r>
          </a:p>
        </p:txBody>
      </p:sp>
    </p:spTree>
    <p:extLst>
      <p:ext uri="{BB962C8B-B14F-4D97-AF65-F5344CB8AC3E}">
        <p14:creationId xmlns:p14="http://schemas.microsoft.com/office/powerpoint/2010/main" val="213634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952</TotalTime>
  <Words>1728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medium-content-serif-font</vt:lpstr>
      <vt:lpstr>Wingdings</vt:lpstr>
      <vt:lpstr>Wingdings 3</vt:lpstr>
      <vt:lpstr>Ion</vt:lpstr>
      <vt:lpstr>TOPIC MODELING CASE : NIPS PAPER DATASET</vt:lpstr>
      <vt:lpstr>NIPS PAPER DATASET</vt:lpstr>
      <vt:lpstr>TOPIC MODELING</vt:lpstr>
      <vt:lpstr>DATASET PREPROCESSING</vt:lpstr>
      <vt:lpstr>PowerPoint Presentation</vt:lpstr>
      <vt:lpstr>T-SNE (T-DISTRIBUTED STOCHASTIC NEIGBOURING ENTITIES)</vt:lpstr>
      <vt:lpstr>TOPIC MODELING</vt:lpstr>
      <vt:lpstr>LSA : Found 18 topics</vt:lpstr>
      <vt:lpstr>PowerPoint Presentation</vt:lpstr>
      <vt:lpstr>NMF</vt:lpstr>
      <vt:lpstr>NMF : Found 20 topics</vt:lpstr>
      <vt:lpstr>PowerPoint Presentation</vt:lpstr>
      <vt:lpstr>LDA</vt:lpstr>
      <vt:lpstr>LDA : Found 20 topics</vt:lpstr>
      <vt:lpstr>PowerPoint Presentation</vt:lpstr>
      <vt:lpstr>ANALYSIS MODEL</vt:lpstr>
      <vt:lpstr>PowerPoint Presentation</vt:lpstr>
      <vt:lpstr>Topic Coherence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NIPS PAPER DATASET</dc:title>
  <dc:creator>Muhammad Djamaluddin</dc:creator>
  <cp:lastModifiedBy>Muhammad Djamaluddin</cp:lastModifiedBy>
  <cp:revision>68</cp:revision>
  <dcterms:created xsi:type="dcterms:W3CDTF">2019-04-06T12:40:10Z</dcterms:created>
  <dcterms:modified xsi:type="dcterms:W3CDTF">2019-04-07T15:39:54Z</dcterms:modified>
</cp:coreProperties>
</file>