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84" r:id="rId5"/>
    <p:sldId id="287" r:id="rId6"/>
    <p:sldId id="297" r:id="rId7"/>
    <p:sldId id="317"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3" r:id="rId22"/>
    <p:sldId id="314" r:id="rId23"/>
    <p:sldId id="315" r:id="rId24"/>
    <p:sldId id="312" r:id="rId25"/>
    <p:sldId id="316" r:id="rId26"/>
    <p:sldId id="318"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varScale="1">
        <p:scale>
          <a:sx n="75" d="100"/>
          <a:sy n="75" d="100"/>
        </p:scale>
        <p:origin x="902" y="4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3</a:t>
            </a:fld>
            <a:endParaRPr lang="en-US" dirty="0"/>
          </a:p>
        </p:txBody>
      </p:sp>
    </p:spTree>
    <p:extLst>
      <p:ext uri="{BB962C8B-B14F-4D97-AF65-F5344CB8AC3E}">
        <p14:creationId xmlns:p14="http://schemas.microsoft.com/office/powerpoint/2010/main" val="426218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686560" y="812292"/>
            <a:ext cx="4873752" cy="3342640"/>
          </a:xfrm>
        </p:spPr>
        <p:txBody>
          <a:bodyPr/>
          <a:lstStyle/>
          <a:p>
            <a:r>
              <a:rPr lang="en-US" sz="4500" dirty="0"/>
              <a:t>Student Dropout and Academic Success Analysis</a:t>
            </a:r>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2"/>
          <a:srcRect l="11098" r="11098"/>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C824-898C-E70E-0CA6-33D9A97DD0EF}"/>
              </a:ext>
            </a:extLst>
          </p:cNvPr>
          <p:cNvSpPr>
            <a:spLocks noGrp="1"/>
          </p:cNvSpPr>
          <p:nvPr>
            <p:ph type="title"/>
          </p:nvPr>
        </p:nvSpPr>
        <p:spPr>
          <a:xfrm>
            <a:off x="-709168" y="365656"/>
            <a:ext cx="9912096" cy="1014984"/>
          </a:xfrm>
        </p:spPr>
        <p:txBody>
          <a:bodyPr/>
          <a:lstStyle/>
          <a:p>
            <a:r>
              <a:rPr lang="en-US" dirty="0"/>
              <a:t>7. Evaluation Metrics</a:t>
            </a:r>
            <a:endParaRPr lang="en-IN" dirty="0"/>
          </a:p>
        </p:txBody>
      </p:sp>
      <p:sp>
        <p:nvSpPr>
          <p:cNvPr id="3" name="Content Placeholder 2">
            <a:extLst>
              <a:ext uri="{FF2B5EF4-FFF2-40B4-BE49-F238E27FC236}">
                <a16:creationId xmlns:a16="http://schemas.microsoft.com/office/drawing/2014/main" id="{4FBDC85E-83E4-AEDF-EFA2-AAA6B695F7C5}"/>
              </a:ext>
            </a:extLst>
          </p:cNvPr>
          <p:cNvSpPr>
            <a:spLocks noGrp="1"/>
          </p:cNvSpPr>
          <p:nvPr>
            <p:ph idx="1"/>
          </p:nvPr>
        </p:nvSpPr>
        <p:spPr/>
        <p:txBody>
          <a:bodyPr/>
          <a:lstStyle/>
          <a:p>
            <a:r>
              <a:rPr lang="en-US" dirty="0"/>
              <a:t> Accuracy: Measure of correct predictions. </a:t>
            </a:r>
          </a:p>
          <a:p>
            <a:r>
              <a:rPr lang="en-US" dirty="0"/>
              <a:t> Precision: True positive rate of positive classes. </a:t>
            </a:r>
          </a:p>
          <a:p>
            <a:r>
              <a:rPr lang="en-US" dirty="0"/>
              <a:t> Recall: True positive rate of actual positives.    </a:t>
            </a:r>
          </a:p>
          <a:p>
            <a:r>
              <a:rPr lang="en-US" dirty="0"/>
              <a:t> F1-score: Harmonic mean of precision and recall for imbalance classification.  </a:t>
            </a:r>
          </a:p>
          <a:p>
            <a:r>
              <a:rPr lang="en-US" dirty="0"/>
              <a:t> ROC-AUC: Measures the ability of a model to distinguish between classes.</a:t>
            </a:r>
            <a:endParaRPr lang="en-IN" dirty="0"/>
          </a:p>
        </p:txBody>
      </p:sp>
      <p:sp>
        <p:nvSpPr>
          <p:cNvPr id="4" name="Slide Number Placeholder 3">
            <a:extLst>
              <a:ext uri="{FF2B5EF4-FFF2-40B4-BE49-F238E27FC236}">
                <a16:creationId xmlns:a16="http://schemas.microsoft.com/office/drawing/2014/main" id="{716CA7D6-0DFF-9F62-FE8C-3071C6FBF4A3}"/>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F0BA9036-A945-1560-9025-5D45A0CC0648}"/>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76CE9AE-C98E-A6BB-75F5-CA72CCF35001}"/>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00129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5FE1-3A85-D471-0FB2-81302E259404}"/>
              </a:ext>
            </a:extLst>
          </p:cNvPr>
          <p:cNvSpPr>
            <a:spLocks noGrp="1"/>
          </p:cNvSpPr>
          <p:nvPr>
            <p:ph type="title"/>
          </p:nvPr>
        </p:nvSpPr>
        <p:spPr/>
        <p:txBody>
          <a:bodyPr/>
          <a:lstStyle/>
          <a:p>
            <a:r>
              <a:rPr lang="en-US" dirty="0"/>
              <a:t>Accuracy</a:t>
            </a:r>
            <a:endParaRPr lang="en-IN" dirty="0"/>
          </a:p>
        </p:txBody>
      </p:sp>
      <p:pic>
        <p:nvPicPr>
          <p:cNvPr id="8" name="Content Placeholder 7">
            <a:extLst>
              <a:ext uri="{FF2B5EF4-FFF2-40B4-BE49-F238E27FC236}">
                <a16:creationId xmlns:a16="http://schemas.microsoft.com/office/drawing/2014/main" id="{2DFB030A-9FDE-EC02-FE9A-1B9E18199861}"/>
              </a:ext>
            </a:extLst>
          </p:cNvPr>
          <p:cNvPicPr>
            <a:picLocks noGrp="1" noChangeAspect="1"/>
          </p:cNvPicPr>
          <p:nvPr>
            <p:ph idx="1"/>
          </p:nvPr>
        </p:nvPicPr>
        <p:blipFill>
          <a:blip r:embed="rId2"/>
          <a:stretch>
            <a:fillRect/>
          </a:stretch>
        </p:blipFill>
        <p:spPr>
          <a:xfrm>
            <a:off x="2109786" y="1925127"/>
            <a:ext cx="7972425" cy="1014983"/>
          </a:xfrm>
        </p:spPr>
      </p:pic>
      <p:sp>
        <p:nvSpPr>
          <p:cNvPr id="4" name="Slide Number Placeholder 3">
            <a:extLst>
              <a:ext uri="{FF2B5EF4-FFF2-40B4-BE49-F238E27FC236}">
                <a16:creationId xmlns:a16="http://schemas.microsoft.com/office/drawing/2014/main" id="{2E14EBEC-69C7-4355-5C25-55E9C35A9F09}"/>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5" name="Footer Placeholder 4">
            <a:extLst>
              <a:ext uri="{FF2B5EF4-FFF2-40B4-BE49-F238E27FC236}">
                <a16:creationId xmlns:a16="http://schemas.microsoft.com/office/drawing/2014/main" id="{051D738F-6266-EB41-7147-0D4D1D0AAB2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B1360B96-90EB-008C-C7C5-AD068BC297CC}"/>
              </a:ext>
            </a:extLst>
          </p:cNvPr>
          <p:cNvSpPr>
            <a:spLocks noGrp="1"/>
          </p:cNvSpPr>
          <p:nvPr>
            <p:ph type="dt" sz="half" idx="10"/>
          </p:nvPr>
        </p:nvSpPr>
        <p:spPr/>
        <p:txBody>
          <a:bodyPr/>
          <a:lstStyle/>
          <a:p>
            <a:r>
              <a:rPr lang="en-US" noProof="0"/>
              <a:t>20XX</a:t>
            </a:r>
          </a:p>
        </p:txBody>
      </p:sp>
      <p:pic>
        <p:nvPicPr>
          <p:cNvPr id="11" name="Picture 10">
            <a:extLst>
              <a:ext uri="{FF2B5EF4-FFF2-40B4-BE49-F238E27FC236}">
                <a16:creationId xmlns:a16="http://schemas.microsoft.com/office/drawing/2014/main" id="{CC10BC4C-238D-C9CA-C0F7-6FE563DC1D69}"/>
              </a:ext>
            </a:extLst>
          </p:cNvPr>
          <p:cNvPicPr>
            <a:picLocks noChangeAspect="1"/>
          </p:cNvPicPr>
          <p:nvPr/>
        </p:nvPicPr>
        <p:blipFill>
          <a:blip r:embed="rId3"/>
          <a:stretch>
            <a:fillRect/>
          </a:stretch>
        </p:blipFill>
        <p:spPr>
          <a:xfrm>
            <a:off x="2109787" y="3252787"/>
            <a:ext cx="7972425" cy="902653"/>
          </a:xfrm>
          <a:prstGeom prst="rect">
            <a:avLst/>
          </a:prstGeom>
        </p:spPr>
      </p:pic>
    </p:spTree>
    <p:extLst>
      <p:ext uri="{BB962C8B-B14F-4D97-AF65-F5344CB8AC3E}">
        <p14:creationId xmlns:p14="http://schemas.microsoft.com/office/powerpoint/2010/main" val="1932701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C25B-B2D3-FFCA-C8F9-6F502AAE6417}"/>
              </a:ext>
            </a:extLst>
          </p:cNvPr>
          <p:cNvSpPr>
            <a:spLocks noGrp="1"/>
          </p:cNvSpPr>
          <p:nvPr>
            <p:ph type="title"/>
          </p:nvPr>
        </p:nvSpPr>
        <p:spPr/>
        <p:txBody>
          <a:bodyPr/>
          <a:lstStyle/>
          <a:p>
            <a:r>
              <a:rPr lang="en-US" dirty="0"/>
              <a:t>Confusion matrix</a:t>
            </a:r>
            <a:endParaRPr lang="en-IN" dirty="0"/>
          </a:p>
        </p:txBody>
      </p:sp>
      <p:pic>
        <p:nvPicPr>
          <p:cNvPr id="8" name="Content Placeholder 7">
            <a:extLst>
              <a:ext uri="{FF2B5EF4-FFF2-40B4-BE49-F238E27FC236}">
                <a16:creationId xmlns:a16="http://schemas.microsoft.com/office/drawing/2014/main" id="{2D63FD82-4B4B-B6E4-8F87-3551C6D05DE3}"/>
              </a:ext>
            </a:extLst>
          </p:cNvPr>
          <p:cNvPicPr>
            <a:picLocks noGrp="1" noChangeAspect="1"/>
          </p:cNvPicPr>
          <p:nvPr>
            <p:ph idx="1"/>
          </p:nvPr>
        </p:nvPicPr>
        <p:blipFill>
          <a:blip r:embed="rId2"/>
          <a:stretch>
            <a:fillRect/>
          </a:stretch>
        </p:blipFill>
        <p:spPr>
          <a:xfrm>
            <a:off x="2712720" y="1809750"/>
            <a:ext cx="6654799" cy="4160838"/>
          </a:xfrm>
        </p:spPr>
      </p:pic>
      <p:sp>
        <p:nvSpPr>
          <p:cNvPr id="4" name="Slide Number Placeholder 3">
            <a:extLst>
              <a:ext uri="{FF2B5EF4-FFF2-40B4-BE49-F238E27FC236}">
                <a16:creationId xmlns:a16="http://schemas.microsoft.com/office/drawing/2014/main" id="{97F835F9-32A1-E213-AC2A-0B65ABC3FFC2}"/>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Footer Placeholder 4">
            <a:extLst>
              <a:ext uri="{FF2B5EF4-FFF2-40B4-BE49-F238E27FC236}">
                <a16:creationId xmlns:a16="http://schemas.microsoft.com/office/drawing/2014/main" id="{A04705F1-C2A3-CB57-DA14-10B5E66319EC}"/>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1E71557-8C8E-265E-7844-E834766C1330}"/>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08538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C4CD-638E-25F8-43DE-8C53C2DD392B}"/>
              </a:ext>
            </a:extLst>
          </p:cNvPr>
          <p:cNvSpPr>
            <a:spLocks noGrp="1"/>
          </p:cNvSpPr>
          <p:nvPr>
            <p:ph type="title"/>
          </p:nvPr>
        </p:nvSpPr>
        <p:spPr>
          <a:xfrm>
            <a:off x="-2659888" y="2773077"/>
            <a:ext cx="9912096" cy="1014984"/>
          </a:xfrm>
        </p:spPr>
        <p:txBody>
          <a:bodyPr/>
          <a:lstStyle/>
          <a:p>
            <a:r>
              <a:rPr lang="en-US" sz="4500" dirty="0"/>
              <a:t>Implementation</a:t>
            </a:r>
            <a:endParaRPr lang="en-IN" sz="4500" dirty="0"/>
          </a:p>
        </p:txBody>
      </p:sp>
      <p:pic>
        <p:nvPicPr>
          <p:cNvPr id="8" name="Content Placeholder 7">
            <a:extLst>
              <a:ext uri="{FF2B5EF4-FFF2-40B4-BE49-F238E27FC236}">
                <a16:creationId xmlns:a16="http://schemas.microsoft.com/office/drawing/2014/main" id="{742A9983-38CB-A4A7-C4C2-9BC5B6A3CDD0}"/>
              </a:ext>
            </a:extLst>
          </p:cNvPr>
          <p:cNvPicPr>
            <a:picLocks noGrp="1" noChangeAspect="1"/>
          </p:cNvPicPr>
          <p:nvPr>
            <p:ph idx="1"/>
          </p:nvPr>
        </p:nvPicPr>
        <p:blipFill>
          <a:blip r:embed="rId2"/>
          <a:stretch>
            <a:fillRect/>
          </a:stretch>
        </p:blipFill>
        <p:spPr>
          <a:xfrm>
            <a:off x="4612640" y="0"/>
            <a:ext cx="7579360" cy="6400904"/>
          </a:xfrm>
        </p:spPr>
      </p:pic>
      <p:sp>
        <p:nvSpPr>
          <p:cNvPr id="4" name="Slide Number Placeholder 3">
            <a:extLst>
              <a:ext uri="{FF2B5EF4-FFF2-40B4-BE49-F238E27FC236}">
                <a16:creationId xmlns:a16="http://schemas.microsoft.com/office/drawing/2014/main" id="{14A19234-80D5-7E66-CCC4-C0A92A32A33F}"/>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5" name="Footer Placeholder 4">
            <a:extLst>
              <a:ext uri="{FF2B5EF4-FFF2-40B4-BE49-F238E27FC236}">
                <a16:creationId xmlns:a16="http://schemas.microsoft.com/office/drawing/2014/main" id="{8135E492-9F3F-6CAF-802B-81057215A82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3398996F-E075-CD5C-CBE5-417BE292C63A}"/>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83028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DB20-1961-3EED-B1BC-C1429C2910D0}"/>
              </a:ext>
            </a:extLst>
          </p:cNvPr>
          <p:cNvSpPr>
            <a:spLocks noGrp="1"/>
          </p:cNvSpPr>
          <p:nvPr>
            <p:ph type="title"/>
          </p:nvPr>
        </p:nvSpPr>
        <p:spPr>
          <a:xfrm>
            <a:off x="-2537968" y="2600357"/>
            <a:ext cx="9912096" cy="1014984"/>
          </a:xfrm>
        </p:spPr>
        <p:txBody>
          <a:bodyPr/>
          <a:lstStyle/>
          <a:p>
            <a:r>
              <a:rPr lang="en-US" sz="4500" dirty="0"/>
              <a:t>Implementation</a:t>
            </a:r>
            <a:endParaRPr lang="en-IN" sz="4500" dirty="0"/>
          </a:p>
        </p:txBody>
      </p:sp>
      <p:pic>
        <p:nvPicPr>
          <p:cNvPr id="8" name="Content Placeholder 7">
            <a:extLst>
              <a:ext uri="{FF2B5EF4-FFF2-40B4-BE49-F238E27FC236}">
                <a16:creationId xmlns:a16="http://schemas.microsoft.com/office/drawing/2014/main" id="{60B5E9B4-C502-7E46-165F-E1DD00545493}"/>
              </a:ext>
            </a:extLst>
          </p:cNvPr>
          <p:cNvPicPr>
            <a:picLocks noGrp="1" noChangeAspect="1"/>
          </p:cNvPicPr>
          <p:nvPr>
            <p:ph idx="1"/>
          </p:nvPr>
        </p:nvPicPr>
        <p:blipFill>
          <a:blip r:embed="rId2"/>
          <a:stretch>
            <a:fillRect/>
          </a:stretch>
        </p:blipFill>
        <p:spPr>
          <a:xfrm>
            <a:off x="4714240" y="0"/>
            <a:ext cx="7472003" cy="6400904"/>
          </a:xfrm>
        </p:spPr>
      </p:pic>
      <p:sp>
        <p:nvSpPr>
          <p:cNvPr id="4" name="Slide Number Placeholder 3">
            <a:extLst>
              <a:ext uri="{FF2B5EF4-FFF2-40B4-BE49-F238E27FC236}">
                <a16:creationId xmlns:a16="http://schemas.microsoft.com/office/drawing/2014/main" id="{87984D59-0B21-B755-9D57-6AEC421B02B3}"/>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859AA406-7FC0-2F69-583E-E36BC300B59E}"/>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F58B60D0-BC02-5483-29E1-B68E12776A0C}"/>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3587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CCCA-6520-B346-7FFC-CC20A38B1B76}"/>
              </a:ext>
            </a:extLst>
          </p:cNvPr>
          <p:cNvSpPr>
            <a:spLocks noGrp="1"/>
          </p:cNvSpPr>
          <p:nvPr>
            <p:ph type="title"/>
          </p:nvPr>
        </p:nvSpPr>
        <p:spPr>
          <a:xfrm>
            <a:off x="-2568448" y="2780792"/>
            <a:ext cx="9912096" cy="1014984"/>
          </a:xfrm>
        </p:spPr>
        <p:txBody>
          <a:bodyPr/>
          <a:lstStyle/>
          <a:p>
            <a:r>
              <a:rPr lang="en-US" sz="4500" dirty="0"/>
              <a:t>Implementation</a:t>
            </a:r>
            <a:endParaRPr lang="en-IN" sz="4500" dirty="0"/>
          </a:p>
        </p:txBody>
      </p:sp>
      <p:pic>
        <p:nvPicPr>
          <p:cNvPr id="8" name="Content Placeholder 7">
            <a:extLst>
              <a:ext uri="{FF2B5EF4-FFF2-40B4-BE49-F238E27FC236}">
                <a16:creationId xmlns:a16="http://schemas.microsoft.com/office/drawing/2014/main" id="{FC4B3846-896A-AEEF-B6F5-8E9EDFD8E669}"/>
              </a:ext>
            </a:extLst>
          </p:cNvPr>
          <p:cNvPicPr>
            <a:picLocks noGrp="1" noChangeAspect="1"/>
          </p:cNvPicPr>
          <p:nvPr>
            <p:ph idx="1"/>
          </p:nvPr>
        </p:nvPicPr>
        <p:blipFill>
          <a:blip r:embed="rId2"/>
          <a:stretch>
            <a:fillRect/>
          </a:stretch>
        </p:blipFill>
        <p:spPr>
          <a:xfrm>
            <a:off x="4775201" y="0"/>
            <a:ext cx="7416800" cy="3515360"/>
          </a:xfrm>
        </p:spPr>
      </p:pic>
      <p:sp>
        <p:nvSpPr>
          <p:cNvPr id="4" name="Slide Number Placeholder 3">
            <a:extLst>
              <a:ext uri="{FF2B5EF4-FFF2-40B4-BE49-F238E27FC236}">
                <a16:creationId xmlns:a16="http://schemas.microsoft.com/office/drawing/2014/main" id="{019DB896-2384-6C98-FC0B-F80E3E3A9B4E}"/>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Footer Placeholder 4">
            <a:extLst>
              <a:ext uri="{FF2B5EF4-FFF2-40B4-BE49-F238E27FC236}">
                <a16:creationId xmlns:a16="http://schemas.microsoft.com/office/drawing/2014/main" id="{36FF5ACB-B224-CAAB-5E17-A7D4B995EBD7}"/>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1CCA54B1-7B1A-267A-AC58-D609C2B20114}"/>
              </a:ext>
            </a:extLst>
          </p:cNvPr>
          <p:cNvSpPr>
            <a:spLocks noGrp="1"/>
          </p:cNvSpPr>
          <p:nvPr>
            <p:ph type="dt" sz="half" idx="10"/>
          </p:nvPr>
        </p:nvSpPr>
        <p:spPr/>
        <p:txBody>
          <a:bodyPr/>
          <a:lstStyle/>
          <a:p>
            <a:r>
              <a:rPr lang="en-US" noProof="0"/>
              <a:t>20XX</a:t>
            </a:r>
          </a:p>
        </p:txBody>
      </p:sp>
      <p:pic>
        <p:nvPicPr>
          <p:cNvPr id="11" name="Picture 10">
            <a:extLst>
              <a:ext uri="{FF2B5EF4-FFF2-40B4-BE49-F238E27FC236}">
                <a16:creationId xmlns:a16="http://schemas.microsoft.com/office/drawing/2014/main" id="{2CC7BF30-C365-B58F-342F-CB9A7A7A9142}"/>
              </a:ext>
            </a:extLst>
          </p:cNvPr>
          <p:cNvPicPr>
            <a:picLocks noChangeAspect="1"/>
          </p:cNvPicPr>
          <p:nvPr/>
        </p:nvPicPr>
        <p:blipFill>
          <a:blip r:embed="rId3"/>
          <a:stretch>
            <a:fillRect/>
          </a:stretch>
        </p:blipFill>
        <p:spPr>
          <a:xfrm>
            <a:off x="4795521" y="3637281"/>
            <a:ext cx="7416800" cy="2713102"/>
          </a:xfrm>
          <a:prstGeom prst="rect">
            <a:avLst/>
          </a:prstGeom>
        </p:spPr>
      </p:pic>
    </p:spTree>
    <p:extLst>
      <p:ext uri="{BB962C8B-B14F-4D97-AF65-F5344CB8AC3E}">
        <p14:creationId xmlns:p14="http://schemas.microsoft.com/office/powerpoint/2010/main" val="356494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C48C-889B-CD2C-548F-A87201C9B512}"/>
              </a:ext>
            </a:extLst>
          </p:cNvPr>
          <p:cNvSpPr>
            <a:spLocks noGrp="1"/>
          </p:cNvSpPr>
          <p:nvPr>
            <p:ph type="title"/>
          </p:nvPr>
        </p:nvSpPr>
        <p:spPr>
          <a:xfrm>
            <a:off x="-2619248" y="2661011"/>
            <a:ext cx="9912096" cy="1014984"/>
          </a:xfrm>
        </p:spPr>
        <p:txBody>
          <a:bodyPr/>
          <a:lstStyle/>
          <a:p>
            <a:r>
              <a:rPr lang="en-US" sz="4500" dirty="0"/>
              <a:t>Implementation</a:t>
            </a:r>
            <a:endParaRPr lang="en-IN" sz="4500" dirty="0"/>
          </a:p>
        </p:txBody>
      </p:sp>
      <p:pic>
        <p:nvPicPr>
          <p:cNvPr id="8" name="Content Placeholder 7">
            <a:extLst>
              <a:ext uri="{FF2B5EF4-FFF2-40B4-BE49-F238E27FC236}">
                <a16:creationId xmlns:a16="http://schemas.microsoft.com/office/drawing/2014/main" id="{E07373AB-1507-C02B-48CF-D793E70AB211}"/>
              </a:ext>
            </a:extLst>
          </p:cNvPr>
          <p:cNvPicPr>
            <a:picLocks noGrp="1" noChangeAspect="1"/>
          </p:cNvPicPr>
          <p:nvPr>
            <p:ph idx="1"/>
          </p:nvPr>
        </p:nvPicPr>
        <p:blipFill>
          <a:blip r:embed="rId2"/>
          <a:stretch>
            <a:fillRect/>
          </a:stretch>
        </p:blipFill>
        <p:spPr>
          <a:xfrm>
            <a:off x="4592321" y="0"/>
            <a:ext cx="7599680" cy="4003040"/>
          </a:xfrm>
        </p:spPr>
      </p:pic>
      <p:sp>
        <p:nvSpPr>
          <p:cNvPr id="4" name="Slide Number Placeholder 3">
            <a:extLst>
              <a:ext uri="{FF2B5EF4-FFF2-40B4-BE49-F238E27FC236}">
                <a16:creationId xmlns:a16="http://schemas.microsoft.com/office/drawing/2014/main" id="{24166820-01E4-8060-CCCB-2A7E474D6AE4}"/>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5" name="Footer Placeholder 4">
            <a:extLst>
              <a:ext uri="{FF2B5EF4-FFF2-40B4-BE49-F238E27FC236}">
                <a16:creationId xmlns:a16="http://schemas.microsoft.com/office/drawing/2014/main" id="{CEA9794D-FE07-1CB2-A781-575BBA0F810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F877645-7CEC-3607-4750-38599D35F712}"/>
              </a:ext>
            </a:extLst>
          </p:cNvPr>
          <p:cNvSpPr>
            <a:spLocks noGrp="1"/>
          </p:cNvSpPr>
          <p:nvPr>
            <p:ph type="dt" sz="half" idx="10"/>
          </p:nvPr>
        </p:nvSpPr>
        <p:spPr/>
        <p:txBody>
          <a:bodyPr/>
          <a:lstStyle/>
          <a:p>
            <a:r>
              <a:rPr lang="en-US" noProof="0"/>
              <a:t>20XX</a:t>
            </a:r>
          </a:p>
        </p:txBody>
      </p:sp>
      <p:pic>
        <p:nvPicPr>
          <p:cNvPr id="11" name="Picture 10">
            <a:extLst>
              <a:ext uri="{FF2B5EF4-FFF2-40B4-BE49-F238E27FC236}">
                <a16:creationId xmlns:a16="http://schemas.microsoft.com/office/drawing/2014/main" id="{CB6C514F-A1B4-810B-14EF-BDAC3F5DF845}"/>
              </a:ext>
            </a:extLst>
          </p:cNvPr>
          <p:cNvPicPr>
            <a:picLocks noChangeAspect="1"/>
          </p:cNvPicPr>
          <p:nvPr/>
        </p:nvPicPr>
        <p:blipFill>
          <a:blip r:embed="rId3"/>
          <a:stretch>
            <a:fillRect/>
          </a:stretch>
        </p:blipFill>
        <p:spPr>
          <a:xfrm>
            <a:off x="4592320" y="4318172"/>
            <a:ext cx="7599679" cy="1659797"/>
          </a:xfrm>
          <a:prstGeom prst="rect">
            <a:avLst/>
          </a:prstGeom>
        </p:spPr>
      </p:pic>
    </p:spTree>
    <p:extLst>
      <p:ext uri="{BB962C8B-B14F-4D97-AF65-F5344CB8AC3E}">
        <p14:creationId xmlns:p14="http://schemas.microsoft.com/office/powerpoint/2010/main" val="2934720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A414-ED86-D2E0-2271-5C32176F5EDC}"/>
              </a:ext>
            </a:extLst>
          </p:cNvPr>
          <p:cNvSpPr>
            <a:spLocks noGrp="1"/>
          </p:cNvSpPr>
          <p:nvPr>
            <p:ph type="title"/>
          </p:nvPr>
        </p:nvSpPr>
        <p:spPr>
          <a:xfrm>
            <a:off x="-1999488" y="1379433"/>
            <a:ext cx="9912096" cy="1014984"/>
          </a:xfrm>
        </p:spPr>
        <p:txBody>
          <a:bodyPr/>
          <a:lstStyle/>
          <a:p>
            <a:r>
              <a:rPr lang="en-US" dirty="0"/>
              <a:t>Visualization</a:t>
            </a:r>
            <a:endParaRPr lang="en-IN" dirty="0"/>
          </a:p>
        </p:txBody>
      </p:sp>
      <p:pic>
        <p:nvPicPr>
          <p:cNvPr id="8" name="Content Placeholder 7">
            <a:extLst>
              <a:ext uri="{FF2B5EF4-FFF2-40B4-BE49-F238E27FC236}">
                <a16:creationId xmlns:a16="http://schemas.microsoft.com/office/drawing/2014/main" id="{FAF9384B-43DB-8956-3CD4-3A4CA1752D9F}"/>
              </a:ext>
            </a:extLst>
          </p:cNvPr>
          <p:cNvPicPr>
            <a:picLocks noGrp="1" noChangeAspect="1"/>
          </p:cNvPicPr>
          <p:nvPr>
            <p:ph idx="1"/>
          </p:nvPr>
        </p:nvPicPr>
        <p:blipFill>
          <a:blip r:embed="rId2"/>
          <a:stretch>
            <a:fillRect/>
          </a:stretch>
        </p:blipFill>
        <p:spPr>
          <a:xfrm>
            <a:off x="5506720" y="728821"/>
            <a:ext cx="6289040" cy="4749746"/>
          </a:xfrm>
        </p:spPr>
      </p:pic>
      <p:sp>
        <p:nvSpPr>
          <p:cNvPr id="4" name="Slide Number Placeholder 3">
            <a:extLst>
              <a:ext uri="{FF2B5EF4-FFF2-40B4-BE49-F238E27FC236}">
                <a16:creationId xmlns:a16="http://schemas.microsoft.com/office/drawing/2014/main" id="{4A307817-0E87-39C5-6682-795F26FAB721}"/>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5" name="Footer Placeholder 4">
            <a:extLst>
              <a:ext uri="{FF2B5EF4-FFF2-40B4-BE49-F238E27FC236}">
                <a16:creationId xmlns:a16="http://schemas.microsoft.com/office/drawing/2014/main" id="{FF955330-08A4-FDA6-ECCA-34BA0E0DCB6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FFAD2A99-2DF5-4DC7-7B9F-E0AB8BEC700E}"/>
              </a:ext>
            </a:extLst>
          </p:cNvPr>
          <p:cNvSpPr>
            <a:spLocks noGrp="1"/>
          </p:cNvSpPr>
          <p:nvPr>
            <p:ph type="dt" sz="half" idx="10"/>
          </p:nvPr>
        </p:nvSpPr>
        <p:spPr/>
        <p:txBody>
          <a:bodyPr/>
          <a:lstStyle/>
          <a:p>
            <a:r>
              <a:rPr lang="en-US" noProof="0"/>
              <a:t>20XX</a:t>
            </a:r>
          </a:p>
        </p:txBody>
      </p:sp>
      <p:sp>
        <p:nvSpPr>
          <p:cNvPr id="3" name="TextBox 2">
            <a:extLst>
              <a:ext uri="{FF2B5EF4-FFF2-40B4-BE49-F238E27FC236}">
                <a16:creationId xmlns:a16="http://schemas.microsoft.com/office/drawing/2014/main" id="{297D5E81-B667-9E9D-83CD-C880C5072180}"/>
              </a:ext>
            </a:extLst>
          </p:cNvPr>
          <p:cNvSpPr txBox="1"/>
          <p:nvPr/>
        </p:nvSpPr>
        <p:spPr>
          <a:xfrm>
            <a:off x="721360" y="2595881"/>
            <a:ext cx="4500880" cy="2400657"/>
          </a:xfrm>
          <a:prstGeom prst="rect">
            <a:avLst/>
          </a:prstGeom>
          <a:noFill/>
        </p:spPr>
        <p:txBody>
          <a:bodyPr wrap="square" rtlCol="0">
            <a:spAutoFit/>
          </a:bodyPr>
          <a:lstStyle/>
          <a:p>
            <a:r>
              <a:rPr lang="en-US" sz="2500" dirty="0"/>
              <a:t>The majority of students in the dataset graduated, while a smaller portion dropped out or are still enrolled. This shows a positive trend in student outcomes, with graduation being the most common result.</a:t>
            </a:r>
            <a:endParaRPr lang="en-IN" sz="2500" dirty="0"/>
          </a:p>
        </p:txBody>
      </p:sp>
    </p:spTree>
    <p:extLst>
      <p:ext uri="{BB962C8B-B14F-4D97-AF65-F5344CB8AC3E}">
        <p14:creationId xmlns:p14="http://schemas.microsoft.com/office/powerpoint/2010/main" val="151506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FB5B-C127-B472-3E3B-A57C1544DBEF}"/>
              </a:ext>
            </a:extLst>
          </p:cNvPr>
          <p:cNvSpPr>
            <a:spLocks noGrp="1"/>
          </p:cNvSpPr>
          <p:nvPr>
            <p:ph type="title"/>
          </p:nvPr>
        </p:nvSpPr>
        <p:spPr>
          <a:xfrm>
            <a:off x="-2283968" y="1324705"/>
            <a:ext cx="9912096" cy="1014984"/>
          </a:xfrm>
        </p:spPr>
        <p:txBody>
          <a:bodyPr/>
          <a:lstStyle/>
          <a:p>
            <a:r>
              <a:rPr lang="en-US" dirty="0"/>
              <a:t>Visualization</a:t>
            </a:r>
            <a:endParaRPr lang="en-IN" dirty="0"/>
          </a:p>
        </p:txBody>
      </p:sp>
      <p:pic>
        <p:nvPicPr>
          <p:cNvPr id="8" name="Content Placeholder 7">
            <a:extLst>
              <a:ext uri="{FF2B5EF4-FFF2-40B4-BE49-F238E27FC236}">
                <a16:creationId xmlns:a16="http://schemas.microsoft.com/office/drawing/2014/main" id="{F40854E2-1EB5-546A-60EA-62A39F6F8092}"/>
              </a:ext>
            </a:extLst>
          </p:cNvPr>
          <p:cNvPicPr>
            <a:picLocks noGrp="1" noChangeAspect="1"/>
          </p:cNvPicPr>
          <p:nvPr>
            <p:ph idx="1"/>
          </p:nvPr>
        </p:nvPicPr>
        <p:blipFill>
          <a:blip r:embed="rId2"/>
          <a:stretch>
            <a:fillRect/>
          </a:stretch>
        </p:blipFill>
        <p:spPr>
          <a:xfrm>
            <a:off x="5364480" y="650081"/>
            <a:ext cx="6329679" cy="4582319"/>
          </a:xfrm>
        </p:spPr>
      </p:pic>
      <p:sp>
        <p:nvSpPr>
          <p:cNvPr id="4" name="Slide Number Placeholder 3">
            <a:extLst>
              <a:ext uri="{FF2B5EF4-FFF2-40B4-BE49-F238E27FC236}">
                <a16:creationId xmlns:a16="http://schemas.microsoft.com/office/drawing/2014/main" id="{3168881F-D428-088A-BFC3-48D64B4F59BF}"/>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5" name="Footer Placeholder 4">
            <a:extLst>
              <a:ext uri="{FF2B5EF4-FFF2-40B4-BE49-F238E27FC236}">
                <a16:creationId xmlns:a16="http://schemas.microsoft.com/office/drawing/2014/main" id="{794D9894-2038-A468-FAD1-FA0EFEE99F5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9C3A6FC-5351-B89E-327F-C34AF8B32EE0}"/>
              </a:ext>
            </a:extLst>
          </p:cNvPr>
          <p:cNvSpPr>
            <a:spLocks noGrp="1"/>
          </p:cNvSpPr>
          <p:nvPr>
            <p:ph type="dt" sz="half" idx="10"/>
          </p:nvPr>
        </p:nvSpPr>
        <p:spPr/>
        <p:txBody>
          <a:bodyPr/>
          <a:lstStyle/>
          <a:p>
            <a:r>
              <a:rPr lang="en-US" noProof="0"/>
              <a:t>20XX</a:t>
            </a:r>
          </a:p>
        </p:txBody>
      </p:sp>
      <p:sp>
        <p:nvSpPr>
          <p:cNvPr id="3" name="TextBox 2">
            <a:extLst>
              <a:ext uri="{FF2B5EF4-FFF2-40B4-BE49-F238E27FC236}">
                <a16:creationId xmlns:a16="http://schemas.microsoft.com/office/drawing/2014/main" id="{79BE332C-1F35-8E0E-AFF9-927DE109EBDC}"/>
              </a:ext>
            </a:extLst>
          </p:cNvPr>
          <p:cNvSpPr txBox="1"/>
          <p:nvPr/>
        </p:nvSpPr>
        <p:spPr>
          <a:xfrm>
            <a:off x="441960" y="2479040"/>
            <a:ext cx="4444999" cy="2785378"/>
          </a:xfrm>
          <a:prstGeom prst="rect">
            <a:avLst/>
          </a:prstGeom>
          <a:noFill/>
        </p:spPr>
        <p:txBody>
          <a:bodyPr wrap="square" rtlCol="0">
            <a:spAutoFit/>
          </a:bodyPr>
          <a:lstStyle/>
          <a:p>
            <a:r>
              <a:rPr lang="en-US" sz="2500" dirty="0"/>
              <a:t>Students who dropped out were generally older at the time of enrollment compared to those who graduated or are still enrolled. This might indicate that older students face more challenges in completing their studies.</a:t>
            </a:r>
            <a:endParaRPr lang="en-IN" sz="2500" dirty="0"/>
          </a:p>
        </p:txBody>
      </p:sp>
    </p:spTree>
    <p:extLst>
      <p:ext uri="{BB962C8B-B14F-4D97-AF65-F5344CB8AC3E}">
        <p14:creationId xmlns:p14="http://schemas.microsoft.com/office/powerpoint/2010/main" val="1544182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B7CE-6AAA-4B9B-B32E-C9422066FC82}"/>
              </a:ext>
            </a:extLst>
          </p:cNvPr>
          <p:cNvSpPr>
            <a:spLocks noGrp="1"/>
          </p:cNvSpPr>
          <p:nvPr>
            <p:ph type="title"/>
          </p:nvPr>
        </p:nvSpPr>
        <p:spPr>
          <a:xfrm>
            <a:off x="-2271776" y="1357491"/>
            <a:ext cx="9912096" cy="1014984"/>
          </a:xfrm>
        </p:spPr>
        <p:txBody>
          <a:bodyPr/>
          <a:lstStyle/>
          <a:p>
            <a:r>
              <a:rPr lang="en-US" dirty="0"/>
              <a:t>Visualization</a:t>
            </a:r>
            <a:endParaRPr lang="en-IN" dirty="0"/>
          </a:p>
        </p:txBody>
      </p:sp>
      <p:pic>
        <p:nvPicPr>
          <p:cNvPr id="8" name="Content Placeholder 7">
            <a:extLst>
              <a:ext uri="{FF2B5EF4-FFF2-40B4-BE49-F238E27FC236}">
                <a16:creationId xmlns:a16="http://schemas.microsoft.com/office/drawing/2014/main" id="{4F415145-8ACE-80A2-8BDD-DF68211B335B}"/>
              </a:ext>
            </a:extLst>
          </p:cNvPr>
          <p:cNvPicPr>
            <a:picLocks noGrp="1" noChangeAspect="1"/>
          </p:cNvPicPr>
          <p:nvPr>
            <p:ph idx="1"/>
          </p:nvPr>
        </p:nvPicPr>
        <p:blipFill>
          <a:blip r:embed="rId2"/>
          <a:stretch>
            <a:fillRect/>
          </a:stretch>
        </p:blipFill>
        <p:spPr>
          <a:xfrm>
            <a:off x="5364480" y="787082"/>
            <a:ext cx="6482080" cy="4512374"/>
          </a:xfrm>
        </p:spPr>
      </p:pic>
      <p:sp>
        <p:nvSpPr>
          <p:cNvPr id="4" name="Slide Number Placeholder 3">
            <a:extLst>
              <a:ext uri="{FF2B5EF4-FFF2-40B4-BE49-F238E27FC236}">
                <a16:creationId xmlns:a16="http://schemas.microsoft.com/office/drawing/2014/main" id="{3689BE4C-CC35-8515-E035-91A636EB0D7C}"/>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5" name="Footer Placeholder 4">
            <a:extLst>
              <a:ext uri="{FF2B5EF4-FFF2-40B4-BE49-F238E27FC236}">
                <a16:creationId xmlns:a16="http://schemas.microsoft.com/office/drawing/2014/main" id="{9EC84AB4-210D-14A0-80C3-6C7B599D0056}"/>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39F12FA0-6710-B166-7D6D-B08218E2CFA2}"/>
              </a:ext>
            </a:extLst>
          </p:cNvPr>
          <p:cNvSpPr>
            <a:spLocks noGrp="1"/>
          </p:cNvSpPr>
          <p:nvPr>
            <p:ph type="dt" sz="half" idx="10"/>
          </p:nvPr>
        </p:nvSpPr>
        <p:spPr/>
        <p:txBody>
          <a:bodyPr/>
          <a:lstStyle/>
          <a:p>
            <a:r>
              <a:rPr lang="en-US" noProof="0"/>
              <a:t>20XX</a:t>
            </a:r>
          </a:p>
        </p:txBody>
      </p:sp>
      <p:sp>
        <p:nvSpPr>
          <p:cNvPr id="3" name="TextBox 2">
            <a:extLst>
              <a:ext uri="{FF2B5EF4-FFF2-40B4-BE49-F238E27FC236}">
                <a16:creationId xmlns:a16="http://schemas.microsoft.com/office/drawing/2014/main" id="{F604C054-24D9-ABD0-4F4A-58155DE1C2C0}"/>
              </a:ext>
            </a:extLst>
          </p:cNvPr>
          <p:cNvSpPr txBox="1"/>
          <p:nvPr/>
        </p:nvSpPr>
        <p:spPr>
          <a:xfrm>
            <a:off x="457200" y="2456421"/>
            <a:ext cx="4511040" cy="2785378"/>
          </a:xfrm>
          <a:prstGeom prst="rect">
            <a:avLst/>
          </a:prstGeom>
          <a:noFill/>
        </p:spPr>
        <p:txBody>
          <a:bodyPr wrap="square" rtlCol="0">
            <a:spAutoFit/>
          </a:bodyPr>
          <a:lstStyle/>
          <a:p>
            <a:r>
              <a:rPr lang="en-US" sz="2500" dirty="0"/>
              <a:t>Admission grades are relatively similar across all categories, though enrolled students show slightly higher median grades. This suggests that academic readiness alone may not fully predict dropout or graduation.</a:t>
            </a:r>
            <a:endParaRPr lang="en-IN" sz="2500" dirty="0"/>
          </a:p>
        </p:txBody>
      </p:sp>
    </p:spTree>
    <p:extLst>
      <p:ext uri="{BB962C8B-B14F-4D97-AF65-F5344CB8AC3E}">
        <p14:creationId xmlns:p14="http://schemas.microsoft.com/office/powerpoint/2010/main" val="57675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57656" y="1107948"/>
            <a:ext cx="6013704" cy="1709928"/>
          </a:xfrm>
        </p:spPr>
        <p:txBody>
          <a:bodyPr/>
          <a:lstStyle/>
          <a:p>
            <a:r>
              <a:rPr lang="en-US" sz="5500" dirty="0"/>
              <a:t>1. 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035304" y="2157476"/>
            <a:ext cx="5854192" cy="2543048"/>
          </a:xfrm>
        </p:spPr>
        <p:txBody>
          <a:bodyPr/>
          <a:lstStyle/>
          <a:p>
            <a:r>
              <a:rPr lang="en-US" sz="2300" dirty="0"/>
              <a:t>Student retention is a critical focus for academic institutions. Dropping out can have long-term effects on an individual’s career and mental health, and also affects institutional rankings and funding. This project aims to analyze a student dataset to understand the academic and socio-economic factors that influence whether a student drops out, graduates, or remains enrolled.</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srcRect l="21600" r="21600"/>
          <a:stretch/>
        </p:blipFill>
        <p:spPr/>
      </p:pic>
    </p:spTree>
    <p:extLst>
      <p:ext uri="{BB962C8B-B14F-4D97-AF65-F5344CB8AC3E}">
        <p14:creationId xmlns:p14="http://schemas.microsoft.com/office/powerpoint/2010/main" val="378000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3A77-BFB8-85C8-E698-8C84A4496657}"/>
              </a:ext>
            </a:extLst>
          </p:cNvPr>
          <p:cNvSpPr>
            <a:spLocks noGrp="1"/>
          </p:cNvSpPr>
          <p:nvPr>
            <p:ph type="title"/>
          </p:nvPr>
        </p:nvSpPr>
        <p:spPr>
          <a:xfrm>
            <a:off x="-2019808" y="1040384"/>
            <a:ext cx="9912096" cy="1014984"/>
          </a:xfrm>
        </p:spPr>
        <p:txBody>
          <a:bodyPr/>
          <a:lstStyle/>
          <a:p>
            <a:r>
              <a:rPr lang="en-US" dirty="0"/>
              <a:t>Visualization</a:t>
            </a:r>
            <a:endParaRPr lang="en-IN" dirty="0"/>
          </a:p>
        </p:txBody>
      </p:sp>
      <p:pic>
        <p:nvPicPr>
          <p:cNvPr id="8" name="Content Placeholder 7">
            <a:extLst>
              <a:ext uri="{FF2B5EF4-FFF2-40B4-BE49-F238E27FC236}">
                <a16:creationId xmlns:a16="http://schemas.microsoft.com/office/drawing/2014/main" id="{AB04A176-9E02-A99E-DF60-6B6D73459BE7}"/>
              </a:ext>
            </a:extLst>
          </p:cNvPr>
          <p:cNvPicPr>
            <a:picLocks noGrp="1" noChangeAspect="1"/>
          </p:cNvPicPr>
          <p:nvPr>
            <p:ph idx="1"/>
          </p:nvPr>
        </p:nvPicPr>
        <p:blipFill>
          <a:blip r:embed="rId2"/>
          <a:stretch>
            <a:fillRect/>
          </a:stretch>
        </p:blipFill>
        <p:spPr>
          <a:xfrm>
            <a:off x="5781041" y="650240"/>
            <a:ext cx="5923280" cy="4825999"/>
          </a:xfrm>
        </p:spPr>
      </p:pic>
      <p:sp>
        <p:nvSpPr>
          <p:cNvPr id="4" name="Slide Number Placeholder 3">
            <a:extLst>
              <a:ext uri="{FF2B5EF4-FFF2-40B4-BE49-F238E27FC236}">
                <a16:creationId xmlns:a16="http://schemas.microsoft.com/office/drawing/2014/main" id="{62DB4779-DCE2-E7D0-3ECC-A21490E65355}"/>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5" name="Footer Placeholder 4">
            <a:extLst>
              <a:ext uri="{FF2B5EF4-FFF2-40B4-BE49-F238E27FC236}">
                <a16:creationId xmlns:a16="http://schemas.microsoft.com/office/drawing/2014/main" id="{06E4C678-EC4F-89A7-7370-EEAFC6EF13D9}"/>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169A83AC-09D5-B433-0F34-EDB367E32464}"/>
              </a:ext>
            </a:extLst>
          </p:cNvPr>
          <p:cNvSpPr>
            <a:spLocks noGrp="1"/>
          </p:cNvSpPr>
          <p:nvPr>
            <p:ph type="dt" sz="half" idx="10"/>
          </p:nvPr>
        </p:nvSpPr>
        <p:spPr/>
        <p:txBody>
          <a:bodyPr/>
          <a:lstStyle/>
          <a:p>
            <a:r>
              <a:rPr lang="en-US" noProof="0"/>
              <a:t>20XX</a:t>
            </a:r>
          </a:p>
        </p:txBody>
      </p:sp>
      <p:sp>
        <p:nvSpPr>
          <p:cNvPr id="3" name="TextBox 2">
            <a:extLst>
              <a:ext uri="{FF2B5EF4-FFF2-40B4-BE49-F238E27FC236}">
                <a16:creationId xmlns:a16="http://schemas.microsoft.com/office/drawing/2014/main" id="{E771FF2F-782E-E6B5-DCDA-57EDBB520B6C}"/>
              </a:ext>
            </a:extLst>
          </p:cNvPr>
          <p:cNvSpPr txBox="1"/>
          <p:nvPr/>
        </p:nvSpPr>
        <p:spPr>
          <a:xfrm>
            <a:off x="701040" y="2196810"/>
            <a:ext cx="4511040" cy="2785378"/>
          </a:xfrm>
          <a:prstGeom prst="rect">
            <a:avLst/>
          </a:prstGeom>
          <a:noFill/>
        </p:spPr>
        <p:txBody>
          <a:bodyPr wrap="square" rtlCol="0">
            <a:spAutoFit/>
          </a:bodyPr>
          <a:lstStyle/>
          <a:p>
            <a:r>
              <a:rPr lang="en-US" sz="2500" dirty="0"/>
              <a:t>Strong positive correlation is seen between first and second semester grades. However, age at enrollment and economic indicators like inflation and unemployment show minimal correlation with academic performance.</a:t>
            </a:r>
            <a:endParaRPr lang="en-IN" sz="2500" dirty="0"/>
          </a:p>
        </p:txBody>
      </p:sp>
    </p:spTree>
    <p:extLst>
      <p:ext uri="{BB962C8B-B14F-4D97-AF65-F5344CB8AC3E}">
        <p14:creationId xmlns:p14="http://schemas.microsoft.com/office/powerpoint/2010/main" val="3709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6A2B-EC0A-C20F-CC73-3FD0F3568AA9}"/>
              </a:ext>
            </a:extLst>
          </p:cNvPr>
          <p:cNvSpPr>
            <a:spLocks noGrp="1"/>
          </p:cNvSpPr>
          <p:nvPr>
            <p:ph type="title"/>
          </p:nvPr>
        </p:nvSpPr>
        <p:spPr/>
        <p:txBody>
          <a:bodyPr/>
          <a:lstStyle/>
          <a:p>
            <a:r>
              <a:rPr lang="en-IN" dirty="0"/>
              <a:t>Analysis Summary</a:t>
            </a:r>
          </a:p>
        </p:txBody>
      </p:sp>
      <p:sp>
        <p:nvSpPr>
          <p:cNvPr id="3" name="Content Placeholder 2">
            <a:extLst>
              <a:ext uri="{FF2B5EF4-FFF2-40B4-BE49-F238E27FC236}">
                <a16:creationId xmlns:a16="http://schemas.microsoft.com/office/drawing/2014/main" id="{8D879679-B131-4EBD-70B8-62B880BFFE7D}"/>
              </a:ext>
            </a:extLst>
          </p:cNvPr>
          <p:cNvSpPr>
            <a:spLocks noGrp="1"/>
          </p:cNvSpPr>
          <p:nvPr>
            <p:ph idx="1"/>
          </p:nvPr>
        </p:nvSpPr>
        <p:spPr/>
        <p:txBody>
          <a:bodyPr/>
          <a:lstStyle/>
          <a:p>
            <a:r>
              <a:rPr lang="en-US" dirty="0"/>
              <a:t>Curricular unit performance is the strongest indicator of academic success.</a:t>
            </a:r>
          </a:p>
          <a:p>
            <a:r>
              <a:rPr lang="en-US" dirty="0"/>
              <a:t>Younger age at enrollment is associated with higher chances of graduation.</a:t>
            </a:r>
          </a:p>
          <a:p>
            <a:r>
              <a:rPr lang="en-US" dirty="0"/>
              <a:t>Economic indicators like GDP and inflation might have secondary influence.</a:t>
            </a:r>
          </a:p>
          <a:p>
            <a:r>
              <a:rPr lang="en-US" dirty="0"/>
              <a:t>Admission grades, while informative, don’t show major predictive power in isolation.	</a:t>
            </a:r>
          </a:p>
          <a:p>
            <a:pPr marL="0" indent="0">
              <a:buNone/>
            </a:pPr>
            <a:endParaRPr lang="en-IN" dirty="0"/>
          </a:p>
        </p:txBody>
      </p:sp>
      <p:sp>
        <p:nvSpPr>
          <p:cNvPr id="4" name="Slide Number Placeholder 3">
            <a:extLst>
              <a:ext uri="{FF2B5EF4-FFF2-40B4-BE49-F238E27FC236}">
                <a16:creationId xmlns:a16="http://schemas.microsoft.com/office/drawing/2014/main" id="{E696A877-C272-8EBA-134C-C37A14442599}"/>
              </a:ext>
            </a:extLst>
          </p:cNvPr>
          <p:cNvSpPr>
            <a:spLocks noGrp="1"/>
          </p:cNvSpPr>
          <p:nvPr>
            <p:ph type="sldNum" sz="quarter" idx="12"/>
          </p:nvPr>
        </p:nvSpPr>
        <p:spPr/>
        <p:txBody>
          <a:bodyPr/>
          <a:lstStyle/>
          <a:p>
            <a:fld id="{8D0AFDD5-844D-364D-8AEC-50CF4D36D55D}" type="slidenum">
              <a:rPr lang="en-US" noProof="0" smtClean="0"/>
              <a:t>21</a:t>
            </a:fld>
            <a:endParaRPr lang="en-US" noProof="0"/>
          </a:p>
        </p:txBody>
      </p:sp>
      <p:sp>
        <p:nvSpPr>
          <p:cNvPr id="5" name="Footer Placeholder 4">
            <a:extLst>
              <a:ext uri="{FF2B5EF4-FFF2-40B4-BE49-F238E27FC236}">
                <a16:creationId xmlns:a16="http://schemas.microsoft.com/office/drawing/2014/main" id="{A522E0D0-6B76-728E-9BA6-F8FD060EEDF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5A95EE4-D2FC-9AA4-7C9B-E8C657BB5E46}"/>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218315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CD16-2D23-5618-E8E7-8A1B93FC555B}"/>
              </a:ext>
            </a:extLst>
          </p:cNvPr>
          <p:cNvSpPr>
            <a:spLocks noGrp="1"/>
          </p:cNvSpPr>
          <p:nvPr>
            <p:ph type="title"/>
          </p:nvPr>
        </p:nvSpPr>
        <p:spPr/>
        <p:txBody>
          <a:bodyPr/>
          <a:lstStyle/>
          <a:p>
            <a:r>
              <a:rPr lang="en-IN" sz="5500" dirty="0"/>
              <a:t>Conclusion and Future Work</a:t>
            </a:r>
          </a:p>
        </p:txBody>
      </p:sp>
      <p:sp>
        <p:nvSpPr>
          <p:cNvPr id="3" name="Content Placeholder 2">
            <a:extLst>
              <a:ext uri="{FF2B5EF4-FFF2-40B4-BE49-F238E27FC236}">
                <a16:creationId xmlns:a16="http://schemas.microsoft.com/office/drawing/2014/main" id="{C6131C1C-A601-0C1F-25BA-8C0CBA587D5F}"/>
              </a:ext>
            </a:extLst>
          </p:cNvPr>
          <p:cNvSpPr>
            <a:spLocks noGrp="1"/>
          </p:cNvSpPr>
          <p:nvPr>
            <p:ph idx="1"/>
          </p:nvPr>
        </p:nvSpPr>
        <p:spPr/>
        <p:txBody>
          <a:bodyPr/>
          <a:lstStyle/>
          <a:p>
            <a:pPr marL="0" indent="0">
              <a:buNone/>
            </a:pPr>
            <a:r>
              <a:rPr lang="en-US" dirty="0"/>
              <a:t>This analysis offers a foundation for predictive modeling (e.g., using machine learning classifiers) to:	</a:t>
            </a:r>
          </a:p>
          <a:p>
            <a:r>
              <a:rPr lang="en-US" dirty="0"/>
              <a:t>	Predict the likelihood of dropout or graduation.	</a:t>
            </a:r>
          </a:p>
          <a:p>
            <a:r>
              <a:rPr lang="en-US" dirty="0"/>
              <a:t>	Identify students at risk early in their academic journey.</a:t>
            </a:r>
          </a:p>
          <a:p>
            <a:pPr marL="0" indent="0">
              <a:buNone/>
            </a:pPr>
            <a:r>
              <a:rPr lang="en-US" sz="3000" b="1" dirty="0"/>
              <a:t>Future enhancements:</a:t>
            </a:r>
            <a:r>
              <a:rPr lang="en-US" dirty="0"/>
              <a:t>	</a:t>
            </a:r>
          </a:p>
          <a:p>
            <a:r>
              <a:rPr lang="en-US" dirty="0"/>
              <a:t>	Build a classification model (e.g., Random Forest, SVM).	</a:t>
            </a:r>
          </a:p>
          <a:p>
            <a:r>
              <a:rPr lang="en-US" dirty="0"/>
              <a:t>	Incorporate time-series tracking of performance.	</a:t>
            </a:r>
          </a:p>
          <a:p>
            <a:r>
              <a:rPr lang="en-US" dirty="0"/>
              <a:t>	Add more qualitative data (like student satisfaction surveys).</a:t>
            </a:r>
            <a:endParaRPr lang="en-IN" dirty="0"/>
          </a:p>
        </p:txBody>
      </p:sp>
      <p:sp>
        <p:nvSpPr>
          <p:cNvPr id="4" name="Slide Number Placeholder 3">
            <a:extLst>
              <a:ext uri="{FF2B5EF4-FFF2-40B4-BE49-F238E27FC236}">
                <a16:creationId xmlns:a16="http://schemas.microsoft.com/office/drawing/2014/main" id="{93C1F0E4-3C16-E546-566C-2C0603B2115F}"/>
              </a:ext>
            </a:extLst>
          </p:cNvPr>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5" name="Footer Placeholder 4">
            <a:extLst>
              <a:ext uri="{FF2B5EF4-FFF2-40B4-BE49-F238E27FC236}">
                <a16:creationId xmlns:a16="http://schemas.microsoft.com/office/drawing/2014/main" id="{5E825DFA-BEA2-B6C9-B925-6257C6E9EBFF}"/>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9E2112D-B674-26D9-0509-42CC21A1E690}"/>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197695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3559-F9B4-B367-62BB-5C4E3824DD63}"/>
              </a:ext>
            </a:extLst>
          </p:cNvPr>
          <p:cNvSpPr>
            <a:spLocks noGrp="1"/>
          </p:cNvSpPr>
          <p:nvPr>
            <p:ph type="title"/>
          </p:nvPr>
        </p:nvSpPr>
        <p:spPr>
          <a:xfrm>
            <a:off x="1282192" y="499312"/>
            <a:ext cx="9912096" cy="1014984"/>
          </a:xfrm>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4DF2071F-A6B3-FAB8-CAB1-53E9981BC07E}"/>
              </a:ext>
            </a:extLst>
          </p:cNvPr>
          <p:cNvSpPr>
            <a:spLocks noGrp="1"/>
          </p:cNvSpPr>
          <p:nvPr>
            <p:ph idx="1"/>
          </p:nvPr>
        </p:nvSpPr>
        <p:spPr>
          <a:xfrm>
            <a:off x="5127752" y="1690676"/>
            <a:ext cx="2471928" cy="4160520"/>
          </a:xfrm>
        </p:spPr>
        <p:txBody>
          <a:bodyPr/>
          <a:lstStyle/>
          <a:p>
            <a:pPr marL="0" indent="0">
              <a:buNone/>
            </a:pPr>
            <a:r>
              <a:rPr lang="en-US" sz="4000" dirty="0"/>
              <a:t>Jawad</a:t>
            </a:r>
          </a:p>
          <a:p>
            <a:pPr marL="0" indent="0">
              <a:buNone/>
            </a:pPr>
            <a:r>
              <a:rPr lang="en-US" sz="4000" dirty="0"/>
              <a:t>Zarif</a:t>
            </a:r>
          </a:p>
          <a:p>
            <a:pPr marL="0" indent="0">
              <a:buNone/>
            </a:pPr>
            <a:r>
              <a:rPr lang="en-US" sz="4000" dirty="0"/>
              <a:t>Melwin</a:t>
            </a:r>
          </a:p>
          <a:p>
            <a:pPr marL="0" indent="0">
              <a:buNone/>
            </a:pPr>
            <a:r>
              <a:rPr lang="en-US" sz="4000" dirty="0" err="1"/>
              <a:t>Mirfa</a:t>
            </a:r>
            <a:endParaRPr lang="en-US" sz="4000" dirty="0"/>
          </a:p>
          <a:p>
            <a:pPr marL="0" indent="0">
              <a:buNone/>
            </a:pPr>
            <a:r>
              <a:rPr lang="en-US" sz="4000" dirty="0"/>
              <a:t>Afkar</a:t>
            </a:r>
          </a:p>
          <a:p>
            <a:pPr marL="0" indent="0">
              <a:buNone/>
            </a:pPr>
            <a:r>
              <a:rPr lang="en-US" sz="4000" dirty="0"/>
              <a:t>Ansar</a:t>
            </a:r>
            <a:endParaRPr lang="en-IN" sz="4000" dirty="0"/>
          </a:p>
        </p:txBody>
      </p:sp>
      <p:sp>
        <p:nvSpPr>
          <p:cNvPr id="4" name="Slide Number Placeholder 3">
            <a:extLst>
              <a:ext uri="{FF2B5EF4-FFF2-40B4-BE49-F238E27FC236}">
                <a16:creationId xmlns:a16="http://schemas.microsoft.com/office/drawing/2014/main" id="{74DD99A5-08EE-D8EF-D8CB-1CF6553FD186}"/>
              </a:ext>
            </a:extLst>
          </p:cNvPr>
          <p:cNvSpPr>
            <a:spLocks noGrp="1"/>
          </p:cNvSpPr>
          <p:nvPr>
            <p:ph type="sldNum" sz="quarter" idx="12"/>
          </p:nvPr>
        </p:nvSpPr>
        <p:spPr/>
        <p:txBody>
          <a:bodyPr/>
          <a:lstStyle/>
          <a:p>
            <a:fld id="{8D0AFDD5-844D-364D-8AEC-50CF4D36D55D}" type="slidenum">
              <a:rPr lang="en-US" noProof="0" smtClean="0"/>
              <a:t>23</a:t>
            </a:fld>
            <a:endParaRPr lang="en-US" noProof="0"/>
          </a:p>
        </p:txBody>
      </p:sp>
      <p:sp>
        <p:nvSpPr>
          <p:cNvPr id="5" name="Footer Placeholder 4">
            <a:extLst>
              <a:ext uri="{FF2B5EF4-FFF2-40B4-BE49-F238E27FC236}">
                <a16:creationId xmlns:a16="http://schemas.microsoft.com/office/drawing/2014/main" id="{85457856-23E0-B60C-5829-E42729DED85D}"/>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1E0C466F-0B1B-29D2-B3F0-EC683C7DB37E}"/>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74144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2574036"/>
            <a:ext cx="4873752" cy="1709928"/>
          </a:xfrm>
        </p:spPr>
        <p:txBody>
          <a:bodyPr/>
          <a:lstStyle/>
          <a:p>
            <a:r>
              <a:rPr lang="en-US" dirty="0"/>
              <a:t>Thank you</a:t>
            </a:r>
          </a:p>
        </p:txBody>
      </p:sp>
      <p:pic>
        <p:nvPicPr>
          <p:cNvPr id="33" name="Picture Placeholder 32">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a:blip r:embed="rId2"/>
          <a:srcRect l="18646" r="18646"/>
          <a:stretch/>
        </p:blipFill>
        <p:spPr/>
      </p:pic>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05BD-64FC-F759-1CDD-7206181AB27D}"/>
              </a:ext>
            </a:extLst>
          </p:cNvPr>
          <p:cNvSpPr>
            <a:spLocks noGrp="1"/>
          </p:cNvSpPr>
          <p:nvPr>
            <p:ph type="title"/>
          </p:nvPr>
        </p:nvSpPr>
        <p:spPr>
          <a:xfrm>
            <a:off x="-2151888" y="512064"/>
            <a:ext cx="9912096" cy="1014984"/>
          </a:xfrm>
        </p:spPr>
        <p:txBody>
          <a:bodyPr/>
          <a:lstStyle/>
          <a:p>
            <a:r>
              <a:rPr lang="en-IN" dirty="0"/>
              <a:t>2. Objective</a:t>
            </a:r>
          </a:p>
        </p:txBody>
      </p:sp>
      <p:sp>
        <p:nvSpPr>
          <p:cNvPr id="3" name="Content Placeholder 2">
            <a:extLst>
              <a:ext uri="{FF2B5EF4-FFF2-40B4-BE49-F238E27FC236}">
                <a16:creationId xmlns:a16="http://schemas.microsoft.com/office/drawing/2014/main" id="{0FC4B25D-EDCF-EFBC-D233-ABAA2D064B50}"/>
              </a:ext>
            </a:extLst>
          </p:cNvPr>
          <p:cNvSpPr>
            <a:spLocks noGrp="1"/>
          </p:cNvSpPr>
          <p:nvPr>
            <p:ph idx="1"/>
          </p:nvPr>
        </p:nvSpPr>
        <p:spPr/>
        <p:txBody>
          <a:bodyPr/>
          <a:lstStyle/>
          <a:p>
            <a:pPr marL="0" indent="0">
              <a:buNone/>
            </a:pPr>
            <a:r>
              <a:rPr lang="en-US" dirty="0"/>
              <a:t>The primary objective of this study is to:</a:t>
            </a:r>
          </a:p>
          <a:p>
            <a:pPr marL="0" indent="0">
              <a:buNone/>
            </a:pPr>
            <a:r>
              <a:rPr lang="en-US" dirty="0"/>
              <a:t>	•	Explore patterns in student performance and behavior.</a:t>
            </a:r>
          </a:p>
          <a:p>
            <a:pPr marL="0" indent="0">
              <a:buNone/>
            </a:pPr>
            <a:r>
              <a:rPr lang="en-US" dirty="0"/>
              <a:t>	•	Identify key indicators correlated with student dropout.</a:t>
            </a:r>
          </a:p>
          <a:p>
            <a:pPr marL="0" indent="0">
              <a:buNone/>
            </a:pPr>
            <a:r>
              <a:rPr lang="en-US" dirty="0"/>
              <a:t>	•	Generate insights to help educational institutions improve retention  strategies.</a:t>
            </a:r>
            <a:endParaRPr lang="en-IN" dirty="0"/>
          </a:p>
        </p:txBody>
      </p:sp>
      <p:sp>
        <p:nvSpPr>
          <p:cNvPr id="4" name="Slide Number Placeholder 3">
            <a:extLst>
              <a:ext uri="{FF2B5EF4-FFF2-40B4-BE49-F238E27FC236}">
                <a16:creationId xmlns:a16="http://schemas.microsoft.com/office/drawing/2014/main" id="{90221310-269B-C0A3-D542-DE85A9A9C337}"/>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5" name="Footer Placeholder 4">
            <a:extLst>
              <a:ext uri="{FF2B5EF4-FFF2-40B4-BE49-F238E27FC236}">
                <a16:creationId xmlns:a16="http://schemas.microsoft.com/office/drawing/2014/main" id="{850063BF-F35B-08FE-DCAB-4CD252FA036D}"/>
              </a:ext>
            </a:extLst>
          </p:cNvPr>
          <p:cNvSpPr>
            <a:spLocks noGrp="1"/>
          </p:cNvSpPr>
          <p:nvPr>
            <p:ph type="ftr" sz="quarter" idx="11"/>
          </p:nvPr>
        </p:nvSpPr>
        <p:spPr/>
        <p:txBody>
          <a:bodyPr/>
          <a:lstStyle/>
          <a:p>
            <a:r>
              <a:rPr lang="en-US" noProof="0" dirty="0"/>
              <a:t>Presentation title</a:t>
            </a:r>
          </a:p>
        </p:txBody>
      </p:sp>
      <p:sp>
        <p:nvSpPr>
          <p:cNvPr id="6" name="Date Placeholder 5">
            <a:extLst>
              <a:ext uri="{FF2B5EF4-FFF2-40B4-BE49-F238E27FC236}">
                <a16:creationId xmlns:a16="http://schemas.microsoft.com/office/drawing/2014/main" id="{035D7723-30E7-3E61-BAD1-921B944C6163}"/>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7109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7DDB-FC02-5765-58AE-BBE1E487A4BA}"/>
              </a:ext>
            </a:extLst>
          </p:cNvPr>
          <p:cNvSpPr>
            <a:spLocks noGrp="1"/>
          </p:cNvSpPr>
          <p:nvPr>
            <p:ph type="title"/>
          </p:nvPr>
        </p:nvSpPr>
        <p:spPr>
          <a:xfrm>
            <a:off x="-445008" y="365656"/>
            <a:ext cx="9912096" cy="1014984"/>
          </a:xfrm>
        </p:spPr>
        <p:txBody>
          <a:bodyPr/>
          <a:lstStyle/>
          <a:p>
            <a:r>
              <a:rPr lang="en-IN" dirty="0"/>
              <a:t>3. Dataset Description</a:t>
            </a:r>
          </a:p>
        </p:txBody>
      </p:sp>
      <p:sp>
        <p:nvSpPr>
          <p:cNvPr id="3" name="Content Placeholder 2">
            <a:extLst>
              <a:ext uri="{FF2B5EF4-FFF2-40B4-BE49-F238E27FC236}">
                <a16:creationId xmlns:a16="http://schemas.microsoft.com/office/drawing/2014/main" id="{533F4958-DF95-26B0-5703-E6B4EA920D93}"/>
              </a:ext>
            </a:extLst>
          </p:cNvPr>
          <p:cNvSpPr>
            <a:spLocks noGrp="1"/>
          </p:cNvSpPr>
          <p:nvPr>
            <p:ph idx="1"/>
          </p:nvPr>
        </p:nvSpPr>
        <p:spPr/>
        <p:txBody>
          <a:bodyPr/>
          <a:lstStyle/>
          <a:p>
            <a:r>
              <a:rPr lang="en-US" dirty="0"/>
              <a:t>Feature</a:t>
            </a:r>
          </a:p>
          <a:p>
            <a:r>
              <a:rPr lang="en-US" dirty="0"/>
              <a:t>Description</a:t>
            </a:r>
          </a:p>
          <a:p>
            <a:r>
              <a:rPr lang="en-US" dirty="0" err="1"/>
              <a:t>TargetDropout</a:t>
            </a:r>
            <a:r>
              <a:rPr lang="en-US" dirty="0"/>
              <a:t> / Graduate / Enrolled</a:t>
            </a:r>
          </a:p>
          <a:p>
            <a:r>
              <a:rPr lang="en-US" dirty="0"/>
              <a:t>Admission grade</a:t>
            </a:r>
          </a:p>
          <a:p>
            <a:r>
              <a:rPr lang="en-US" dirty="0"/>
              <a:t>Grade received at time of admission</a:t>
            </a:r>
          </a:p>
          <a:p>
            <a:r>
              <a:rPr lang="en-US" dirty="0"/>
              <a:t>Age at enrollment</a:t>
            </a:r>
          </a:p>
          <a:p>
            <a:r>
              <a:rPr lang="en-US" dirty="0"/>
              <a:t>Age of the student when joining the course</a:t>
            </a:r>
            <a:endParaRPr lang="en-IN" dirty="0"/>
          </a:p>
        </p:txBody>
      </p:sp>
      <p:sp>
        <p:nvSpPr>
          <p:cNvPr id="4" name="Slide Number Placeholder 3">
            <a:extLst>
              <a:ext uri="{FF2B5EF4-FFF2-40B4-BE49-F238E27FC236}">
                <a16:creationId xmlns:a16="http://schemas.microsoft.com/office/drawing/2014/main" id="{F90E48BD-4304-861D-FB3B-57153A9A0F9C}"/>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7603C595-EBE5-0395-6599-5122F2B92126}"/>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A6A7889F-E785-3E53-24C0-BCBB05765F86}"/>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64432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4A4B-0EF9-B331-26DB-7E099BD9E919}"/>
              </a:ext>
            </a:extLst>
          </p:cNvPr>
          <p:cNvSpPr>
            <a:spLocks noGrp="1"/>
          </p:cNvSpPr>
          <p:nvPr>
            <p:ph type="title"/>
          </p:nvPr>
        </p:nvSpPr>
        <p:spPr>
          <a:xfrm>
            <a:off x="-142241" y="4273918"/>
            <a:ext cx="2037327" cy="548640"/>
          </a:xfrm>
        </p:spPr>
        <p:txBody>
          <a:bodyPr/>
          <a:lstStyle/>
          <a:p>
            <a:pPr marL="457200" indent="-457200">
              <a:buFont typeface="Arial" panose="020B0604020202020204" pitchFamily="34" charset="0"/>
              <a:buChar char="•"/>
            </a:pPr>
            <a:r>
              <a:rPr lang="en-US" sz="2800" dirty="0">
                <a:latin typeface="+mn-lt"/>
              </a:rPr>
              <a:t>GDP</a:t>
            </a:r>
            <a:br>
              <a:rPr lang="en-US" sz="2800" dirty="0">
                <a:latin typeface="+mn-lt"/>
              </a:rPr>
            </a:br>
            <a:endParaRPr lang="en-IN" sz="2800" dirty="0">
              <a:latin typeface="+mn-lt"/>
            </a:endParaRPr>
          </a:p>
        </p:txBody>
      </p:sp>
      <p:sp>
        <p:nvSpPr>
          <p:cNvPr id="3" name="Content Placeholder 2">
            <a:extLst>
              <a:ext uri="{FF2B5EF4-FFF2-40B4-BE49-F238E27FC236}">
                <a16:creationId xmlns:a16="http://schemas.microsoft.com/office/drawing/2014/main" id="{D8A07603-ABE2-A522-72B7-49DCAA557047}"/>
              </a:ext>
            </a:extLst>
          </p:cNvPr>
          <p:cNvSpPr>
            <a:spLocks noGrp="1"/>
          </p:cNvSpPr>
          <p:nvPr>
            <p:ph idx="1"/>
          </p:nvPr>
        </p:nvSpPr>
        <p:spPr>
          <a:xfrm>
            <a:off x="268993" y="210208"/>
            <a:ext cx="11000232" cy="3339592"/>
          </a:xfrm>
        </p:spPr>
        <p:txBody>
          <a:bodyPr/>
          <a:lstStyle/>
          <a:p>
            <a:r>
              <a:rPr lang="en-US" dirty="0"/>
              <a:t>Curricular units 1st </a:t>
            </a:r>
            <a:r>
              <a:rPr lang="en-US" dirty="0" err="1"/>
              <a:t>sem</a:t>
            </a:r>
            <a:endParaRPr lang="en-US" dirty="0"/>
          </a:p>
          <a:p>
            <a:r>
              <a:rPr lang="en-US" dirty="0"/>
              <a:t>Enrolled, evaluated, approved, and grade count for 1st semester</a:t>
            </a:r>
          </a:p>
          <a:p>
            <a:r>
              <a:rPr lang="en-US" dirty="0"/>
              <a:t>Curricular units 2nd </a:t>
            </a:r>
            <a:r>
              <a:rPr lang="en-US" dirty="0" err="1"/>
              <a:t>sem</a:t>
            </a:r>
            <a:endParaRPr lang="en-US" dirty="0"/>
          </a:p>
          <a:p>
            <a:r>
              <a:rPr lang="en-US" dirty="0"/>
              <a:t>Same as above for 2nd semester</a:t>
            </a:r>
          </a:p>
          <a:p>
            <a:r>
              <a:rPr lang="en-US" dirty="0"/>
              <a:t>Unemployment rate</a:t>
            </a:r>
          </a:p>
          <a:p>
            <a:r>
              <a:rPr lang="en-US" dirty="0"/>
              <a:t>Country-wide unemployment at time of enrollment</a:t>
            </a:r>
          </a:p>
          <a:p>
            <a:r>
              <a:rPr lang="en-US" dirty="0"/>
              <a:t>Inflation rate</a:t>
            </a:r>
          </a:p>
          <a:p>
            <a:r>
              <a:rPr lang="en-US" dirty="0"/>
              <a:t>Inflation rate at enrollment time</a:t>
            </a:r>
            <a:endParaRPr lang="en-IN" dirty="0"/>
          </a:p>
        </p:txBody>
      </p:sp>
      <p:sp>
        <p:nvSpPr>
          <p:cNvPr id="4" name="Slide Number Placeholder 3">
            <a:extLst>
              <a:ext uri="{FF2B5EF4-FFF2-40B4-BE49-F238E27FC236}">
                <a16:creationId xmlns:a16="http://schemas.microsoft.com/office/drawing/2014/main" id="{89C0EADD-AD1F-BE5B-9BF6-B01AA7046FA6}"/>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C4DCD055-9361-6C78-174D-E653498ABA5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F393EF98-1B19-2827-E1C1-8751FD218E65}"/>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C33A125F-554A-EA01-6590-2B84757BFC42}"/>
              </a:ext>
            </a:extLst>
          </p:cNvPr>
          <p:cNvSpPr txBox="1"/>
          <p:nvPr/>
        </p:nvSpPr>
        <p:spPr>
          <a:xfrm>
            <a:off x="263666" y="4822558"/>
            <a:ext cx="989633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n-lt"/>
              </a:rPr>
              <a:t>Gross Domestic Product of the country</a:t>
            </a:r>
          </a:p>
          <a:p>
            <a:pPr marL="285750" indent="-285750">
              <a:buFont typeface="Arial" panose="020B0604020202020204" pitchFamily="34" charset="0"/>
              <a:buChar char="•"/>
            </a:pPr>
            <a:r>
              <a:rPr lang="en-US" sz="2800" dirty="0">
                <a:latin typeface="+mn-lt"/>
              </a:rPr>
              <a:t>Qualification prior to current course</a:t>
            </a:r>
            <a:endParaRPr lang="en-IN" sz="2800" dirty="0"/>
          </a:p>
        </p:txBody>
      </p:sp>
    </p:spTree>
    <p:extLst>
      <p:ext uri="{BB962C8B-B14F-4D97-AF65-F5344CB8AC3E}">
        <p14:creationId xmlns:p14="http://schemas.microsoft.com/office/powerpoint/2010/main" val="103197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ECFB-C060-0490-5ECA-EA7EC77A3C51}"/>
              </a:ext>
            </a:extLst>
          </p:cNvPr>
          <p:cNvSpPr>
            <a:spLocks noGrp="1"/>
          </p:cNvSpPr>
          <p:nvPr>
            <p:ph type="title"/>
          </p:nvPr>
        </p:nvSpPr>
        <p:spPr>
          <a:xfrm>
            <a:off x="-607568" y="258709"/>
            <a:ext cx="9912096" cy="1014984"/>
          </a:xfrm>
        </p:spPr>
        <p:txBody>
          <a:bodyPr/>
          <a:lstStyle/>
          <a:p>
            <a:r>
              <a:rPr lang="en-IN" dirty="0"/>
              <a:t>4. Data Preprocessing</a:t>
            </a:r>
          </a:p>
        </p:txBody>
      </p:sp>
      <p:sp>
        <p:nvSpPr>
          <p:cNvPr id="4" name="Slide Number Placeholder 3">
            <a:extLst>
              <a:ext uri="{FF2B5EF4-FFF2-40B4-BE49-F238E27FC236}">
                <a16:creationId xmlns:a16="http://schemas.microsoft.com/office/drawing/2014/main" id="{0BB34BF6-6D88-1FF6-A6BA-17AB90BF4030}"/>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5" name="Footer Placeholder 4">
            <a:extLst>
              <a:ext uri="{FF2B5EF4-FFF2-40B4-BE49-F238E27FC236}">
                <a16:creationId xmlns:a16="http://schemas.microsoft.com/office/drawing/2014/main" id="{EBCDA85A-DC34-5853-B2E5-FFEDAC2275BE}"/>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45CBD7E-92A0-7740-1B2C-F1C575B25593}"/>
              </a:ext>
            </a:extLst>
          </p:cNvPr>
          <p:cNvSpPr>
            <a:spLocks noGrp="1"/>
          </p:cNvSpPr>
          <p:nvPr>
            <p:ph type="dt" sz="half" idx="10"/>
          </p:nvPr>
        </p:nvSpPr>
        <p:spPr/>
        <p:txBody>
          <a:bodyPr/>
          <a:lstStyle/>
          <a:p>
            <a:r>
              <a:rPr lang="en-US" noProof="0"/>
              <a:t>20XX</a:t>
            </a:r>
          </a:p>
        </p:txBody>
      </p:sp>
      <p:sp>
        <p:nvSpPr>
          <p:cNvPr id="7" name="Rectangle 1">
            <a:extLst>
              <a:ext uri="{FF2B5EF4-FFF2-40B4-BE49-F238E27FC236}">
                <a16:creationId xmlns:a16="http://schemas.microsoft.com/office/drawing/2014/main" id="{4559E9CF-EF41-1CBF-E9EC-BCD85DEEAABD}"/>
              </a:ext>
            </a:extLst>
          </p:cNvPr>
          <p:cNvSpPr>
            <a:spLocks noGrp="1" noChangeArrowheads="1"/>
          </p:cNvSpPr>
          <p:nvPr>
            <p:ph idx="1"/>
          </p:nvPr>
        </p:nvSpPr>
        <p:spPr bwMode="auto">
          <a:xfrm>
            <a:off x="379476" y="1406197"/>
            <a:ext cx="11433048"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Formatting Fixes</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Resolved </a:t>
            </a:r>
            <a:r>
              <a:rPr kumimoji="0" lang="en-US" altLang="en-US" b="1" i="0" u="none" strike="noStrike" cap="none" normalizeH="0" baseline="0" dirty="0">
                <a:ln>
                  <a:noFill/>
                </a:ln>
                <a:solidFill>
                  <a:schemeClr val="tx1"/>
                </a:solidFill>
                <a:effectLst/>
              </a:rPr>
              <a:t>delimiter issues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Cleaned inconsistent or irregular entries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2.   Type Conversions</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Converted </a:t>
            </a:r>
            <a:r>
              <a:rPr kumimoji="0" lang="en-US" altLang="en-US" b="1" i="0" u="none" strike="noStrike" cap="none" normalizeH="0" baseline="0" dirty="0">
                <a:ln>
                  <a:noFill/>
                </a:ln>
                <a:solidFill>
                  <a:schemeClr val="tx1"/>
                </a:solidFill>
                <a:effectLst/>
              </a:rPr>
              <a:t>numerical columns</a:t>
            </a:r>
            <a:r>
              <a:rPr kumimoji="0" lang="en-US" altLang="en-US" b="0" i="0" u="none" strike="noStrike" cap="none" normalizeH="0" baseline="0" dirty="0">
                <a:ln>
                  <a:noFill/>
                </a:ln>
                <a:solidFill>
                  <a:schemeClr val="tx1"/>
                </a:solidFill>
                <a:effectLst/>
              </a:rPr>
              <a:t> (grades, age) to appropriate types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3.  Missing Value Handling</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Detected and handled </a:t>
            </a:r>
            <a:r>
              <a:rPr kumimoji="0" lang="en-US" altLang="en-US" b="1" i="0" u="none" strike="noStrike" cap="none" normalizeH="0" baseline="0" dirty="0">
                <a:ln>
                  <a:noFill/>
                </a:ln>
                <a:solidFill>
                  <a:schemeClr val="tx1"/>
                </a:solidFill>
                <a:effectLst/>
              </a:rPr>
              <a:t>nulls or blanks</a:t>
            </a:r>
            <a:r>
              <a:rPr kumimoji="0" lang="en-US" altLang="en-US" b="0" i="0" u="none" strike="noStrike" cap="none" normalizeH="0" baseline="0" dirty="0">
                <a:ln>
                  <a:noFill/>
                </a:ln>
                <a:solidFill>
                  <a:schemeClr val="tx1"/>
                </a:solidFill>
                <a:effectLst/>
              </a:rPr>
              <a:t> using: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Mean/median imputation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Row/column removal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4.   Feature Engineering</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Aggregated or created new fields for better analysis (e.g., performance score)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111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35B5-D431-AF44-18AC-5E964650B346}"/>
              </a:ext>
            </a:extLst>
          </p:cNvPr>
          <p:cNvSpPr>
            <a:spLocks noGrp="1"/>
          </p:cNvSpPr>
          <p:nvPr>
            <p:ph type="title"/>
          </p:nvPr>
        </p:nvSpPr>
        <p:spPr>
          <a:xfrm>
            <a:off x="484632" y="210208"/>
            <a:ext cx="10344912" cy="1014984"/>
          </a:xfrm>
        </p:spPr>
        <p:txBody>
          <a:bodyPr/>
          <a:lstStyle/>
          <a:p>
            <a:r>
              <a:rPr lang="en-IN" dirty="0"/>
              <a:t>5. Exploratory Data Analysis </a:t>
            </a:r>
          </a:p>
        </p:txBody>
      </p:sp>
      <p:sp>
        <p:nvSpPr>
          <p:cNvPr id="3" name="Content Placeholder 2">
            <a:extLst>
              <a:ext uri="{FF2B5EF4-FFF2-40B4-BE49-F238E27FC236}">
                <a16:creationId xmlns:a16="http://schemas.microsoft.com/office/drawing/2014/main" id="{DD84C494-E7F1-13E4-74B2-AE56A3895ED2}"/>
              </a:ext>
            </a:extLst>
          </p:cNvPr>
          <p:cNvSpPr>
            <a:spLocks noGrp="1"/>
          </p:cNvSpPr>
          <p:nvPr>
            <p:ph idx="1"/>
          </p:nvPr>
        </p:nvSpPr>
        <p:spPr>
          <a:xfrm>
            <a:off x="484632" y="1424432"/>
            <a:ext cx="11000232" cy="4160520"/>
          </a:xfrm>
        </p:spPr>
        <p:txBody>
          <a:bodyPr/>
          <a:lstStyle/>
          <a:p>
            <a:pPr marL="0" indent="0">
              <a:buNone/>
            </a:pPr>
            <a:r>
              <a:rPr lang="en-US" b="1" dirty="0"/>
              <a:t>1. Target Distribution</a:t>
            </a:r>
            <a:r>
              <a:rPr lang="en-US" dirty="0"/>
              <a:t>:</a:t>
            </a:r>
          </a:p>
          <a:p>
            <a:pPr marL="742950" lvl="1" indent="-285750">
              <a:buFont typeface="Arial" panose="020B0604020202020204" pitchFamily="34" charset="0"/>
              <a:buChar char="•"/>
            </a:pPr>
            <a:r>
              <a:rPr lang="en-US" sz="2800" dirty="0"/>
              <a:t>Graduates: Majority</a:t>
            </a:r>
          </a:p>
          <a:p>
            <a:pPr marL="742950" lvl="1" indent="-285750">
              <a:buFont typeface="Arial" panose="020B0604020202020204" pitchFamily="34" charset="0"/>
              <a:buChar char="•"/>
            </a:pPr>
            <a:r>
              <a:rPr lang="en-US" sz="2800" dirty="0"/>
              <a:t>Enrolled: Moderate</a:t>
            </a:r>
          </a:p>
          <a:p>
            <a:pPr marL="742950" lvl="1" indent="-285750">
              <a:buFont typeface="Arial" panose="020B0604020202020204" pitchFamily="34" charset="0"/>
              <a:buChar char="•"/>
            </a:pPr>
            <a:r>
              <a:rPr lang="en-US" sz="2800" dirty="0"/>
              <a:t>Dropouts: Minority</a:t>
            </a:r>
          </a:p>
          <a:p>
            <a:pPr marL="0" indent="0">
              <a:buNone/>
            </a:pPr>
            <a:r>
              <a:rPr lang="en-US" b="1" dirty="0"/>
              <a:t>2. Correlation Analysis</a:t>
            </a:r>
            <a:r>
              <a:rPr lang="en-US" dirty="0"/>
              <a:t>:</a:t>
            </a:r>
          </a:p>
          <a:p>
            <a:pPr marL="742950" lvl="1" indent="-285750">
              <a:buFont typeface="Arial" panose="020B0604020202020204" pitchFamily="34" charset="0"/>
              <a:buChar char="•"/>
            </a:pPr>
            <a:r>
              <a:rPr lang="en-US" sz="2800" dirty="0"/>
              <a:t>Strong correlation between </a:t>
            </a:r>
            <a:r>
              <a:rPr lang="en-US" sz="2800" b="1" dirty="0"/>
              <a:t>1st and 2nd semester performance</a:t>
            </a:r>
            <a:r>
              <a:rPr lang="en-US" sz="2800" dirty="0"/>
              <a:t> (~0.79)</a:t>
            </a:r>
          </a:p>
          <a:p>
            <a:pPr marL="742950" lvl="1" indent="-285750">
              <a:buFont typeface="Arial" panose="020B0604020202020204" pitchFamily="34" charset="0"/>
              <a:buChar char="•"/>
            </a:pPr>
            <a:r>
              <a:rPr lang="en-US" sz="2800" dirty="0"/>
              <a:t>Mild positive link between </a:t>
            </a:r>
            <a:r>
              <a:rPr lang="en-US" sz="2800" b="1" dirty="0"/>
              <a:t>admission grade</a:t>
            </a:r>
            <a:r>
              <a:rPr lang="en-US" sz="2800" dirty="0"/>
              <a:t> and academic performance</a:t>
            </a:r>
          </a:p>
          <a:p>
            <a:pPr marL="742950" lvl="1" indent="-285750">
              <a:buFont typeface="Arial" panose="020B0604020202020204" pitchFamily="34" charset="0"/>
              <a:buChar char="•"/>
            </a:pPr>
            <a:r>
              <a:rPr lang="en-US" sz="2800" b="1" dirty="0"/>
              <a:t>Weak negative correlation</a:t>
            </a:r>
            <a:r>
              <a:rPr lang="en-US" sz="2800" dirty="0"/>
              <a:t> between </a:t>
            </a:r>
            <a:r>
              <a:rPr lang="en-US" sz="2800" b="1" dirty="0"/>
              <a:t>GDP</a:t>
            </a:r>
            <a:r>
              <a:rPr lang="en-US" sz="2800" dirty="0"/>
              <a:t> and </a:t>
            </a:r>
            <a:r>
              <a:rPr lang="en-US" sz="2800" b="1" dirty="0"/>
              <a:t>unemployment rate</a:t>
            </a:r>
            <a:endParaRPr lang="en-US" sz="2800" dirty="0"/>
          </a:p>
          <a:p>
            <a:pPr>
              <a:buNone/>
            </a:pPr>
            <a:r>
              <a:rPr lang="en-US" b="1" dirty="0"/>
              <a:t> </a:t>
            </a:r>
            <a:endParaRPr lang="en-IN" dirty="0"/>
          </a:p>
        </p:txBody>
      </p:sp>
      <p:sp>
        <p:nvSpPr>
          <p:cNvPr id="4" name="Slide Number Placeholder 3">
            <a:extLst>
              <a:ext uri="{FF2B5EF4-FFF2-40B4-BE49-F238E27FC236}">
                <a16:creationId xmlns:a16="http://schemas.microsoft.com/office/drawing/2014/main" id="{A3426A08-8346-E0F6-AA6A-B07A70FB2805}"/>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12C8840C-C34D-0673-1882-579ACF931BB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76A3CB3D-9B86-6418-AD7F-D937B25E374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9090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4B274-3F5D-929D-62D8-D1A611F843CB}"/>
              </a:ext>
            </a:extLst>
          </p:cNvPr>
          <p:cNvSpPr>
            <a:spLocks noGrp="1"/>
          </p:cNvSpPr>
          <p:nvPr>
            <p:ph idx="1"/>
          </p:nvPr>
        </p:nvSpPr>
        <p:spPr>
          <a:xfrm>
            <a:off x="268993" y="357632"/>
            <a:ext cx="11000232" cy="4160520"/>
          </a:xfrm>
        </p:spPr>
        <p:txBody>
          <a:bodyPr/>
          <a:lstStyle/>
          <a:p>
            <a:pPr>
              <a:buNone/>
            </a:pPr>
            <a:r>
              <a:rPr lang="en-US" b="1" dirty="0"/>
              <a:t>3. Insights:</a:t>
            </a:r>
          </a:p>
          <a:p>
            <a:pPr>
              <a:buFont typeface="Arial" panose="020B0604020202020204" pitchFamily="34" charset="0"/>
              <a:buChar char="•"/>
            </a:pPr>
            <a:r>
              <a:rPr lang="en-US" b="1" dirty="0"/>
              <a:t>Curricular performance</a:t>
            </a:r>
            <a:r>
              <a:rPr lang="en-US" dirty="0"/>
              <a:t> is the strongest indicator of academic success</a:t>
            </a:r>
          </a:p>
          <a:p>
            <a:pPr>
              <a:buFont typeface="Arial" panose="020B0604020202020204" pitchFamily="34" charset="0"/>
              <a:buChar char="•"/>
            </a:pPr>
            <a:r>
              <a:rPr lang="en-US" b="1" dirty="0"/>
              <a:t>Younger students</a:t>
            </a:r>
            <a:r>
              <a:rPr lang="en-US" dirty="0"/>
              <a:t> show higher graduation rates</a:t>
            </a:r>
          </a:p>
          <a:p>
            <a:pPr>
              <a:buFont typeface="Arial" panose="020B0604020202020204" pitchFamily="34" charset="0"/>
              <a:buChar char="•"/>
            </a:pPr>
            <a:r>
              <a:rPr lang="en-US" b="1" dirty="0"/>
              <a:t>Economic factors</a:t>
            </a:r>
            <a:r>
              <a:rPr lang="en-US" dirty="0"/>
              <a:t> have minimal direct academic correlation but potential indirect effects</a:t>
            </a:r>
          </a:p>
          <a:p>
            <a:endParaRPr lang="en-IN" dirty="0"/>
          </a:p>
        </p:txBody>
      </p:sp>
      <p:sp>
        <p:nvSpPr>
          <p:cNvPr id="4" name="Slide Number Placeholder 3">
            <a:extLst>
              <a:ext uri="{FF2B5EF4-FFF2-40B4-BE49-F238E27FC236}">
                <a16:creationId xmlns:a16="http://schemas.microsoft.com/office/drawing/2014/main" id="{75410013-B450-9E9A-1D6C-C667AE682695}"/>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411BD6A9-9C9F-1EED-A864-A2CB01B3B991}"/>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5DA68141-F1DB-5EBF-3230-65FD4A5B9B6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58699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CE89-9731-2015-658C-79BF10BD6AD8}"/>
              </a:ext>
            </a:extLst>
          </p:cNvPr>
          <p:cNvSpPr>
            <a:spLocks noGrp="1"/>
          </p:cNvSpPr>
          <p:nvPr>
            <p:ph type="title"/>
          </p:nvPr>
        </p:nvSpPr>
        <p:spPr>
          <a:xfrm>
            <a:off x="-419855" y="210208"/>
            <a:ext cx="12611855" cy="1014984"/>
          </a:xfrm>
        </p:spPr>
        <p:txBody>
          <a:bodyPr/>
          <a:lstStyle/>
          <a:p>
            <a:r>
              <a:rPr lang="en-IN" sz="5200" dirty="0"/>
              <a:t>6. Feature Engineering &amp; Selection</a:t>
            </a:r>
          </a:p>
        </p:txBody>
      </p:sp>
      <p:sp>
        <p:nvSpPr>
          <p:cNvPr id="3" name="Content Placeholder 2">
            <a:extLst>
              <a:ext uri="{FF2B5EF4-FFF2-40B4-BE49-F238E27FC236}">
                <a16:creationId xmlns:a16="http://schemas.microsoft.com/office/drawing/2014/main" id="{41DFFBCB-3790-D465-5CA4-979567452D7F}"/>
              </a:ext>
            </a:extLst>
          </p:cNvPr>
          <p:cNvSpPr>
            <a:spLocks noGrp="1"/>
          </p:cNvSpPr>
          <p:nvPr>
            <p:ph idx="1"/>
          </p:nvPr>
        </p:nvSpPr>
        <p:spPr/>
        <p:txBody>
          <a:bodyPr/>
          <a:lstStyle/>
          <a:p>
            <a:r>
              <a:rPr lang="en-US" dirty="0"/>
              <a:t> Identifying Key Influencers: Grades, Age, and More</a:t>
            </a:r>
          </a:p>
          <a:p>
            <a:r>
              <a:rPr lang="en-US" dirty="0"/>
              <a:t>Methods of Feature Selection: Picking the Best </a:t>
            </a:r>
            <a:r>
              <a:rPr lang="en-US" dirty="0" err="1"/>
              <a:t>VariablesBuilding</a:t>
            </a:r>
            <a:r>
              <a:rPr lang="en-US" dirty="0"/>
              <a:t> Predictive Models</a:t>
            </a:r>
          </a:p>
          <a:p>
            <a:r>
              <a:rPr lang="en-US" dirty="0"/>
              <a:t>Diving into Algorithms: Logistic Regression, Decision Trees, and More</a:t>
            </a:r>
          </a:p>
          <a:p>
            <a:r>
              <a:rPr lang="en-US" dirty="0"/>
              <a:t>Training and Testing: How We Validate Our </a:t>
            </a:r>
            <a:r>
              <a:rPr lang="en-US" dirty="0" err="1"/>
              <a:t>ModelsEvaluating</a:t>
            </a:r>
            <a:r>
              <a:rPr lang="en-US" dirty="0"/>
              <a:t> Model Performance</a:t>
            </a:r>
          </a:p>
          <a:p>
            <a:r>
              <a:rPr lang="en-US" dirty="0"/>
              <a:t>Key Metrics: Accuracy, Precision, Recall, and F1 Score</a:t>
            </a:r>
          </a:p>
          <a:p>
            <a:pPr marL="0" indent="0">
              <a:buNone/>
            </a:pPr>
            <a:r>
              <a:rPr lang="en-US" dirty="0"/>
              <a:t>             </a:t>
            </a:r>
            <a:endParaRPr lang="en-IN" dirty="0"/>
          </a:p>
        </p:txBody>
      </p:sp>
      <p:sp>
        <p:nvSpPr>
          <p:cNvPr id="4" name="Slide Number Placeholder 3">
            <a:extLst>
              <a:ext uri="{FF2B5EF4-FFF2-40B4-BE49-F238E27FC236}">
                <a16:creationId xmlns:a16="http://schemas.microsoft.com/office/drawing/2014/main" id="{D56F7241-321B-D21D-64CC-F45A17EC24F4}"/>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E8BAAA4E-F127-1A27-EFE6-06093E24BAF5}"/>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52B0F012-7713-643E-9654-C47E61BDC934}"/>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511762351"/>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{265B5851-D6E6-43EB-A578-B659130115DA}tf11429527_win32</Template>
  <TotalTime>158</TotalTime>
  <Words>860</Words>
  <Application>Microsoft Office PowerPoint</Application>
  <PresentationFormat>Widescreen</PresentationFormat>
  <Paragraphs>166</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DM Sans Medium</vt:lpstr>
      <vt:lpstr>Karla</vt:lpstr>
      <vt:lpstr>Univers Condensed Light</vt:lpstr>
      <vt:lpstr>Office Theme</vt:lpstr>
      <vt:lpstr>Student Dropout and Academic Success Analysis</vt:lpstr>
      <vt:lpstr>1. Introduction </vt:lpstr>
      <vt:lpstr>2. Objective</vt:lpstr>
      <vt:lpstr>3. Dataset Description</vt:lpstr>
      <vt:lpstr>GDP </vt:lpstr>
      <vt:lpstr>4. Data Preprocessing</vt:lpstr>
      <vt:lpstr>5. Exploratory Data Analysis </vt:lpstr>
      <vt:lpstr>PowerPoint Presentation</vt:lpstr>
      <vt:lpstr>6. Feature Engineering &amp; Selection</vt:lpstr>
      <vt:lpstr>7. Evaluation Metrics</vt:lpstr>
      <vt:lpstr>Accuracy</vt:lpstr>
      <vt:lpstr>Confusion matrix</vt:lpstr>
      <vt:lpstr>Implementation</vt:lpstr>
      <vt:lpstr>Implementation</vt:lpstr>
      <vt:lpstr>Implementation</vt:lpstr>
      <vt:lpstr>Implementation</vt:lpstr>
      <vt:lpstr>Visualization</vt:lpstr>
      <vt:lpstr>Visualization</vt:lpstr>
      <vt:lpstr>Visualization</vt:lpstr>
      <vt:lpstr>Visualization</vt:lpstr>
      <vt:lpstr>Analysis Summary</vt:lpstr>
      <vt:lpstr>Conclusion and Future Work</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Melwin Jayaraj</dc:creator>
  <cp:lastModifiedBy>Melwin Jayaraj</cp:lastModifiedBy>
  <cp:revision>3</cp:revision>
  <dcterms:created xsi:type="dcterms:W3CDTF">2025-04-20T18:51:24Z</dcterms:created>
  <dcterms:modified xsi:type="dcterms:W3CDTF">2025-04-21T14:07:51Z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