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4"/>
  </p:notesMasterIdLst>
  <p:sldIdLst>
    <p:sldId id="256" r:id="rId2"/>
    <p:sldId id="276" r:id="rId3"/>
    <p:sldId id="258" r:id="rId4"/>
    <p:sldId id="261" r:id="rId5"/>
    <p:sldId id="278" r:id="rId6"/>
    <p:sldId id="266" r:id="rId7"/>
    <p:sldId id="281" r:id="rId8"/>
    <p:sldId id="267" r:id="rId9"/>
    <p:sldId id="282" r:id="rId10"/>
    <p:sldId id="280" r:id="rId11"/>
    <p:sldId id="268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787"/>
  </p:normalViewPr>
  <p:slideViewPr>
    <p:cSldViewPr snapToGrid="0" snapToObjects="1">
      <p:cViewPr varScale="1">
        <p:scale>
          <a:sx n="81" d="100"/>
          <a:sy n="81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847B-1D0D-F14C-A709-41BB7C45915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402BD-ECAD-424B-A7DA-564E4180F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402BD-ECAD-424B-A7DA-564E4180FF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45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96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DEAB-15C7-5145-B126-B323B41BAE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CAF238-978A-9D41-A5FB-571A6AA6B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1231-40CE-ED44-BA3E-9B5F85E8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383209"/>
            <a:ext cx="8915399" cy="2262781"/>
          </a:xfrm>
        </p:spPr>
        <p:txBody>
          <a:bodyPr/>
          <a:lstStyle/>
          <a:p>
            <a:r>
              <a:rPr lang="en-US" dirty="0"/>
              <a:t>ENGR290 PDR</a:t>
            </a:r>
            <a:br>
              <a:rPr lang="en-US" dirty="0"/>
            </a:br>
            <a:r>
              <a:rPr lang="en-US" dirty="0"/>
              <a:t>Team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1BCF5-CE12-914B-A598-E1A05CA2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1E261-860F-A448-9AEA-0F149AB18375}"/>
              </a:ext>
            </a:extLst>
          </p:cNvPr>
          <p:cNvSpPr txBox="1"/>
          <p:nvPr/>
        </p:nvSpPr>
        <p:spPr>
          <a:xfrm>
            <a:off x="8807116" y="4333107"/>
            <a:ext cx="1377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By</a:t>
            </a:r>
          </a:p>
          <a:p>
            <a:r>
              <a:rPr lang="en-CA" dirty="0"/>
              <a:t>Abdullah</a:t>
            </a:r>
          </a:p>
          <a:p>
            <a:r>
              <a:rPr lang="en-CA" dirty="0"/>
              <a:t>Omar</a:t>
            </a:r>
          </a:p>
          <a:p>
            <a:r>
              <a:rPr lang="en-US" dirty="0"/>
              <a:t>J</a:t>
            </a:r>
            <a:r>
              <a:rPr lang="en-CA" dirty="0" err="1"/>
              <a:t>askirat</a:t>
            </a:r>
            <a:endParaRPr lang="en-CA" dirty="0"/>
          </a:p>
          <a:p>
            <a:r>
              <a:rPr lang="en-US" dirty="0"/>
              <a:t>M</a:t>
            </a:r>
            <a:r>
              <a:rPr lang="en-CA" dirty="0" err="1"/>
              <a:t>ohamed</a:t>
            </a:r>
            <a:br>
              <a:rPr lang="en-CA" dirty="0"/>
            </a:br>
            <a:r>
              <a:rPr lang="en-CA" dirty="0"/>
              <a:t>Mamadou</a:t>
            </a:r>
            <a:br>
              <a:rPr lang="en-CA" dirty="0"/>
            </a:br>
            <a:r>
              <a:rPr lang="en-CA" dirty="0"/>
              <a:t>Maya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210E-E358-9944-8665-306AEAF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E04D-C76E-2441-933D-9D7BAEAE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738" y="1514477"/>
            <a:ext cx="10991850" cy="518636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1. Define Problem ✔</a:t>
            </a:r>
          </a:p>
          <a:p>
            <a:r>
              <a:rPr lang="en-US" sz="2000" dirty="0"/>
              <a:t>2. Brainstorm ✔</a:t>
            </a:r>
          </a:p>
          <a:p>
            <a:r>
              <a:rPr lang="en-US" sz="2000" dirty="0"/>
              <a:t>3. Research &amp; Ideas ✔</a:t>
            </a:r>
          </a:p>
          <a:p>
            <a:r>
              <a:rPr lang="en-US" sz="2000" dirty="0"/>
              <a:t>4. Identify Criteria ✔</a:t>
            </a:r>
          </a:p>
          <a:p>
            <a:r>
              <a:rPr lang="en-US" sz="2000" dirty="0"/>
              <a:t>5. Explore Possibilities ✔</a:t>
            </a:r>
          </a:p>
          <a:p>
            <a:r>
              <a:rPr lang="en-US" sz="2000" dirty="0"/>
              <a:t>6. Select Approach ✔</a:t>
            </a:r>
          </a:p>
          <a:p>
            <a:r>
              <a:rPr lang="en-US" sz="2000" dirty="0"/>
              <a:t>7. Develop a Design Proposal ✔</a:t>
            </a:r>
          </a:p>
          <a:p>
            <a:endParaRPr lang="en-US" sz="2000" dirty="0"/>
          </a:p>
          <a:p>
            <a:r>
              <a:rPr lang="en-US" sz="2000" dirty="0"/>
              <a:t>To do:</a:t>
            </a:r>
            <a:br>
              <a:rPr lang="en-US" sz="2000" dirty="0"/>
            </a:br>
            <a:r>
              <a:rPr lang="en-US" sz="2000" dirty="0"/>
              <a:t>8. Make Prototype</a:t>
            </a:r>
          </a:p>
          <a:p>
            <a:r>
              <a:rPr lang="en-US" sz="2000" dirty="0"/>
              <a:t>9. Test and Evaluate </a:t>
            </a:r>
          </a:p>
          <a:p>
            <a:r>
              <a:rPr lang="en-US" sz="2000" dirty="0"/>
              <a:t>10. Refine</a:t>
            </a:r>
          </a:p>
          <a:p>
            <a:r>
              <a:rPr lang="en-US" sz="2000" dirty="0"/>
              <a:t>11. Final Design</a:t>
            </a:r>
          </a:p>
          <a:p>
            <a:r>
              <a:rPr lang="en-US" sz="2000" dirty="0"/>
              <a:t>12. Communicate Results</a:t>
            </a:r>
          </a:p>
        </p:txBody>
      </p:sp>
    </p:spTree>
    <p:extLst>
      <p:ext uri="{BB962C8B-B14F-4D97-AF65-F5344CB8AC3E}">
        <p14:creationId xmlns:p14="http://schemas.microsoft.com/office/powerpoint/2010/main" val="41255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F87A-F403-9C40-AE8B-C744A2A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ADE-5A86-834A-B6AB-6AA22C93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763" y="1540189"/>
            <a:ext cx="8915400" cy="3777622"/>
          </a:xfrm>
        </p:spPr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2B6564-81AD-4296-9C4B-D86D2CEF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763" y="1905000"/>
            <a:ext cx="9108998" cy="44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6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25F-C7EB-4917-997F-1D8A7A61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02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C33-C83B-D54E-87B0-A7BD6D7D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459" y="160284"/>
            <a:ext cx="8911687" cy="1280890"/>
          </a:xfrm>
        </p:spPr>
        <p:txBody>
          <a:bodyPr/>
          <a:lstStyle/>
          <a:p>
            <a:r>
              <a:rPr lang="en-US" dirty="0"/>
              <a:t>Specifications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FC7ED2-EBEC-0C40-9A3A-A92E6E2C7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661687"/>
              </p:ext>
            </p:extLst>
          </p:nvPr>
        </p:nvGraphicFramePr>
        <p:xfrm>
          <a:off x="2079459" y="900470"/>
          <a:ext cx="8649502" cy="577634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4137660">
                  <a:extLst>
                    <a:ext uri="{9D8B030D-6E8A-4147-A177-3AD203B41FA5}">
                      <a16:colId xmlns:a16="http://schemas.microsoft.com/office/drawing/2014/main" val="1878109606"/>
                    </a:ext>
                  </a:extLst>
                </a:gridCol>
                <a:gridCol w="1455821">
                  <a:extLst>
                    <a:ext uri="{9D8B030D-6E8A-4147-A177-3AD203B41FA5}">
                      <a16:colId xmlns:a16="http://schemas.microsoft.com/office/drawing/2014/main" val="816748699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2135630653"/>
                    </a:ext>
                  </a:extLst>
                </a:gridCol>
                <a:gridCol w="1624263">
                  <a:extLst>
                    <a:ext uri="{9D8B030D-6E8A-4147-A177-3AD203B41FA5}">
                      <a16:colId xmlns:a16="http://schemas.microsoft.com/office/drawing/2014/main" val="1512415040"/>
                    </a:ext>
                  </a:extLst>
                </a:gridCol>
              </a:tblGrid>
              <a:tr h="283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Wish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Preferred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Demand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742299"/>
                  </a:ext>
                </a:extLst>
              </a:tr>
              <a:tr h="566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Autonomous</a:t>
                      </a:r>
                      <a:endParaRPr lang="en-CA" sz="1600" dirty="0">
                        <a:effectLst/>
                        <a:latin typeface="+mj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045388"/>
                  </a:ext>
                </a:extLst>
              </a:tr>
              <a:tr h="566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Succeed in first attempt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x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558870"/>
                  </a:ext>
                </a:extLst>
              </a:tr>
              <a:tr h="566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Hover gap of 3-5 mm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x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888387"/>
                  </a:ext>
                </a:extLst>
              </a:tr>
              <a:tr h="8498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Complete the track in under 45 seconds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919339"/>
                  </a:ext>
                </a:extLst>
              </a:tr>
              <a:tr h="697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Complete the track in under 2 minutes 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130742"/>
                  </a:ext>
                </a:extLst>
              </a:tr>
              <a:tr h="6979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Minimum possible # of components 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932980"/>
                  </a:ext>
                </a:extLst>
              </a:tr>
              <a:tr h="5665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Avoid collisions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387457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5870"/>
                  </a:ext>
                </a:extLst>
              </a:tr>
              <a:tr h="697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Able to get un-stuck</a:t>
                      </a:r>
                      <a:endParaRPr lang="en-CA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CA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50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5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0E4-2813-6C46-A2CC-B95399DC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43DFF-C44F-B74E-BE99-5EB341301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9575" y="2456268"/>
                <a:ext cx="8915400" cy="377762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CA" sz="2000" dirty="0"/>
                  <a:t>Autonomous</a:t>
                </a:r>
              </a:p>
              <a:p>
                <a:pPr lvl="0"/>
                <a:r>
                  <a:rPr lang="en-US" sz="2000" dirty="0"/>
                  <a:t>Maximum time : 2 minutes</a:t>
                </a:r>
                <a:endParaRPr lang="en-CA" sz="2000" dirty="0"/>
              </a:p>
              <a:p>
                <a:pPr lvl="0"/>
                <a:r>
                  <a:rPr lang="en-CA" sz="2000" dirty="0"/>
                  <a:t>Minimum components</a:t>
                </a:r>
              </a:p>
              <a:p>
                <a:pPr lvl="0"/>
                <a:r>
                  <a:rPr lang="en-US" sz="2000" dirty="0"/>
                  <a:t>Accomplish three U-turns</a:t>
                </a:r>
                <a:endParaRPr lang="en-CA" sz="2000" dirty="0"/>
              </a:p>
              <a:p>
                <a:pPr lvl="0"/>
                <a:r>
                  <a:rPr lang="en-US" sz="2000" dirty="0"/>
                  <a:t>3 obstacles, highest: 3mm </a:t>
                </a:r>
                <a:endParaRPr lang="en-CA" sz="2000" dirty="0"/>
              </a:p>
              <a:p>
                <a:pPr lvl="0"/>
                <a:r>
                  <a:rPr lang="en-US" sz="2000" dirty="0"/>
                  <a:t>Achieve a high score based on: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𝑁𝑐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CA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43DFF-C44F-B74E-BE99-5EB341301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9575" y="2456268"/>
                <a:ext cx="8915400" cy="3777622"/>
              </a:xfrm>
              <a:blipFill>
                <a:blip r:embed="rId2"/>
                <a:stretch>
                  <a:fillRect l="-569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0AFED8-BBA2-DE49-927F-83FB2F6A67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2" y="903693"/>
            <a:ext cx="5538787" cy="3582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71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170F-F5A8-8248-A90A-B261E718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99322-A917-874B-B89C-1AF3A8C49EE1}"/>
              </a:ext>
            </a:extLst>
          </p:cNvPr>
          <p:cNvSpPr txBox="1"/>
          <p:nvPr/>
        </p:nvSpPr>
        <p:spPr>
          <a:xfrm>
            <a:off x="1914525" y="4214813"/>
            <a:ext cx="15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01DA9-74FC-FC49-8FA4-3F74C1CBEB38}"/>
              </a:ext>
            </a:extLst>
          </p:cNvPr>
          <p:cNvSpPr txBox="1"/>
          <p:nvPr/>
        </p:nvSpPr>
        <p:spPr>
          <a:xfrm>
            <a:off x="9570243" y="4211599"/>
            <a:ext cx="1414463" cy="37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BF6B0-084D-B040-B850-2D58F3BB748E}"/>
              </a:ext>
            </a:extLst>
          </p:cNvPr>
          <p:cNvSpPr txBox="1"/>
          <p:nvPr/>
        </p:nvSpPr>
        <p:spPr>
          <a:xfrm>
            <a:off x="8529638" y="60864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</a:t>
            </a:r>
          </a:p>
        </p:txBody>
      </p:sp>
      <p:pic>
        <p:nvPicPr>
          <p:cNvPr id="10" name="Picture 9" descr="https://lh3.googleusercontent.com/nueLYt0I_wCyAQ4jY9_zV8e2CbK9tKknteCBCZXEvFibhLh86Dr-ZUGjGc9JV5MgDsy4ryT9mrUddcAanJPFc2QC1eJTqHWyvMhVemDsAqW_Svz-o4nnZBFdbxf12GAxWyrhOA5L">
            <a:extLst>
              <a:ext uri="{FF2B5EF4-FFF2-40B4-BE49-F238E27FC236}">
                <a16:creationId xmlns:a16="http://schemas.microsoft.com/office/drawing/2014/main" id="{CF719AF0-1728-4142-AE6F-366E9D40F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94" y="1435465"/>
            <a:ext cx="5100742" cy="267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s://lh5.googleusercontent.com/FP-dGGVyGOQXSIQPCpaFhm4upBCil7uMQdg9UwyOC70mV69dE2u9mSEtCpjrVkEkzzGP0x0xMDHPKFDWWHF90TRE5_i0DI9vJHwascLK8eiEYOolVPE9RryiDM4JVNxoae_M2uEf">
            <a:extLst>
              <a:ext uri="{FF2B5EF4-FFF2-40B4-BE49-F238E27FC236}">
                <a16:creationId xmlns:a16="http://schemas.microsoft.com/office/drawing/2014/main" id="{B694C1CC-F577-42FD-A0C3-FEF7736FA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36" y="1509713"/>
            <a:ext cx="57340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s://lh4.googleusercontent.com/W-ZEkrcIE5UOL1d2EkCtFhdQdJ1jIBdMWEGYmFjjuU6RqG42BNmys3gbpc1W40MoOvKj_1VqojiO5taImkJWCbaLRL0lfN0kmWKdiemjZ1SeObK1WgTNx5qtcHadlu5a-u68tUvt">
            <a:extLst>
              <a:ext uri="{FF2B5EF4-FFF2-40B4-BE49-F238E27FC236}">
                <a16:creationId xmlns:a16="http://schemas.microsoft.com/office/drawing/2014/main" id="{A41ADDFD-38B3-47C1-B517-21B94A75BD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6" y="4139090"/>
            <a:ext cx="5100742" cy="2566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8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BFDE-A608-3E41-8AEE-CDCDDA56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96" y="0"/>
            <a:ext cx="8911687" cy="1280890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D76FFB-75D8-C844-BDCC-B7B17096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554428"/>
              </p:ext>
            </p:extLst>
          </p:nvPr>
        </p:nvGraphicFramePr>
        <p:xfrm>
          <a:off x="670559" y="750476"/>
          <a:ext cx="11262360" cy="581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472">
                  <a:extLst>
                    <a:ext uri="{9D8B030D-6E8A-4147-A177-3AD203B41FA5}">
                      <a16:colId xmlns:a16="http://schemas.microsoft.com/office/drawing/2014/main" val="2374126232"/>
                    </a:ext>
                  </a:extLst>
                </a:gridCol>
                <a:gridCol w="2252472">
                  <a:extLst>
                    <a:ext uri="{9D8B030D-6E8A-4147-A177-3AD203B41FA5}">
                      <a16:colId xmlns:a16="http://schemas.microsoft.com/office/drawing/2014/main" val="1962613193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4277321010"/>
                    </a:ext>
                  </a:extLst>
                </a:gridCol>
                <a:gridCol w="2273808">
                  <a:extLst>
                    <a:ext uri="{9D8B030D-6E8A-4147-A177-3AD203B41FA5}">
                      <a16:colId xmlns:a16="http://schemas.microsoft.com/office/drawing/2014/main" val="36740737"/>
                    </a:ext>
                  </a:extLst>
                </a:gridCol>
                <a:gridCol w="2252472">
                  <a:extLst>
                    <a:ext uri="{9D8B030D-6E8A-4147-A177-3AD203B41FA5}">
                      <a16:colId xmlns:a16="http://schemas.microsoft.com/office/drawing/2014/main" val="1102375007"/>
                    </a:ext>
                  </a:extLst>
                </a:gridCol>
              </a:tblGrid>
              <a:tr h="97834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5240"/>
                  </a:ext>
                </a:extLst>
              </a:tr>
              <a:tr h="1688654">
                <a:tc>
                  <a:txBody>
                    <a:bodyPr/>
                    <a:lstStyle/>
                    <a:p>
                      <a:r>
                        <a:rPr lang="en-US" sz="1800" dirty="0"/>
                        <a:t>1. 2 fans + servo + rudder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Rudder: effective and customizable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Fan for 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components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Components provided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attempts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to track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Competition Score Formula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obstacles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U-turns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Crashing into a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71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2. 3 fans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High Thrust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Low Angular Acceleration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High Moment of Inertia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3 components  Heavy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Adjust center of mass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66310"/>
                  </a:ext>
                </a:extLst>
              </a:tr>
              <a:tr h="1688654">
                <a:tc>
                  <a:txBody>
                    <a:bodyPr/>
                    <a:lstStyle/>
                    <a:p>
                      <a:r>
                        <a:rPr lang="en-US" sz="1800" dirty="0"/>
                        <a:t>3. 2 fans +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Back up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Fan for 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Sharp unstable turns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Challenging implementation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3 components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0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73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BAA-5B12-3E46-8074-E0B6BF99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D8AF9-E880-49A4-BA28-62B9191D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80" y="1286429"/>
            <a:ext cx="9084039" cy="51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AE526-F809-4D3E-B1A4-984D8923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3" y="84064"/>
            <a:ext cx="5998573" cy="3299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41EC2D-28C9-48EC-ACAE-B9720DFD6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31" y="3467343"/>
            <a:ext cx="5864149" cy="3078678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A7BFC-FAEF-4D7B-B9C6-ED2A7F1C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3" y="1520042"/>
            <a:ext cx="6022667" cy="33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7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6E6D-F40A-AF48-9171-EA884C52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1043-E997-3149-8615-25B4C34E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87876E-7B9C-4FAE-A261-D8BE5284D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1916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B69D9-D78C-4CEC-9263-1E712A01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7" y="1440203"/>
            <a:ext cx="7014174" cy="5245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892DF-6F69-4061-9FD3-318A4063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519" y="1389574"/>
            <a:ext cx="4973481" cy="30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5F77-AA67-4C2C-B72E-C8321130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6" y="606952"/>
            <a:ext cx="8911687" cy="1280890"/>
          </a:xfrm>
        </p:spPr>
        <p:txBody>
          <a:bodyPr/>
          <a:lstStyle/>
          <a:p>
            <a:r>
              <a:rPr lang="en-CA" dirty="0"/>
              <a:t>Final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9BBB-AC9A-4676-8626-1CC99562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2" y="1539029"/>
            <a:ext cx="11141466" cy="45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72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{51B16FAD-1776-CF43-82DA-342A1F178CC9}tf10001069</Template>
  <TotalTime>290</TotalTime>
  <Words>272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ENGR290 PDR Team 2 </vt:lpstr>
      <vt:lpstr>Specifications</vt:lpstr>
      <vt:lpstr>Requirements</vt:lpstr>
      <vt:lpstr>Design and Selection</vt:lpstr>
      <vt:lpstr>SWOT Analysis</vt:lpstr>
      <vt:lpstr>WOT Analysis</vt:lpstr>
      <vt:lpstr>PowerPoint Presentation</vt:lpstr>
      <vt:lpstr>AHP </vt:lpstr>
      <vt:lpstr>Final Decision</vt:lpstr>
      <vt:lpstr>Progress</vt:lpstr>
      <vt:lpstr>Schedule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ENGR290 PDR</dc:title>
  <dc:creator>Yifan Huang</dc:creator>
  <cp:lastModifiedBy>Abdullah Tenveer</cp:lastModifiedBy>
  <cp:revision>29</cp:revision>
  <dcterms:created xsi:type="dcterms:W3CDTF">2020-03-03T21:54:28Z</dcterms:created>
  <dcterms:modified xsi:type="dcterms:W3CDTF">2022-03-08T16:24:58Z</dcterms:modified>
</cp:coreProperties>
</file>