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  <p:sldId id="265" r:id="rId14"/>
  </p:sldIdLst>
  <p:sldSz cx="12192000" cy="6413500"/>
  <p:notesSz cx="12192000" cy="641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7">
          <p15:clr>
            <a:srgbClr val="A4A3A4"/>
          </p15:clr>
        </p15:guide>
        <p15:guide id="2" pos="22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47"/>
        <p:guide pos="22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21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21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801688"/>
            <a:ext cx="3848100" cy="21645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086497"/>
            <a:ext cx="9753600" cy="25253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91712"/>
            <a:ext cx="5283200" cy="321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091712"/>
            <a:ext cx="5283200" cy="321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1988185"/>
            <a:ext cx="10363200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591560"/>
            <a:ext cx="8534400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4841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77706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4841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475105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475105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4841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949" y="409575"/>
            <a:ext cx="9944100" cy="5591175"/>
          </a:xfrm>
          <a:custGeom>
            <a:avLst/>
            <a:gdLst/>
            <a:ahLst/>
            <a:cxnLst/>
            <a:rect l="l" t="t" r="r" b="b"/>
            <a:pathLst>
              <a:path w="9944100" h="5591175">
                <a:moveTo>
                  <a:pt x="9732199" y="5591174"/>
                </a:moveTo>
                <a:lnTo>
                  <a:pt x="211899" y="5591174"/>
                </a:lnTo>
                <a:lnTo>
                  <a:pt x="204742" y="5590822"/>
                </a:lnTo>
                <a:lnTo>
                  <a:pt x="162346" y="5583823"/>
                </a:lnTo>
                <a:lnTo>
                  <a:pt x="122131" y="5568688"/>
                </a:lnTo>
                <a:lnTo>
                  <a:pt x="85641" y="5545998"/>
                </a:lnTo>
                <a:lnTo>
                  <a:pt x="54279" y="5516626"/>
                </a:lnTo>
                <a:lnTo>
                  <a:pt x="29250" y="5481698"/>
                </a:lnTo>
                <a:lnTo>
                  <a:pt x="11516" y="5442559"/>
                </a:lnTo>
                <a:lnTo>
                  <a:pt x="1758" y="5400713"/>
                </a:lnTo>
                <a:lnTo>
                  <a:pt x="0" y="5372099"/>
                </a:lnTo>
                <a:lnTo>
                  <a:pt x="0" y="211900"/>
                </a:lnTo>
                <a:lnTo>
                  <a:pt x="5609" y="169298"/>
                </a:lnTo>
                <a:lnTo>
                  <a:pt x="19421" y="128609"/>
                </a:lnTo>
                <a:lnTo>
                  <a:pt x="40906" y="91397"/>
                </a:lnTo>
                <a:lnTo>
                  <a:pt x="69239" y="59092"/>
                </a:lnTo>
                <a:lnTo>
                  <a:pt x="103329" y="32934"/>
                </a:lnTo>
                <a:lnTo>
                  <a:pt x="141867" y="13930"/>
                </a:lnTo>
                <a:lnTo>
                  <a:pt x="183372" y="2809"/>
                </a:lnTo>
                <a:lnTo>
                  <a:pt x="211899" y="0"/>
                </a:lnTo>
                <a:lnTo>
                  <a:pt x="9732199" y="0"/>
                </a:lnTo>
                <a:lnTo>
                  <a:pt x="9774801" y="5609"/>
                </a:lnTo>
                <a:lnTo>
                  <a:pt x="9815488" y="19421"/>
                </a:lnTo>
                <a:lnTo>
                  <a:pt x="9852700" y="40906"/>
                </a:lnTo>
                <a:lnTo>
                  <a:pt x="9885007" y="69239"/>
                </a:lnTo>
                <a:lnTo>
                  <a:pt x="9911165" y="103329"/>
                </a:lnTo>
                <a:lnTo>
                  <a:pt x="9930167" y="141867"/>
                </a:lnTo>
                <a:lnTo>
                  <a:pt x="9941288" y="183372"/>
                </a:lnTo>
                <a:lnTo>
                  <a:pt x="9944099" y="211900"/>
                </a:lnTo>
                <a:lnTo>
                  <a:pt x="9944099" y="5379274"/>
                </a:lnTo>
                <a:lnTo>
                  <a:pt x="9938489" y="5421876"/>
                </a:lnTo>
                <a:lnTo>
                  <a:pt x="9924677" y="5462564"/>
                </a:lnTo>
                <a:lnTo>
                  <a:pt x="9903192" y="5499777"/>
                </a:lnTo>
                <a:lnTo>
                  <a:pt x="9874860" y="5532082"/>
                </a:lnTo>
                <a:lnTo>
                  <a:pt x="9840768" y="5558239"/>
                </a:lnTo>
                <a:lnTo>
                  <a:pt x="9802232" y="5577244"/>
                </a:lnTo>
                <a:lnTo>
                  <a:pt x="9760726" y="5588364"/>
                </a:lnTo>
                <a:lnTo>
                  <a:pt x="9732199" y="5591174"/>
                </a:lnTo>
                <a:close/>
              </a:path>
            </a:pathLst>
          </a:custGeom>
          <a:solidFill>
            <a:srgbClr val="EF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4824" y="1650599"/>
            <a:ext cx="9442350" cy="29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4841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824" y="2688394"/>
            <a:ext cx="944235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77706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5964555"/>
            <a:ext cx="390144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sf5n64hydt/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804" y="2332791"/>
            <a:ext cx="8547735" cy="1651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ctr">
              <a:lnSpc>
                <a:spcPct val="94000"/>
              </a:lnSpc>
              <a:spcBef>
                <a:spcPts val="410"/>
              </a:spcBef>
            </a:pPr>
            <a:r>
              <a:rPr sz="3700" spc="10" dirty="0">
                <a:latin typeface="Lucida Sans Unicode"/>
                <a:cs typeface="Lucida Sans Unicode"/>
              </a:rPr>
              <a:t>Decoding</a:t>
            </a:r>
            <a:r>
              <a:rPr sz="3700" spc="-420" dirty="0">
                <a:latin typeface="Lucida Sans Unicode"/>
                <a:cs typeface="Lucida Sans Unicode"/>
              </a:rPr>
              <a:t> </a:t>
            </a:r>
            <a:r>
              <a:rPr sz="3700" spc="135" dirty="0">
                <a:latin typeface="Lucida Sans Unicode"/>
                <a:cs typeface="Lucida Sans Unicode"/>
              </a:rPr>
              <a:t>Cance</a:t>
            </a:r>
            <a:r>
              <a:rPr sz="3550" spc="135" dirty="0">
                <a:latin typeface="Tahoma"/>
                <a:cs typeface="Tahoma"/>
              </a:rPr>
              <a:t>r</a:t>
            </a:r>
            <a:r>
              <a:rPr sz="2750" spc="135" dirty="0">
                <a:latin typeface="Constantia"/>
                <a:cs typeface="Constantia"/>
              </a:rPr>
              <a:t>:</a:t>
            </a:r>
            <a:r>
              <a:rPr sz="2750" spc="65" dirty="0">
                <a:latin typeface="Constantia"/>
                <a:cs typeface="Constantia"/>
              </a:rPr>
              <a:t> </a:t>
            </a:r>
            <a:r>
              <a:rPr sz="3700" spc="100" dirty="0">
                <a:latin typeface="Lucida Sans Unicode"/>
                <a:cs typeface="Lucida Sans Unicode"/>
              </a:rPr>
              <a:t>M</a:t>
            </a:r>
            <a:r>
              <a:rPr sz="3550" spc="100" dirty="0">
                <a:latin typeface="Tahoma"/>
                <a:cs typeface="Tahoma"/>
              </a:rPr>
              <a:t>u</a:t>
            </a:r>
            <a:r>
              <a:rPr sz="3700" spc="100" dirty="0">
                <a:latin typeface="Lucida Sans Unicode"/>
                <a:cs typeface="Lucida Sans Unicode"/>
              </a:rPr>
              <a:t>l</a:t>
            </a:r>
            <a:r>
              <a:rPr sz="3550" spc="100" dirty="0">
                <a:latin typeface="Tahoma"/>
                <a:cs typeface="Tahoma"/>
              </a:rPr>
              <a:t>t</a:t>
            </a:r>
            <a:r>
              <a:rPr sz="3700" spc="100" dirty="0">
                <a:latin typeface="Lucida Sans Unicode"/>
                <a:cs typeface="Lucida Sans Unicode"/>
              </a:rPr>
              <a:t>i</a:t>
            </a:r>
            <a:r>
              <a:rPr lang="en-US" sz="3700" spc="100" dirty="0">
                <a:latin typeface="Lucida Sans Unicode"/>
                <a:cs typeface="Lucida Sans Unicode"/>
              </a:rPr>
              <a:t>ple </a:t>
            </a:r>
            <a:r>
              <a:rPr lang="en-US" sz="3700" spc="135" dirty="0">
                <a:latin typeface="Lucida Sans Unicode"/>
                <a:cs typeface="Lucida Sans Unicode"/>
              </a:rPr>
              <a:t>Cance</a:t>
            </a:r>
            <a:r>
              <a:rPr lang="en-US" sz="3550" spc="135" dirty="0">
                <a:latin typeface="Tahoma"/>
                <a:cs typeface="Tahoma"/>
              </a:rPr>
              <a:t>r </a:t>
            </a:r>
            <a:r>
              <a:rPr sz="3700" spc="100" dirty="0">
                <a:latin typeface="Lucida Sans Unicode"/>
                <a:cs typeface="Lucida Sans Unicode"/>
              </a:rPr>
              <a:t>Cla</a:t>
            </a:r>
            <a:r>
              <a:rPr sz="3550" spc="100" dirty="0">
                <a:latin typeface="Tahoma"/>
                <a:cs typeface="Tahoma"/>
              </a:rPr>
              <a:t>ss</a:t>
            </a:r>
            <a:r>
              <a:rPr sz="3700" spc="100" dirty="0">
                <a:latin typeface="Lucida Sans Unicode"/>
                <a:cs typeface="Lucida Sans Unicode"/>
              </a:rPr>
              <a:t>ifica</a:t>
            </a:r>
            <a:r>
              <a:rPr sz="3550" spc="100" dirty="0">
                <a:latin typeface="Tahoma"/>
                <a:cs typeface="Tahoma"/>
              </a:rPr>
              <a:t>t</a:t>
            </a:r>
            <a:r>
              <a:rPr sz="3700" spc="100" dirty="0">
                <a:latin typeface="Lucida Sans Unicode"/>
                <a:cs typeface="Lucida Sans Unicode"/>
              </a:rPr>
              <a:t>ion </a:t>
            </a:r>
            <a:r>
              <a:rPr sz="3700" spc="-1160" dirty="0">
                <a:latin typeface="Lucida Sans Unicode"/>
                <a:cs typeface="Lucida Sans Unicode"/>
              </a:rPr>
              <a:t> </a:t>
            </a:r>
            <a:r>
              <a:rPr sz="3550" spc="195" dirty="0">
                <a:latin typeface="Tahoma"/>
                <a:cs typeface="Tahoma"/>
              </a:rPr>
              <a:t>u</a:t>
            </a:r>
            <a:r>
              <a:rPr sz="3550" spc="360" dirty="0">
                <a:latin typeface="Tahoma"/>
                <a:cs typeface="Tahoma"/>
              </a:rPr>
              <a:t>s</a:t>
            </a:r>
            <a:r>
              <a:rPr sz="3700" spc="-135" dirty="0">
                <a:latin typeface="Lucida Sans Unicode"/>
                <a:cs typeface="Lucida Sans Unicode"/>
              </a:rPr>
              <a:t>i</a:t>
            </a:r>
            <a:r>
              <a:rPr sz="3700" spc="-114" dirty="0">
                <a:latin typeface="Lucida Sans Unicode"/>
                <a:cs typeface="Lucida Sans Unicode"/>
              </a:rPr>
              <a:t>n</a:t>
            </a:r>
            <a:r>
              <a:rPr sz="3700" spc="20" dirty="0">
                <a:latin typeface="Lucida Sans Unicode"/>
                <a:cs typeface="Lucida Sans Unicode"/>
              </a:rPr>
              <a:t>g</a:t>
            </a:r>
            <a:r>
              <a:rPr sz="3700" spc="-420" dirty="0">
                <a:latin typeface="Lucida Sans Unicode"/>
                <a:cs typeface="Lucida Sans Unicode"/>
              </a:rPr>
              <a:t> </a:t>
            </a:r>
            <a:r>
              <a:rPr sz="3700" spc="235" dirty="0">
                <a:latin typeface="Lucida Sans Unicode"/>
                <a:cs typeface="Lucida Sans Unicode"/>
              </a:rPr>
              <a:t>R</a:t>
            </a:r>
            <a:r>
              <a:rPr sz="3700" spc="315" dirty="0">
                <a:latin typeface="Lucida Sans Unicode"/>
                <a:cs typeface="Lucida Sans Unicode"/>
              </a:rPr>
              <a:t>N</a:t>
            </a:r>
            <a:r>
              <a:rPr sz="3700" spc="285" dirty="0">
                <a:latin typeface="Lucida Sans Unicode"/>
                <a:cs typeface="Lucida Sans Unicode"/>
              </a:rPr>
              <a:t>A</a:t>
            </a:r>
            <a:r>
              <a:rPr sz="3700" spc="-545" dirty="0">
                <a:latin typeface="Lucida Sans Unicode"/>
                <a:cs typeface="Lucida Sans Unicode"/>
              </a:rPr>
              <a:t> </a:t>
            </a:r>
            <a:r>
              <a:rPr sz="3700" spc="240" dirty="0">
                <a:latin typeface="Lucida Sans Unicode"/>
                <a:cs typeface="Lucida Sans Unicode"/>
              </a:rPr>
              <a:t>G</a:t>
            </a:r>
            <a:r>
              <a:rPr sz="3700" spc="80" dirty="0">
                <a:latin typeface="Lucida Sans Unicode"/>
                <a:cs typeface="Lucida Sans Unicode"/>
              </a:rPr>
              <a:t>e</a:t>
            </a:r>
            <a:r>
              <a:rPr sz="3700" spc="-114" dirty="0">
                <a:latin typeface="Lucida Sans Unicode"/>
                <a:cs typeface="Lucida Sans Unicode"/>
              </a:rPr>
              <a:t>n</a:t>
            </a:r>
            <a:r>
              <a:rPr sz="3700" spc="120" dirty="0">
                <a:latin typeface="Lucida Sans Unicode"/>
                <a:cs typeface="Lucida Sans Unicode"/>
              </a:rPr>
              <a:t>e</a:t>
            </a:r>
            <a:r>
              <a:rPr sz="3700" spc="-420" dirty="0">
                <a:latin typeface="Lucida Sans Unicode"/>
                <a:cs typeface="Lucida Sans Unicode"/>
              </a:rPr>
              <a:t> </a:t>
            </a:r>
            <a:r>
              <a:rPr sz="3700" spc="409" dirty="0">
                <a:latin typeface="Lucida Sans Unicode"/>
                <a:cs typeface="Lucida Sans Unicode"/>
              </a:rPr>
              <a:t>E</a:t>
            </a:r>
            <a:r>
              <a:rPr sz="3550" spc="140" dirty="0">
                <a:latin typeface="Tahoma"/>
                <a:cs typeface="Tahoma"/>
              </a:rPr>
              <a:t>x</a:t>
            </a:r>
            <a:r>
              <a:rPr sz="3550" spc="325" dirty="0">
                <a:latin typeface="Tahoma"/>
                <a:cs typeface="Tahoma"/>
              </a:rPr>
              <a:t>p</a:t>
            </a:r>
            <a:r>
              <a:rPr sz="3550" spc="75" dirty="0">
                <a:latin typeface="Tahoma"/>
                <a:cs typeface="Tahoma"/>
              </a:rPr>
              <a:t>r</a:t>
            </a:r>
            <a:r>
              <a:rPr sz="3700" spc="80" dirty="0">
                <a:latin typeface="Lucida Sans Unicode"/>
                <a:cs typeface="Lucida Sans Unicode"/>
              </a:rPr>
              <a:t>e</a:t>
            </a:r>
            <a:r>
              <a:rPr sz="3550" spc="360" dirty="0">
                <a:latin typeface="Tahoma"/>
                <a:cs typeface="Tahoma"/>
              </a:rPr>
              <a:t>ss</a:t>
            </a:r>
            <a:r>
              <a:rPr sz="3700" spc="-135" dirty="0">
                <a:latin typeface="Lucida Sans Unicode"/>
                <a:cs typeface="Lucida Sans Unicode"/>
              </a:rPr>
              <a:t>i</a:t>
            </a:r>
            <a:r>
              <a:rPr sz="3700" spc="-60" dirty="0">
                <a:latin typeface="Lucida Sans Unicode"/>
                <a:cs typeface="Lucida Sans Unicode"/>
              </a:rPr>
              <a:t>o</a:t>
            </a:r>
            <a:r>
              <a:rPr sz="3700" spc="-75" dirty="0">
                <a:latin typeface="Lucida Sans Unicode"/>
                <a:cs typeface="Lucida Sans Unicode"/>
              </a:rPr>
              <a:t>n</a:t>
            </a:r>
            <a:r>
              <a:rPr sz="3700" spc="-420" dirty="0">
                <a:latin typeface="Lucida Sans Unicode"/>
                <a:cs typeface="Lucida Sans Unicode"/>
              </a:rPr>
              <a:t> </a:t>
            </a:r>
            <a:r>
              <a:rPr sz="3700" spc="15" dirty="0">
                <a:latin typeface="Lucida Sans Unicode"/>
                <a:cs typeface="Lucida Sans Unicode"/>
              </a:rPr>
              <a:t>a</a:t>
            </a:r>
            <a:r>
              <a:rPr sz="3700" spc="-114" dirty="0">
                <a:latin typeface="Lucida Sans Unicode"/>
                <a:cs typeface="Lucida Sans Unicode"/>
              </a:rPr>
              <a:t>n</a:t>
            </a:r>
            <a:r>
              <a:rPr sz="3700" spc="10" dirty="0">
                <a:latin typeface="Lucida Sans Unicode"/>
                <a:cs typeface="Lucida Sans Unicode"/>
              </a:rPr>
              <a:t>d  </a:t>
            </a:r>
            <a:r>
              <a:rPr sz="3700" spc="535" dirty="0">
                <a:latin typeface="Lucida Sans Unicode"/>
                <a:cs typeface="Lucida Sans Unicode"/>
              </a:rPr>
              <a:t>M</a:t>
            </a:r>
            <a:r>
              <a:rPr sz="3700" spc="15" dirty="0">
                <a:latin typeface="Lucida Sans Unicode"/>
                <a:cs typeface="Lucida Sans Unicode"/>
              </a:rPr>
              <a:t>a</a:t>
            </a:r>
            <a:r>
              <a:rPr sz="3700" spc="245" dirty="0">
                <a:latin typeface="Lucida Sans Unicode"/>
                <a:cs typeface="Lucida Sans Unicode"/>
              </a:rPr>
              <a:t>c</a:t>
            </a:r>
            <a:r>
              <a:rPr sz="3700" spc="-114" dirty="0">
                <a:latin typeface="Lucida Sans Unicode"/>
                <a:cs typeface="Lucida Sans Unicode"/>
              </a:rPr>
              <a:t>h</a:t>
            </a:r>
            <a:r>
              <a:rPr sz="3700" spc="-135" dirty="0">
                <a:latin typeface="Lucida Sans Unicode"/>
                <a:cs typeface="Lucida Sans Unicode"/>
              </a:rPr>
              <a:t>i</a:t>
            </a:r>
            <a:r>
              <a:rPr sz="3700" spc="-114" dirty="0">
                <a:latin typeface="Lucida Sans Unicode"/>
                <a:cs typeface="Lucida Sans Unicode"/>
              </a:rPr>
              <a:t>n</a:t>
            </a:r>
            <a:r>
              <a:rPr sz="3700" spc="120" dirty="0">
                <a:latin typeface="Lucida Sans Unicode"/>
                <a:cs typeface="Lucida Sans Unicode"/>
              </a:rPr>
              <a:t>e</a:t>
            </a:r>
            <a:r>
              <a:rPr sz="3700" spc="-420" dirty="0">
                <a:latin typeface="Lucida Sans Unicode"/>
                <a:cs typeface="Lucida Sans Unicode"/>
              </a:rPr>
              <a:t> </a:t>
            </a:r>
            <a:r>
              <a:rPr sz="3700" spc="235" dirty="0">
                <a:latin typeface="Lucida Sans Unicode"/>
                <a:cs typeface="Lucida Sans Unicode"/>
              </a:rPr>
              <a:t>L</a:t>
            </a:r>
            <a:r>
              <a:rPr sz="3700" spc="80" dirty="0">
                <a:latin typeface="Lucida Sans Unicode"/>
                <a:cs typeface="Lucida Sans Unicode"/>
              </a:rPr>
              <a:t>e</a:t>
            </a:r>
            <a:r>
              <a:rPr sz="3700" spc="15" dirty="0">
                <a:latin typeface="Lucida Sans Unicode"/>
                <a:cs typeface="Lucida Sans Unicode"/>
              </a:rPr>
              <a:t>a</a:t>
            </a:r>
            <a:r>
              <a:rPr sz="3550" spc="114" dirty="0">
                <a:latin typeface="Tahoma"/>
                <a:cs typeface="Tahoma"/>
              </a:rPr>
              <a:t>r</a:t>
            </a:r>
            <a:r>
              <a:rPr sz="3700" spc="-114" dirty="0">
                <a:latin typeface="Lucida Sans Unicode"/>
                <a:cs typeface="Lucida Sans Unicode"/>
              </a:rPr>
              <a:t>n</a:t>
            </a:r>
            <a:r>
              <a:rPr sz="3700" spc="-135" dirty="0">
                <a:latin typeface="Lucida Sans Unicode"/>
                <a:cs typeface="Lucida Sans Unicode"/>
              </a:rPr>
              <a:t>i</a:t>
            </a:r>
            <a:r>
              <a:rPr sz="3700" spc="-114" dirty="0">
                <a:latin typeface="Lucida Sans Unicode"/>
                <a:cs typeface="Lucida Sans Unicode"/>
              </a:rPr>
              <a:t>n</a:t>
            </a:r>
            <a:r>
              <a:rPr sz="3700" spc="20" dirty="0">
                <a:latin typeface="Lucida Sans Unicode"/>
                <a:cs typeface="Lucida Sans Unicode"/>
              </a:rPr>
              <a:t>g</a:t>
            </a:r>
            <a:endParaRPr sz="3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BFEC-389C-A809-66AF-C5FAF0CB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824" y="1650599"/>
            <a:ext cx="9442350" cy="307777"/>
          </a:xfrm>
        </p:spPr>
        <p:txBody>
          <a:bodyPr/>
          <a:lstStyle/>
          <a:p>
            <a:r>
              <a:rPr lang="en-US" sz="2000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03A1-8A5A-F787-015F-9E26CB78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824" y="1987550"/>
            <a:ext cx="9442350" cy="3162404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Random Forest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Gradient Boosting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Decision Tree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ANN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1-D CNN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1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74775" y="615950"/>
            <a:ext cx="949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DejaVu Math TeX Gyre" panose="02000503000000000000" charset="0"/>
                <a:cs typeface="DejaVu Math TeX Gyre" panose="02000503000000000000" charset="0"/>
              </a:rPr>
              <a:t>EXPECTED OUTCOMES: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96035" y="1780540"/>
            <a:ext cx="7970520" cy="3409950"/>
            <a:chOff x="2401" y="2804"/>
            <a:chExt cx="12552" cy="5370"/>
          </a:xfrm>
        </p:grpSpPr>
        <p:sp>
          <p:nvSpPr>
            <p:cNvPr id="10" name="Text Box 9"/>
            <p:cNvSpPr txBox="1"/>
            <p:nvPr/>
          </p:nvSpPr>
          <p:spPr>
            <a:xfrm>
              <a:off x="2401" y="2804"/>
              <a:ext cx="1255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spc="40" dirty="0">
                  <a:sym typeface="+mn-ea"/>
                </a:rPr>
                <a:t>&gt; </a:t>
              </a:r>
              <a:r>
                <a:rPr sz="2400" spc="40" dirty="0">
                  <a:sym typeface="+mn-ea"/>
                </a:rPr>
                <a:t>high</a:t>
              </a:r>
              <a:r>
                <a:rPr sz="2400" spc="-20" dirty="0">
                  <a:sym typeface="+mn-ea"/>
                </a:rPr>
                <a:t> </a:t>
              </a:r>
              <a:r>
                <a:rPr sz="2400" spc="40" dirty="0">
                  <a:sym typeface="+mn-ea"/>
                </a:rPr>
                <a:t>accuracy</a:t>
              </a:r>
              <a:r>
                <a:rPr sz="2400" spc="-20" dirty="0">
                  <a:sym typeface="+mn-ea"/>
                </a:rPr>
                <a:t> </a:t>
              </a:r>
              <a:r>
                <a:rPr sz="2400" spc="30" dirty="0">
                  <a:sym typeface="+mn-ea"/>
                </a:rPr>
                <a:t>in</a:t>
              </a:r>
              <a:r>
                <a:rPr sz="2400" spc="-15" dirty="0">
                  <a:sym typeface="+mn-ea"/>
                </a:rPr>
                <a:t> </a:t>
              </a:r>
              <a:r>
                <a:rPr sz="2400" spc="45" dirty="0">
                  <a:solidFill>
                    <a:srgbClr val="FF0000"/>
                  </a:solidFill>
                  <a:sym typeface="+mn-ea"/>
                </a:rPr>
                <a:t>identifying</a:t>
              </a:r>
              <a:r>
                <a:rPr sz="2400" spc="-15" dirty="0">
                  <a:solidFill>
                    <a:srgbClr val="FF0000"/>
                  </a:solidFill>
                  <a:sym typeface="+mn-ea"/>
                </a:rPr>
                <a:t> </a:t>
              </a:r>
              <a:r>
                <a:rPr sz="2400" spc="45" dirty="0">
                  <a:solidFill>
                    <a:srgbClr val="FF0000"/>
                  </a:solidFill>
                  <a:sym typeface="+mn-ea"/>
                </a:rPr>
                <a:t>different</a:t>
              </a:r>
              <a:r>
                <a:rPr sz="2400" spc="-25" dirty="0">
                  <a:solidFill>
                    <a:srgbClr val="FF0000"/>
                  </a:solidFill>
                  <a:sym typeface="+mn-ea"/>
                </a:rPr>
                <a:t> </a:t>
              </a:r>
              <a:r>
                <a:rPr sz="2400" spc="60" dirty="0">
                  <a:solidFill>
                    <a:srgbClr val="FF0000"/>
                  </a:solidFill>
                  <a:sym typeface="+mn-ea"/>
                </a:rPr>
                <a:t>types</a:t>
              </a:r>
              <a:r>
                <a:rPr sz="2400" dirty="0">
                  <a:sym typeface="+mn-ea"/>
                </a:rPr>
                <a:t> </a:t>
              </a:r>
              <a:r>
                <a:rPr sz="2400" spc="50" dirty="0">
                  <a:sym typeface="+mn-ea"/>
                </a:rPr>
                <a:t>of</a:t>
              </a:r>
              <a:r>
                <a:rPr sz="2400" spc="-35" dirty="0">
                  <a:sym typeface="+mn-ea"/>
                </a:rPr>
                <a:t> </a:t>
              </a:r>
              <a:r>
                <a:rPr sz="2400" spc="30" dirty="0">
                  <a:sym typeface="+mn-ea"/>
                </a:rPr>
                <a:t>cancer</a:t>
              </a:r>
              <a:endParaRPr lang="en-US" sz="2400" spc="30" dirty="0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2401" y="6021"/>
              <a:ext cx="627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spc="45" dirty="0">
                  <a:sym typeface="+mn-ea"/>
                </a:rPr>
                <a:t>&gt; </a:t>
              </a:r>
              <a:r>
                <a:rPr sz="2400" spc="45" dirty="0">
                  <a:sym typeface="+mn-ea"/>
                </a:rPr>
                <a:t>improve</a:t>
              </a:r>
              <a:r>
                <a:rPr sz="2400" spc="-45" dirty="0">
                  <a:sym typeface="+mn-ea"/>
                </a:rPr>
                <a:t> </a:t>
              </a:r>
              <a:r>
                <a:rPr sz="2400" spc="40" dirty="0">
                  <a:solidFill>
                    <a:srgbClr val="FF0000"/>
                  </a:solidFill>
                  <a:sym typeface="+mn-ea"/>
                </a:rPr>
                <a:t>cancer</a:t>
              </a:r>
              <a:r>
                <a:rPr sz="2400" spc="-45" dirty="0">
                  <a:solidFill>
                    <a:srgbClr val="FF0000"/>
                  </a:solidFill>
                  <a:sym typeface="+mn-ea"/>
                </a:rPr>
                <a:t> </a:t>
              </a:r>
              <a:r>
                <a:rPr sz="2400" spc="35" dirty="0">
                  <a:solidFill>
                    <a:srgbClr val="FF0000"/>
                  </a:solidFill>
                  <a:sym typeface="+mn-ea"/>
                </a:rPr>
                <a:t>diagnosis</a:t>
              </a:r>
              <a:endParaRPr lang="en-US" sz="2400" spc="45" dirty="0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401" y="4499"/>
              <a:ext cx="1014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spc="45" dirty="0">
                  <a:sym typeface="+mn-ea"/>
                </a:rPr>
                <a:t>&gt; </a:t>
              </a:r>
              <a:r>
                <a:rPr sz="2400" spc="45" dirty="0">
                  <a:sym typeface="+mn-ea"/>
                </a:rPr>
                <a:t>insights </a:t>
              </a:r>
              <a:r>
                <a:rPr sz="2400" spc="50" dirty="0">
                  <a:sym typeface="+mn-ea"/>
                </a:rPr>
                <a:t>into the </a:t>
              </a:r>
              <a:r>
                <a:rPr sz="2400" spc="35" dirty="0">
                  <a:solidFill>
                    <a:srgbClr val="FF0000"/>
                  </a:solidFill>
                  <a:sym typeface="+mn-ea"/>
                </a:rPr>
                <a:t>molecular </a:t>
              </a:r>
              <a:r>
                <a:rPr sz="2400" spc="25" dirty="0">
                  <a:solidFill>
                    <a:srgbClr val="FF0000"/>
                  </a:solidFill>
                  <a:sym typeface="+mn-ea"/>
                </a:rPr>
                <a:t>basis </a:t>
              </a:r>
              <a:r>
                <a:rPr sz="2400" spc="50" dirty="0">
                  <a:solidFill>
                    <a:srgbClr val="FF0000"/>
                  </a:solidFill>
                  <a:sym typeface="+mn-ea"/>
                </a:rPr>
                <a:t>of </a:t>
              </a:r>
              <a:r>
                <a:rPr sz="2400" spc="30" dirty="0">
                  <a:solidFill>
                    <a:srgbClr val="FF0000"/>
                  </a:solidFill>
                  <a:sym typeface="+mn-ea"/>
                </a:rPr>
                <a:t>cancer</a:t>
              </a:r>
              <a:endParaRPr lang="en-US" sz="2400" spc="30" dirty="0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401" y="7450"/>
              <a:ext cx="1200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spc="45" dirty="0">
                  <a:sym typeface="+mn-ea"/>
                </a:rPr>
                <a:t>&gt; potentially leading into new </a:t>
              </a:r>
              <a:r>
                <a:rPr lang="en-US" sz="2400" spc="45" dirty="0">
                  <a:solidFill>
                    <a:srgbClr val="FF0000"/>
                  </a:solidFill>
                  <a:sym typeface="+mn-ea"/>
                </a:rPr>
                <a:t>treatments/therapies</a:t>
              </a:r>
              <a:endParaRPr lang="en-US" sz="2400" spc="30" dirty="0">
                <a:solidFill>
                  <a:srgbClr val="FF0000"/>
                </a:solidFill>
                <a:sym typeface="+mn-ea"/>
              </a:endParaRPr>
            </a:p>
          </p:txBody>
        </p:sp>
      </p:grpSp>
      <p:pic>
        <p:nvPicPr>
          <p:cNvPr id="7" name="Picture 6"/>
          <p:cNvPicPr preferRelativeResize="0"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934200" y="591820"/>
            <a:ext cx="3742055" cy="5229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6177280" y="615950"/>
            <a:ext cx="4690110" cy="5289550"/>
          </a:xfrm>
          <a:prstGeom prst="rect">
            <a:avLst/>
          </a:prstGeom>
          <a:ln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1374775" y="539750"/>
            <a:ext cx="9492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CONCLUSION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752600" y="2597150"/>
            <a:ext cx="49828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spc="45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potential </a:t>
            </a:r>
            <a:r>
              <a:rPr sz="2800" spc="75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to </a:t>
            </a:r>
            <a:r>
              <a:rPr sz="2800" spc="10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make </a:t>
            </a:r>
          </a:p>
          <a:p>
            <a:pPr algn="l"/>
            <a:r>
              <a:rPr sz="2800" spc="40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significant </a:t>
            </a:r>
            <a:r>
              <a:rPr sz="2800" spc="55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contributions </a:t>
            </a:r>
          </a:p>
          <a:p>
            <a:pPr algn="l"/>
            <a:r>
              <a:rPr sz="2800" spc="75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to </a:t>
            </a:r>
            <a:r>
              <a:rPr sz="2800" b="1" spc="40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cancer </a:t>
            </a:r>
            <a:r>
              <a:rPr sz="2800" b="1" spc="30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research</a:t>
            </a:r>
            <a:r>
              <a:rPr sz="2800" spc="30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 </a:t>
            </a:r>
          </a:p>
          <a:p>
            <a:pPr algn="l"/>
            <a:r>
              <a:rPr lang="en-US" sz="2800" spc="25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and </a:t>
            </a:r>
            <a:r>
              <a:rPr sz="2800" b="1" spc="50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treatment</a:t>
            </a:r>
            <a:r>
              <a:rPr lang="en-US" sz="2800" b="1" spc="50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s</a:t>
            </a:r>
            <a:r>
              <a:rPr sz="2800" spc="50" dirty="0">
                <a:solidFill>
                  <a:srgbClr val="777064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 </a:t>
            </a:r>
            <a:endParaRPr lang="en-US" sz="2800" spc="40" dirty="0">
              <a:solidFill>
                <a:srgbClr val="777064"/>
              </a:solidFill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310890" y="1834515"/>
            <a:ext cx="570357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>
                <a:latin typeface="Courier 10 Pitch" charset="0"/>
                <a:cs typeface="Courier 10 Pitch" charset="0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E4F3-1956-9AFA-5AFB-EEDEF1C1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1818421"/>
            <a:ext cx="9442350" cy="2776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	Name			     ID</a:t>
            </a:r>
            <a:br>
              <a:rPr lang="en-US" dirty="0"/>
            </a:br>
            <a:r>
              <a:rPr lang="en-US" dirty="0"/>
              <a:t>Nur Mohammad Fahad		011191040</a:t>
            </a:r>
            <a:br>
              <a:rPr lang="en-US" dirty="0"/>
            </a:br>
            <a:r>
              <a:rPr lang="en-US" dirty="0" err="1"/>
              <a:t>Mehbubur</a:t>
            </a:r>
            <a:r>
              <a:rPr lang="en-US" dirty="0"/>
              <a:t> Rahman		011191107</a:t>
            </a:r>
            <a:br>
              <a:rPr lang="en-US" dirty="0"/>
            </a:br>
            <a:r>
              <a:rPr lang="en-US" dirty="0"/>
              <a:t>Md. Abdur Rahman		011202260</a:t>
            </a:r>
            <a:br>
              <a:rPr lang="en-US" dirty="0"/>
            </a:br>
            <a:r>
              <a:rPr lang="en-US" dirty="0"/>
              <a:t>Md. </a:t>
            </a:r>
            <a:r>
              <a:rPr lang="en-US" dirty="0" err="1"/>
              <a:t>Kabirul</a:t>
            </a:r>
            <a:r>
              <a:rPr lang="en-US" dirty="0"/>
              <a:t> Hossain		011202026</a:t>
            </a:r>
            <a:br>
              <a:rPr lang="en-US" dirty="0"/>
            </a:br>
            <a:r>
              <a:rPr lang="en-US" dirty="0"/>
              <a:t>Sheikh </a:t>
            </a:r>
            <a:r>
              <a:rPr lang="en-US" dirty="0" err="1"/>
              <a:t>Rakin</a:t>
            </a:r>
            <a:r>
              <a:rPr lang="en-US" dirty="0"/>
              <a:t>			011202006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1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424" y="1406247"/>
            <a:ext cx="4111576" cy="33140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40"/>
              </a:spcBef>
            </a:pPr>
            <a:r>
              <a:rPr lang="en-US" sz="2800" b="1" spc="105" dirty="0">
                <a:solidFill>
                  <a:srgbClr val="484140"/>
                </a:solidFill>
                <a:latin typeface="Microsoft Sans Serif"/>
                <a:cs typeface="Microsoft Sans Serif"/>
              </a:rPr>
              <a:t>Content</a:t>
            </a:r>
          </a:p>
          <a:p>
            <a:pPr marL="355600" marR="5080" indent="-342900">
              <a:lnSpc>
                <a:spcPct val="144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000" spc="10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Introduction</a:t>
            </a:r>
            <a:endParaRPr lang="en-US" sz="2000" spc="105" dirty="0">
              <a:solidFill>
                <a:srgbClr val="48414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55600" marR="5080" indent="-342900">
              <a:lnSpc>
                <a:spcPct val="144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000" spc="10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Background</a:t>
            </a:r>
            <a:endParaRPr lang="en-US" sz="2000" spc="110" dirty="0">
              <a:solidFill>
                <a:srgbClr val="48414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55600" marR="5080" indent="-342900">
              <a:lnSpc>
                <a:spcPct val="144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000" spc="13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Methodology</a:t>
            </a:r>
            <a:endParaRPr lang="en-US" sz="2000" spc="135" dirty="0">
              <a:solidFill>
                <a:srgbClr val="48414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55600" marR="5080" indent="-342900">
              <a:lnSpc>
                <a:spcPct val="144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000" spc="13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D</a:t>
            </a:r>
            <a:r>
              <a:rPr sz="2000" spc="-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a</a:t>
            </a:r>
            <a:r>
              <a:rPr sz="2000" spc="16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t</a:t>
            </a:r>
            <a:r>
              <a:rPr sz="2000" spc="1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a</a:t>
            </a:r>
            <a:r>
              <a:rPr sz="2000" spc="204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s</a:t>
            </a:r>
            <a:r>
              <a:rPr sz="2000" spc="3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e</a:t>
            </a:r>
            <a:r>
              <a:rPr sz="2000" spc="18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t</a:t>
            </a:r>
            <a:r>
              <a:rPr lang="en-US" sz="2000" spc="-22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 </a:t>
            </a:r>
            <a:r>
              <a:rPr sz="2000" spc="13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D</a:t>
            </a:r>
            <a:r>
              <a:rPr sz="2000" spc="6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e</a:t>
            </a:r>
            <a:r>
              <a:rPr sz="2000" spc="204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s</a:t>
            </a:r>
            <a:r>
              <a:rPr sz="2000" spc="18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c</a:t>
            </a:r>
            <a:r>
              <a:rPr sz="2000" spc="6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r</a:t>
            </a:r>
            <a:r>
              <a:rPr sz="2000" spc="5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i</a:t>
            </a:r>
            <a:r>
              <a:rPr sz="2000" spc="16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pt</a:t>
            </a:r>
            <a:r>
              <a:rPr sz="2000" spc="5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i</a:t>
            </a:r>
            <a:r>
              <a:rPr sz="2000" spc="10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o</a:t>
            </a:r>
            <a:r>
              <a:rPr sz="2000" spc="7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n </a:t>
            </a:r>
            <a:endParaRPr lang="en-US" sz="2000" spc="70" dirty="0">
              <a:solidFill>
                <a:srgbClr val="48414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55600" marR="5080" indent="-342900">
              <a:lnSpc>
                <a:spcPct val="144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000" spc="-1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E</a:t>
            </a:r>
            <a:r>
              <a:rPr sz="2000" spc="7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x</a:t>
            </a:r>
            <a:r>
              <a:rPr sz="2000" spc="18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p</a:t>
            </a:r>
            <a:r>
              <a:rPr sz="2000" spc="6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e</a:t>
            </a:r>
            <a:r>
              <a:rPr sz="2000" spc="16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c</a:t>
            </a:r>
            <a:r>
              <a:rPr sz="2000" spc="14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t</a:t>
            </a:r>
            <a:r>
              <a:rPr sz="2000" spc="6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e</a:t>
            </a:r>
            <a:r>
              <a:rPr sz="2000" spc="18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d</a:t>
            </a:r>
            <a:r>
              <a:rPr sz="2000" spc="-13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 </a:t>
            </a:r>
            <a:r>
              <a:rPr sz="2000" spc="8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O</a:t>
            </a:r>
            <a:r>
              <a:rPr sz="2000" spc="10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u</a:t>
            </a:r>
            <a:r>
              <a:rPr sz="2000" spc="14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t</a:t>
            </a:r>
            <a:r>
              <a:rPr sz="2000" spc="18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c</a:t>
            </a:r>
            <a:r>
              <a:rPr sz="2000" spc="10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o</a:t>
            </a:r>
            <a:r>
              <a:rPr sz="2000" spc="12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m</a:t>
            </a:r>
            <a:r>
              <a:rPr sz="2000" spc="6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e</a:t>
            </a:r>
            <a:r>
              <a:rPr sz="2000" spc="185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s</a:t>
            </a:r>
            <a:endParaRPr lang="en-US" sz="2000" spc="185" dirty="0">
              <a:solidFill>
                <a:srgbClr val="48414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55600" marR="5080" indent="-342900">
              <a:lnSpc>
                <a:spcPct val="144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000" spc="110" dirty="0">
                <a:solidFill>
                  <a:srgbClr val="484140"/>
                </a:solidFill>
                <a:latin typeface="DejaVu Math TeX Gyre" panose="02000503000000000000" charset="0"/>
                <a:cs typeface="DejaVu Math TeX Gyre" panose="02000503000000000000" charset="0"/>
              </a:rPr>
              <a:t>Conclusion</a:t>
            </a:r>
            <a:endParaRPr sz="2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824" y="1398869"/>
            <a:ext cx="16833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180" dirty="0"/>
              <a:t>I</a:t>
            </a:r>
            <a:r>
              <a:rPr sz="1700" spc="345" dirty="0"/>
              <a:t>n</a:t>
            </a:r>
            <a:r>
              <a:rPr sz="1700" spc="20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700" spc="15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700" spc="380" dirty="0"/>
              <a:t>o</a:t>
            </a:r>
            <a:r>
              <a:rPr sz="1700" spc="434" dirty="0"/>
              <a:t>d</a:t>
            </a:r>
            <a:r>
              <a:rPr sz="1700" spc="37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700" spc="415" dirty="0"/>
              <a:t>c</a:t>
            </a:r>
            <a:r>
              <a:rPr sz="1700" spc="20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700" spc="170" dirty="0"/>
              <a:t>i</a:t>
            </a:r>
            <a:r>
              <a:rPr sz="1700" spc="380" dirty="0"/>
              <a:t>o</a:t>
            </a:r>
            <a:r>
              <a:rPr sz="1700" spc="385" dirty="0"/>
              <a:t>n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824" y="1802569"/>
            <a:ext cx="4529455" cy="3187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32080">
              <a:lnSpc>
                <a:spcPct val="124000"/>
              </a:lnSpc>
              <a:spcBef>
                <a:spcPts val="120"/>
              </a:spcBef>
            </a:pP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Welcome </a:t>
            </a:r>
            <a:r>
              <a:rPr sz="130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o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he 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en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ion on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ur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bioinfo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ma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ic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ojec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2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, 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led </a:t>
            </a:r>
            <a:r>
              <a:rPr sz="120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'</a:t>
            </a:r>
            <a:r>
              <a:rPr sz="135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M</a:t>
            </a:r>
            <a:r>
              <a:rPr sz="130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u</a:t>
            </a:r>
            <a:r>
              <a:rPr sz="135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l</a:t>
            </a:r>
            <a:r>
              <a:rPr sz="130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i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r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Cla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ifica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U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ing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RNA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15" dirty="0">
                <a:solidFill>
                  <a:srgbClr val="777064"/>
                </a:solidFill>
                <a:latin typeface="Microsoft Sans Serif"/>
                <a:cs typeface="Microsoft Sans Serif"/>
              </a:rPr>
              <a:t>Gene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xpr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and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Machine </a:t>
            </a:r>
            <a:r>
              <a:rPr sz="1350" spc="10" dirty="0">
                <a:solidFill>
                  <a:srgbClr val="777064"/>
                </a:solidFill>
                <a:latin typeface="Microsoft Sans Serif"/>
                <a:cs typeface="Microsoft Sans Serif"/>
              </a:rPr>
              <a:t>Lea</a:t>
            </a:r>
            <a:r>
              <a:rPr sz="1300" spc="1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10" dirty="0">
                <a:solidFill>
                  <a:srgbClr val="777064"/>
                </a:solidFill>
                <a:latin typeface="Microsoft Sans Serif"/>
                <a:cs typeface="Microsoft Sans Serif"/>
              </a:rPr>
              <a:t>ning</a:t>
            </a:r>
            <a:r>
              <a:rPr sz="1200" spc="10" dirty="0">
                <a:solidFill>
                  <a:srgbClr val="777064"/>
                </a:solidFill>
                <a:latin typeface="Microsoft Sans Serif"/>
                <a:cs typeface="Microsoft Sans Serif"/>
              </a:rPr>
              <a:t>'. </a:t>
            </a:r>
            <a:r>
              <a:rPr sz="1350" spc="20" dirty="0">
                <a:solidFill>
                  <a:srgbClr val="777064"/>
                </a:solidFill>
                <a:latin typeface="Microsoft Sans Serif"/>
                <a:cs typeface="Microsoft Sans Serif"/>
              </a:rPr>
              <a:t>In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hi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en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ion</a:t>
            </a:r>
            <a:r>
              <a:rPr sz="12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,</a:t>
            </a:r>
            <a:r>
              <a:rPr sz="1200" spc="-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95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9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50" spc="-4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ill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ide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777064"/>
                </a:solidFill>
                <a:latin typeface="Microsoft Sans Serif"/>
                <a:cs typeface="Microsoft Sans Serif"/>
              </a:rPr>
              <a:t>an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rv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00" spc="-3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</a:t>
            </a:r>
            <a:r>
              <a:rPr sz="1350" spc="-6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he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ojec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 </a:t>
            </a:r>
            <a:r>
              <a:rPr sz="1300" spc="-33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p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al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and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ts</a:t>
            </a:r>
            <a:r>
              <a:rPr sz="1300" spc="-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ignificance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in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00" spc="-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ea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ch</a:t>
            </a:r>
            <a:r>
              <a:rPr sz="12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24000"/>
              </a:lnSpc>
              <a:spcBef>
                <a:spcPts val="850"/>
              </a:spcBef>
            </a:pP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r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a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com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p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le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x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di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ea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e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ha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 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qu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acc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ur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diagno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and 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ea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men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2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.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Ho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2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,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c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urr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en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t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me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hod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cla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ifica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 </a:t>
            </a:r>
            <a:r>
              <a:rPr sz="1350" spc="10" dirty="0">
                <a:solidFill>
                  <a:srgbClr val="777064"/>
                </a:solidFill>
                <a:latin typeface="Microsoft Sans Serif"/>
                <a:cs typeface="Microsoft Sans Serif"/>
              </a:rPr>
              <a:t>ha</a:t>
            </a:r>
            <a:r>
              <a:rPr sz="1300" spc="10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10" dirty="0">
                <a:solidFill>
                  <a:srgbClr val="777064"/>
                </a:solidFill>
                <a:latin typeface="Microsoft Sans Serif"/>
                <a:cs typeface="Microsoft Sans Serif"/>
              </a:rPr>
              <a:t>e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limi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ion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in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acc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ur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el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y 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iden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if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y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ing diffe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typ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2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.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ur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ojec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aim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0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o </a:t>
            </a:r>
            <a:r>
              <a:rPr sz="1350" spc="-3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de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elo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p 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a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m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u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l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2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-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r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cla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ifica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model 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us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ing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RNA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gene 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xpr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and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machine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lea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ning</a:t>
            </a:r>
            <a:r>
              <a:rPr sz="12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, </a:t>
            </a:r>
            <a:r>
              <a:rPr sz="130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hich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ill </a:t>
            </a:r>
            <a:r>
              <a:rPr sz="1350" spc="6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im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50" spc="-5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he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acc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ur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ac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y</a:t>
            </a:r>
            <a:r>
              <a:rPr sz="1300" spc="-3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</a:t>
            </a:r>
            <a:r>
              <a:rPr sz="1350" spc="-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00" spc="-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diagno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00" spc="-1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and</a:t>
            </a:r>
            <a:r>
              <a:rPr sz="1350" spc="-5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ea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men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2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2675" y="533400"/>
            <a:ext cx="4781549" cy="5343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730" y="920750"/>
            <a:ext cx="2085975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40" dirty="0"/>
              <a:t>Backg</a:t>
            </a:r>
            <a:r>
              <a:rPr sz="1700" spc="140" dirty="0">
                <a:latin typeface="Tahoma"/>
                <a:cs typeface="Tahoma"/>
              </a:rPr>
              <a:t>r</a:t>
            </a:r>
            <a:r>
              <a:rPr sz="2200" spc="140" dirty="0"/>
              <a:t>o</a:t>
            </a:r>
            <a:r>
              <a:rPr sz="1700" spc="140" dirty="0">
                <a:latin typeface="Tahoma"/>
                <a:cs typeface="Tahoma"/>
              </a:rPr>
              <a:t>u</a:t>
            </a:r>
            <a:r>
              <a:rPr sz="2200" spc="140" dirty="0"/>
              <a:t>nd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605" y="1835150"/>
            <a:ext cx="5005195" cy="3882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lang="en-GB" sz="1600" b="1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Importance of Cancer research:</a:t>
            </a:r>
          </a:p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lang="en-GB"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-for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la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ge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amo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u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ts</a:t>
            </a:r>
            <a:r>
              <a:rPr sz="130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</a:t>
            </a:r>
            <a:r>
              <a:rPr sz="1350" spc="-4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genomic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da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200" spc="30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-45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en-GB" sz="1200" spc="-45" dirty="0">
              <a:solidFill>
                <a:srgbClr val="777064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lang="en-GB"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-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u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nde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rst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anding</a:t>
            </a:r>
            <a:r>
              <a:rPr sz="1350" spc="-3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he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molec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u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la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r 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ba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00" spc="-1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</a:t>
            </a:r>
            <a:r>
              <a:rPr sz="1350" spc="-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200" spc="30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GB" sz="1200" spc="30" dirty="0">
              <a:solidFill>
                <a:srgbClr val="777064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endParaRPr sz="1200" dirty="0">
              <a:latin typeface="Times New Roman" panose="02020603050405020304"/>
              <a:cs typeface="Times New Roman" panose="02020603050405020304"/>
            </a:endParaRPr>
          </a:p>
          <a:p>
            <a:pPr marL="12700" marR="348615">
              <a:lnSpc>
                <a:spcPct val="124000"/>
              </a:lnSpc>
              <a:spcBef>
                <a:spcPts val="850"/>
              </a:spcBef>
            </a:pPr>
            <a:r>
              <a:rPr lang="en-GB" sz="1600" b="1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Challenges:</a:t>
            </a:r>
          </a:p>
          <a:p>
            <a:pPr marL="12700" marR="348615">
              <a:lnSpc>
                <a:spcPct val="124000"/>
              </a:lnSpc>
              <a:spcBef>
                <a:spcPts val="850"/>
              </a:spcBef>
            </a:pPr>
            <a:r>
              <a:rPr lang="en-GB"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-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acc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ur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el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y</a:t>
            </a:r>
            <a:r>
              <a:rPr sz="130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cla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if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y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ing</a:t>
            </a:r>
            <a:r>
              <a:rPr sz="1350" spc="-1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diffe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0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typ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0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</a:t>
            </a:r>
            <a:r>
              <a:rPr sz="1350" spc="-3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200" spc="30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-45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en-GB" sz="1200" spc="-45" dirty="0">
              <a:solidFill>
                <a:srgbClr val="777064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348615">
              <a:lnSpc>
                <a:spcPct val="124000"/>
              </a:lnSpc>
              <a:spcBef>
                <a:spcPts val="850"/>
              </a:spcBef>
            </a:pPr>
            <a:endParaRPr lang="en-GB" sz="1200" spc="-45" dirty="0">
              <a:solidFill>
                <a:srgbClr val="777064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348615">
              <a:lnSpc>
                <a:spcPct val="124000"/>
              </a:lnSpc>
              <a:spcBef>
                <a:spcPts val="850"/>
              </a:spcBef>
            </a:pP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Thi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0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0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he</a:t>
            </a:r>
            <a:r>
              <a:rPr sz="130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e </a:t>
            </a:r>
            <a:r>
              <a:rPr sz="1350" spc="-3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RNA</a:t>
            </a:r>
            <a:r>
              <a:rPr sz="1350" spc="-6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gene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xpr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</a:t>
            </a:r>
            <a:r>
              <a:rPr sz="1350" spc="-1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and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machine</a:t>
            </a:r>
            <a:r>
              <a:rPr sz="1350" spc="-1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lea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ning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come</a:t>
            </a:r>
            <a:r>
              <a:rPr sz="1350" spc="-1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in</a:t>
            </a:r>
            <a:r>
              <a:rPr sz="1200" spc="30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RNA</a:t>
            </a:r>
            <a:r>
              <a:rPr sz="1350" spc="-6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gene</a:t>
            </a:r>
            <a:r>
              <a:rPr sz="1350" spc="-1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xpr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ide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0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info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ma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ion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on</a:t>
            </a:r>
            <a:r>
              <a:rPr sz="1350" spc="-3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he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ac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ty</a:t>
            </a:r>
            <a:r>
              <a:rPr sz="130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 </a:t>
            </a:r>
            <a:r>
              <a:rPr sz="1350" spc="5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gene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in 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a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cell</a:t>
            </a:r>
            <a:r>
              <a:rPr sz="1200" spc="35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30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hich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can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be 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us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ed </a:t>
            </a:r>
            <a:r>
              <a:rPr sz="130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o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iden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if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y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diffe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typ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200" spc="30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Machine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lea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ning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algo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hm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lang="en-GB"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mainly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cla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ifica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model</a:t>
            </a:r>
            <a:r>
              <a:rPr sz="1350" spc="-4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ha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00" spc="-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can</a:t>
            </a:r>
            <a:r>
              <a:rPr sz="1350" spc="-2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acc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ur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el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y</a:t>
            </a:r>
            <a:r>
              <a:rPr sz="130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iden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if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y</a:t>
            </a:r>
            <a:r>
              <a:rPr sz="130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diffe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0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typ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00" spc="-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</a:t>
            </a:r>
            <a:r>
              <a:rPr sz="1350" spc="-4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200" spc="30" dirty="0">
                <a:solidFill>
                  <a:srgbClr val="77706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>
            <a:fillRect/>
          </a:stretch>
        </p:blipFill>
        <p:spPr>
          <a:xfrm>
            <a:off x="6096000" y="539750"/>
            <a:ext cx="4876800" cy="5435892"/>
          </a:xfrm>
          <a:prstGeom prst="rect">
            <a:avLst/>
          </a:prstGeom>
          <a:effectLst>
            <a:outerShdw blurRad="50800" dir="5400000" algn="ctr" rotWithShape="0">
              <a:srgbClr val="000000"/>
            </a:outerShdw>
            <a:reflection endPos="0" dist="50800" dir="5400000" sy="-100000" algn="bl" rotWithShape="0"/>
            <a:softEdge rad="1270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824" y="1465061"/>
            <a:ext cx="1471930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00" spc="85" dirty="0"/>
              <a:t>O</a:t>
            </a:r>
            <a:r>
              <a:rPr sz="2200" spc="150" dirty="0"/>
              <a:t>b</a:t>
            </a:r>
            <a:r>
              <a:rPr sz="2200" spc="55" dirty="0"/>
              <a:t>j</a:t>
            </a:r>
            <a:r>
              <a:rPr sz="2200" spc="60" dirty="0"/>
              <a:t>e</a:t>
            </a:r>
            <a:r>
              <a:rPr sz="2200" spc="165" dirty="0"/>
              <a:t>c</a:t>
            </a:r>
            <a:r>
              <a:rPr sz="1700" spc="245" dirty="0">
                <a:latin typeface="Lucida Sans Unicode"/>
                <a:cs typeface="Lucida Sans Unicode"/>
              </a:rPr>
              <a:t>t</a:t>
            </a:r>
            <a:r>
              <a:rPr sz="2200" spc="55" dirty="0"/>
              <a:t>i</a:t>
            </a:r>
            <a:r>
              <a:rPr sz="1700" spc="295" dirty="0">
                <a:latin typeface="Lucida Sans Unicode"/>
                <a:cs typeface="Lucida Sans Unicode"/>
              </a:rPr>
              <a:t>v</a:t>
            </a:r>
            <a:r>
              <a:rPr sz="2200" spc="60" dirty="0"/>
              <a:t>e</a:t>
            </a:r>
            <a:r>
              <a:rPr sz="1700" spc="320" dirty="0">
                <a:latin typeface="Lucida Sans Unicode"/>
                <a:cs typeface="Lucida Sans Unicode"/>
              </a:rPr>
              <a:t>s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824" y="1926394"/>
            <a:ext cx="4529455" cy="23291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marR="5080" indent="-285750">
              <a:lnSpc>
                <a:spcPct val="124000"/>
              </a:lnSpc>
              <a:spcBef>
                <a:spcPts val="120"/>
              </a:spcBef>
              <a:buFont typeface="Wingdings" panose="05000000000000000000" pitchFamily="2" charset="2"/>
              <a:buChar char="§"/>
            </a:pPr>
            <a:r>
              <a:rPr sz="1350" spc="20" dirty="0">
                <a:solidFill>
                  <a:srgbClr val="777064"/>
                </a:solidFill>
                <a:latin typeface="Microsoft Sans Serif"/>
                <a:cs typeface="Microsoft Sans Serif"/>
              </a:rPr>
              <a:t>The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main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objec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 o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ur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ojec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0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o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de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elo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p </a:t>
            </a:r>
            <a:r>
              <a:rPr sz="1350" spc="-25" dirty="0">
                <a:solidFill>
                  <a:srgbClr val="777064"/>
                </a:solidFill>
                <a:latin typeface="Microsoft Sans Serif"/>
                <a:cs typeface="Microsoft Sans Serif"/>
              </a:rPr>
              <a:t>a 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m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u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l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200" spc="60" dirty="0">
                <a:solidFill>
                  <a:srgbClr val="777064"/>
                </a:solidFill>
                <a:latin typeface="Sylfaen"/>
                <a:cs typeface="Sylfaen"/>
              </a:rPr>
              <a:t>- </a:t>
            </a:r>
            <a:r>
              <a:rPr sz="1200" spc="65" dirty="0">
                <a:solidFill>
                  <a:srgbClr val="777064"/>
                </a:solidFill>
                <a:latin typeface="Sylfaen"/>
                <a:cs typeface="Sylfaen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cla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ifica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model 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us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ing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RNA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gene 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xpr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ion </a:t>
            </a:r>
            <a:r>
              <a:rPr sz="1350" spc="-3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and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machine lea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ning</a:t>
            </a:r>
            <a:r>
              <a:rPr sz="1200" spc="30" dirty="0">
                <a:solidFill>
                  <a:srgbClr val="777064"/>
                </a:solidFill>
                <a:latin typeface="Sylfaen"/>
                <a:cs typeface="Sylfaen"/>
              </a:rPr>
              <a:t>. </a:t>
            </a:r>
            <a:endParaRPr lang="en-US" sz="1200" spc="30" dirty="0">
              <a:solidFill>
                <a:srgbClr val="777064"/>
              </a:solidFill>
              <a:latin typeface="Sylfaen"/>
              <a:cs typeface="Sylfaen"/>
            </a:endParaRPr>
          </a:p>
          <a:p>
            <a:pPr marL="298450" marR="5080" indent="-285750">
              <a:lnSpc>
                <a:spcPct val="124000"/>
              </a:lnSpc>
              <a:spcBef>
                <a:spcPts val="120"/>
              </a:spcBef>
              <a:buFont typeface="Wingdings" panose="05000000000000000000" pitchFamily="2" charset="2"/>
              <a:buChar char="§"/>
            </a:pP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Thi</a:t>
            </a:r>
            <a:r>
              <a:rPr sz="130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model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ill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be </a:t>
            </a:r>
            <a:r>
              <a:rPr sz="1350" spc="20" dirty="0">
                <a:solidFill>
                  <a:srgbClr val="777064"/>
                </a:solidFill>
                <a:latin typeface="Microsoft Sans Serif"/>
                <a:cs typeface="Microsoft Sans Serif"/>
              </a:rPr>
              <a:t>able </a:t>
            </a:r>
            <a:r>
              <a:rPr sz="130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75" dirty="0">
                <a:solidFill>
                  <a:srgbClr val="777064"/>
                </a:solidFill>
                <a:latin typeface="Microsoft Sans Serif"/>
                <a:cs typeface="Microsoft Sans Serif"/>
              </a:rPr>
              <a:t>o </a:t>
            </a:r>
            <a:r>
              <a:rPr sz="1350" spc="8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acc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ur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a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el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y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iden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if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y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diffe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en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t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typ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s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 </a:t>
            </a:r>
            <a:r>
              <a:rPr sz="135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3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200" spc="30" dirty="0">
                <a:solidFill>
                  <a:srgbClr val="777064"/>
                </a:solidFill>
                <a:latin typeface="Sylfaen"/>
                <a:cs typeface="Sylfaen"/>
              </a:rPr>
              <a:t>, </a:t>
            </a:r>
            <a:r>
              <a:rPr sz="130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70" dirty="0">
                <a:solidFill>
                  <a:srgbClr val="777064"/>
                </a:solidFill>
                <a:latin typeface="Microsoft Sans Serif"/>
                <a:cs typeface="Microsoft Sans Serif"/>
              </a:rPr>
              <a:t>hich </a:t>
            </a:r>
            <a:r>
              <a:rPr sz="130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w</a:t>
            </a:r>
            <a:r>
              <a:rPr sz="1350" spc="60" dirty="0">
                <a:solidFill>
                  <a:srgbClr val="777064"/>
                </a:solidFill>
                <a:latin typeface="Microsoft Sans Serif"/>
                <a:cs typeface="Microsoft Sans Serif"/>
              </a:rPr>
              <a:t>ill </a:t>
            </a:r>
            <a:r>
              <a:rPr sz="1350" spc="6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im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pr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o</a:t>
            </a:r>
            <a:r>
              <a:rPr sz="130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v</a:t>
            </a:r>
            <a:r>
              <a:rPr sz="1350" spc="45" dirty="0">
                <a:solidFill>
                  <a:srgbClr val="777064"/>
                </a:solidFill>
                <a:latin typeface="Microsoft Sans Serif"/>
                <a:cs typeface="Microsoft Sans Serif"/>
              </a:rPr>
              <a:t>e</a:t>
            </a:r>
            <a:r>
              <a:rPr sz="1350" spc="-5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he</a:t>
            </a:r>
            <a:r>
              <a:rPr sz="1350" spc="-3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acc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ur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ac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y</a:t>
            </a:r>
            <a:r>
              <a:rPr sz="1300" spc="-3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of</a:t>
            </a:r>
            <a:r>
              <a:rPr sz="1350" spc="-5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cance</a:t>
            </a:r>
            <a:r>
              <a:rPr sz="1300" spc="40" dirty="0">
                <a:solidFill>
                  <a:srgbClr val="777064"/>
                </a:solidFill>
                <a:latin typeface="Microsoft Sans Serif"/>
                <a:cs typeface="Microsoft Sans Serif"/>
              </a:rPr>
              <a:t>r</a:t>
            </a:r>
            <a:r>
              <a:rPr sz="1300" spc="-4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diagno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5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i</a:t>
            </a:r>
            <a:r>
              <a:rPr sz="1300" spc="35" dirty="0">
                <a:solidFill>
                  <a:srgbClr val="777064"/>
                </a:solidFill>
                <a:latin typeface="Microsoft Sans Serif"/>
                <a:cs typeface="Microsoft Sans Serif"/>
              </a:rPr>
              <a:t>s</a:t>
            </a:r>
            <a:r>
              <a:rPr sz="1300" spc="-15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50" spc="25" dirty="0">
                <a:solidFill>
                  <a:srgbClr val="777064"/>
                </a:solidFill>
                <a:latin typeface="Microsoft Sans Serif"/>
                <a:cs typeface="Microsoft Sans Serif"/>
              </a:rPr>
              <a:t>and</a:t>
            </a:r>
            <a:r>
              <a:rPr sz="1350" spc="-50" dirty="0">
                <a:solidFill>
                  <a:srgbClr val="777064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tr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ea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35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men</a:t>
            </a:r>
            <a:r>
              <a:rPr sz="1300" spc="50" dirty="0">
                <a:solidFill>
                  <a:srgbClr val="777064"/>
                </a:solidFill>
                <a:latin typeface="Microsoft Sans Serif"/>
                <a:cs typeface="Microsoft Sans Serif"/>
              </a:rPr>
              <a:t>t</a:t>
            </a:r>
            <a:r>
              <a:rPr sz="1200" spc="50" dirty="0">
                <a:solidFill>
                  <a:srgbClr val="777064"/>
                </a:solidFill>
                <a:latin typeface="Sylfaen"/>
                <a:cs typeface="Sylfaen"/>
              </a:rPr>
              <a:t>.</a:t>
            </a:r>
            <a:endParaRPr lang="en-US" sz="1200" dirty="0">
              <a:latin typeface="Sylfaen"/>
              <a:cs typeface="Sylfaen"/>
            </a:endParaRPr>
          </a:p>
          <a:p>
            <a:pPr marL="298450" marR="5080" indent="-285750">
              <a:lnSpc>
                <a:spcPct val="124000"/>
              </a:lnSpc>
              <a:spcBef>
                <a:spcPts val="120"/>
              </a:spcBef>
              <a:buFont typeface="Wingdings" panose="05000000000000000000" pitchFamily="2" charset="2"/>
              <a:buChar char="§"/>
            </a:pPr>
            <a:r>
              <a:rPr lang="en-US" sz="1350" spc="20" dirty="0">
                <a:solidFill>
                  <a:srgbClr val="777064"/>
                </a:solidFill>
                <a:latin typeface="Microsoft Sans Serif"/>
                <a:cs typeface="Microsoft Sans Serif"/>
              </a:rPr>
              <a:t>We classify cancer using RNA gene expression data. This will aid cancer pathway research and drug development.</a:t>
            </a:r>
            <a:endParaRPr sz="1200" dirty="0">
              <a:latin typeface="Sylfaen"/>
              <a:cs typeface="Sylfae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2675" y="533400"/>
            <a:ext cx="4781549" cy="5343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988" y="692150"/>
            <a:ext cx="34257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35" dirty="0">
                <a:latin typeface="Lucida Sans Unicode"/>
                <a:cs typeface="Lucida Sans Unicode"/>
              </a:rPr>
              <a:t>M</a:t>
            </a:r>
            <a:r>
              <a:rPr sz="4000" spc="30" dirty="0">
                <a:latin typeface="Lucida Sans Unicode"/>
                <a:cs typeface="Lucida Sans Unicode"/>
              </a:rPr>
              <a:t>e</a:t>
            </a:r>
            <a:r>
              <a:rPr sz="4000" spc="75" dirty="0">
                <a:latin typeface="Lucida Sans Unicode"/>
                <a:cs typeface="Lucida Sans Unicode"/>
              </a:rPr>
              <a:t>t</a:t>
            </a:r>
            <a:r>
              <a:rPr sz="4000" spc="-60" dirty="0">
                <a:latin typeface="Lucida Sans Unicode"/>
                <a:cs typeface="Lucida Sans Unicode"/>
              </a:rPr>
              <a:t>h</a:t>
            </a:r>
            <a:r>
              <a:rPr sz="4000" spc="-25" dirty="0">
                <a:latin typeface="Lucida Sans Unicode"/>
                <a:cs typeface="Lucida Sans Unicode"/>
              </a:rPr>
              <a:t>o</a:t>
            </a:r>
            <a:r>
              <a:rPr sz="4000" spc="-5" dirty="0">
                <a:latin typeface="Lucida Sans Unicode"/>
                <a:cs typeface="Lucida Sans Unicode"/>
              </a:rPr>
              <a:t>d</a:t>
            </a:r>
            <a:r>
              <a:rPr sz="4000" spc="-25" dirty="0">
                <a:latin typeface="Lucida Sans Unicode"/>
                <a:cs typeface="Lucida Sans Unicode"/>
              </a:rPr>
              <a:t>o</a:t>
            </a:r>
            <a:r>
              <a:rPr sz="4000" spc="-75" dirty="0">
                <a:latin typeface="Lucida Sans Unicode"/>
                <a:cs typeface="Lucida Sans Unicode"/>
              </a:rPr>
              <a:t>l</a:t>
            </a:r>
            <a:r>
              <a:rPr sz="4000" spc="-25" dirty="0">
                <a:latin typeface="Lucida Sans Unicode"/>
                <a:cs typeface="Lucida Sans Unicode"/>
              </a:rPr>
              <a:t>o</a:t>
            </a:r>
            <a:r>
              <a:rPr sz="4000" dirty="0">
                <a:latin typeface="Lucida Sans Unicode"/>
                <a:cs typeface="Lucida Sans Unicode"/>
              </a:rPr>
              <a:t>g</a:t>
            </a:r>
            <a:r>
              <a:rPr sz="4000" spc="85" dirty="0">
                <a:latin typeface="Lucida Sans Unicode"/>
                <a:cs typeface="Lucida Sans Unicode"/>
              </a:rPr>
              <a:t>y</a:t>
            </a:r>
            <a:endParaRPr sz="40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88" y="2216150"/>
            <a:ext cx="4531360" cy="135998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88900" indent="-457200">
              <a:lnSpc>
                <a:spcPct val="124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Dataset Preprocessing</a:t>
            </a:r>
          </a:p>
          <a:p>
            <a:pPr marL="469900" marR="88900" indent="-457200">
              <a:lnSpc>
                <a:spcPct val="124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Model Training</a:t>
            </a:r>
          </a:p>
          <a:p>
            <a:pPr marL="12700" marR="88900">
              <a:lnSpc>
                <a:spcPct val="124000"/>
              </a:lnSpc>
              <a:spcBef>
                <a:spcPts val="50"/>
              </a:spcBef>
            </a:pP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2675" y="533400"/>
            <a:ext cx="4781549" cy="5343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824" y="387350"/>
            <a:ext cx="2715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Aldhabi" panose="020F0502020204030204" pitchFamily="2" charset="-78"/>
                <a:cs typeface="Aldhabi" panose="020F0502020204030204" pitchFamily="2" charset="-78"/>
              </a:rPr>
              <a:t>Dataset Description</a:t>
            </a:r>
            <a:endParaRPr sz="3600" dirty="0">
              <a:latin typeface="Aldhabi" panose="020F0502020204030204" pitchFamily="2" charset="-78"/>
              <a:cs typeface="Aldhabi" panose="020F0502020204030204" pitchFamily="2" charset="-7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66600" y="958213"/>
            <a:ext cx="9442351" cy="5718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600" dirty="0"/>
              <a:t>The dataset includes the gene expression values of five different types of cancer </a:t>
            </a:r>
          </a:p>
          <a:p>
            <a:pPr marL="412750" marR="5080" indent="-400050">
              <a:lnSpc>
                <a:spcPct val="125000"/>
              </a:lnSpc>
              <a:spcBef>
                <a:spcPts val="100"/>
              </a:spcBef>
              <a:buFont typeface="+mj-lt"/>
              <a:buAutoNum type="romanLcPeriod"/>
            </a:pPr>
            <a:r>
              <a:rPr lang="en-US" sz="1600" dirty="0"/>
              <a:t>Lung adenocarcinoma (LUAD), </a:t>
            </a:r>
          </a:p>
          <a:p>
            <a:pPr marL="412750" marR="5080" indent="-400050">
              <a:lnSpc>
                <a:spcPct val="125000"/>
              </a:lnSpc>
              <a:spcBef>
                <a:spcPts val="100"/>
              </a:spcBef>
              <a:buFont typeface="+mj-lt"/>
              <a:buAutoNum type="romanLcPeriod"/>
            </a:pPr>
            <a:r>
              <a:rPr lang="en-US" sz="1600" dirty="0"/>
              <a:t>Breast invasive carcinoma (BRCA) </a:t>
            </a:r>
          </a:p>
          <a:p>
            <a:pPr marL="412750" marR="5080" indent="-400050">
              <a:lnSpc>
                <a:spcPct val="125000"/>
              </a:lnSpc>
              <a:spcBef>
                <a:spcPts val="100"/>
              </a:spcBef>
              <a:buFont typeface="+mj-lt"/>
              <a:buAutoNum type="romanLcPeriod"/>
            </a:pPr>
            <a:r>
              <a:rPr lang="en-US" sz="1600" dirty="0"/>
              <a:t>Kidney renal clear cell carcinoma (KIRC)</a:t>
            </a:r>
          </a:p>
          <a:p>
            <a:pPr marL="412750" marR="5080" indent="-400050">
              <a:lnSpc>
                <a:spcPct val="125000"/>
              </a:lnSpc>
              <a:spcBef>
                <a:spcPts val="100"/>
              </a:spcBef>
              <a:buFont typeface="+mj-lt"/>
              <a:buAutoNum type="romanLcPeriod"/>
            </a:pPr>
            <a:r>
              <a:rPr lang="en-US" sz="1600" dirty="0"/>
              <a:t>Lung squamous cell carcinoma (LUSC), and </a:t>
            </a:r>
          </a:p>
          <a:p>
            <a:pPr marL="412750" marR="5080" indent="-400050">
              <a:lnSpc>
                <a:spcPct val="125000"/>
              </a:lnSpc>
              <a:spcBef>
                <a:spcPts val="100"/>
              </a:spcBef>
              <a:buFont typeface="+mj-lt"/>
              <a:buAutoNum type="romanLcPeriod"/>
            </a:pPr>
            <a:r>
              <a:rPr lang="en-US" sz="1600" dirty="0"/>
              <a:t>Uterine corpus endometrial carcinoma (UCEC) </a:t>
            </a: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600" dirty="0">
                <a:latin typeface="Sylfaen"/>
                <a:cs typeface="Sylfaen"/>
              </a:rPr>
              <a:t> </a:t>
            </a: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800" dirty="0">
                <a:solidFill>
                  <a:srgbClr val="505050"/>
                </a:solidFill>
                <a:latin typeface="Nexus Sans"/>
              </a:rPr>
              <a:t>Rows: </a:t>
            </a:r>
            <a:r>
              <a:rPr lang="en-US" sz="1800" b="0" i="0" dirty="0">
                <a:solidFill>
                  <a:srgbClr val="505050"/>
                </a:solidFill>
                <a:effectLst/>
                <a:latin typeface="Nexus Sans"/>
              </a:rPr>
              <a:t>2086 Column: 972  </a:t>
            </a: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 Sans"/>
              </a:rPr>
              <a:t>-     each row contains a specific sample </a:t>
            </a: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 Sans"/>
              </a:rPr>
              <a:t>-     each column contains the Reads Per Kilobase of transcript per Million(RPKM) RNA-Seq values of a specific gene </a:t>
            </a:r>
          </a:p>
          <a:p>
            <a:pPr marL="355600" marR="5080" indent="-342900">
              <a:lnSpc>
                <a:spcPct val="125000"/>
              </a:lnSpc>
              <a:spcBef>
                <a:spcPts val="100"/>
              </a:spcBef>
              <a:buFontTx/>
              <a:buChar char="-"/>
            </a:pPr>
            <a:r>
              <a:rPr lang="en-US" sz="1800" b="0" i="0" dirty="0">
                <a:solidFill>
                  <a:srgbClr val="505050"/>
                </a:solidFill>
                <a:effectLst/>
                <a:latin typeface="Nexus Sans"/>
              </a:rPr>
              <a:t>the last column contains the cancer categories encoded numerically: 1=BRCA , 2=KIRC, 3=LUAD, 4=LUSC, 5=UCEC</a:t>
            </a:r>
          </a:p>
          <a:p>
            <a:pPr marL="355600" marR="5080" indent="-342900">
              <a:lnSpc>
                <a:spcPct val="125000"/>
              </a:lnSpc>
              <a:spcBef>
                <a:spcPts val="100"/>
              </a:spcBef>
              <a:buFontTx/>
              <a:buChar char="-"/>
            </a:pPr>
            <a:endParaRPr lang="en-US" sz="2000" dirty="0">
              <a:solidFill>
                <a:srgbClr val="505050"/>
              </a:solidFill>
              <a:latin typeface="Nexus Sans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2000" b="0" i="0" dirty="0">
                <a:solidFill>
                  <a:srgbClr val="505050"/>
                </a:solidFill>
                <a:effectLst/>
                <a:latin typeface="Nexus Sans"/>
              </a:rPr>
              <a:t>Link: </a:t>
            </a:r>
            <a:r>
              <a:rPr lang="en-US" sz="1400" dirty="0">
                <a:hlinkClick r:id="rId2"/>
              </a:rPr>
              <a:t>Cancer Types: RNA Sequencing Values from Tumor Samples/Tissues - Mendeley Data</a:t>
            </a:r>
            <a:endParaRPr lang="en-US" sz="1100" b="0" i="0" dirty="0">
              <a:solidFill>
                <a:srgbClr val="505050"/>
              </a:solidFill>
              <a:effectLst/>
              <a:latin typeface="Nexus Sans"/>
            </a:endParaRPr>
          </a:p>
          <a:p>
            <a:pPr marL="298450" marR="5080" indent="-285750">
              <a:lnSpc>
                <a:spcPct val="125000"/>
              </a:lnSpc>
              <a:spcBef>
                <a:spcPts val="100"/>
              </a:spcBef>
              <a:buFontTx/>
              <a:buChar char="-"/>
            </a:pPr>
            <a:endParaRPr lang="en-US" sz="1600" dirty="0">
              <a:latin typeface="Sylfaen"/>
              <a:cs typeface="Sylfaen"/>
            </a:endParaRPr>
          </a:p>
          <a:p>
            <a:pPr marL="412750" marR="5080" indent="-400050">
              <a:lnSpc>
                <a:spcPct val="125000"/>
              </a:lnSpc>
              <a:spcBef>
                <a:spcPts val="100"/>
              </a:spcBef>
              <a:buFont typeface="+mj-lt"/>
              <a:buAutoNum type="romanLcPeriod"/>
            </a:pPr>
            <a:endParaRPr sz="1200" dirty="0">
              <a:latin typeface="Sylfaen"/>
              <a:cs typeface="Sylfaen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AB26CAB-C5D0-C9D4-9EDB-EA7F60DC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42191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41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363CA-CACB-3CE3-19FD-50599356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3565"/>
            <a:ext cx="10909640" cy="1168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Table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621100"/>
            <a:ext cx="4572000" cy="17103"/>
          </a:xfrm>
          <a:custGeom>
            <a:avLst/>
            <a:gdLst>
              <a:gd name="connsiteX0" fmla="*/ 0 w 4572000"/>
              <a:gd name="connsiteY0" fmla="*/ 0 h 17103"/>
              <a:gd name="connsiteX1" fmla="*/ 515983 w 4572000"/>
              <a:gd name="connsiteY1" fmla="*/ 0 h 17103"/>
              <a:gd name="connsiteX2" fmla="*/ 1031966 w 4572000"/>
              <a:gd name="connsiteY2" fmla="*/ 0 h 17103"/>
              <a:gd name="connsiteX3" fmla="*/ 1639389 w 4572000"/>
              <a:gd name="connsiteY3" fmla="*/ 0 h 17103"/>
              <a:gd name="connsiteX4" fmla="*/ 2383971 w 4572000"/>
              <a:gd name="connsiteY4" fmla="*/ 0 h 17103"/>
              <a:gd name="connsiteX5" fmla="*/ 2945674 w 4572000"/>
              <a:gd name="connsiteY5" fmla="*/ 0 h 17103"/>
              <a:gd name="connsiteX6" fmla="*/ 3507377 w 4572000"/>
              <a:gd name="connsiteY6" fmla="*/ 0 h 17103"/>
              <a:gd name="connsiteX7" fmla="*/ 4572000 w 4572000"/>
              <a:gd name="connsiteY7" fmla="*/ 0 h 17103"/>
              <a:gd name="connsiteX8" fmla="*/ 4572000 w 4572000"/>
              <a:gd name="connsiteY8" fmla="*/ 17103 h 17103"/>
              <a:gd name="connsiteX9" fmla="*/ 3873137 w 4572000"/>
              <a:gd name="connsiteY9" fmla="*/ 17103 h 17103"/>
              <a:gd name="connsiteX10" fmla="*/ 3311434 w 4572000"/>
              <a:gd name="connsiteY10" fmla="*/ 17103 h 17103"/>
              <a:gd name="connsiteX11" fmla="*/ 2749731 w 4572000"/>
              <a:gd name="connsiteY11" fmla="*/ 17103 h 17103"/>
              <a:gd name="connsiteX12" fmla="*/ 2050869 w 4572000"/>
              <a:gd name="connsiteY12" fmla="*/ 17103 h 17103"/>
              <a:gd name="connsiteX13" fmla="*/ 1306286 w 4572000"/>
              <a:gd name="connsiteY13" fmla="*/ 17103 h 17103"/>
              <a:gd name="connsiteX14" fmla="*/ 790303 w 4572000"/>
              <a:gd name="connsiteY14" fmla="*/ 17103 h 17103"/>
              <a:gd name="connsiteX15" fmla="*/ 0 w 4572000"/>
              <a:gd name="connsiteY15" fmla="*/ 17103 h 17103"/>
              <a:gd name="connsiteX16" fmla="*/ 0 w 4572000"/>
              <a:gd name="connsiteY16" fmla="*/ 0 h 17103"/>
              <a:gd name="connsiteX0" fmla="*/ 0 w 4572000"/>
              <a:gd name="connsiteY0" fmla="*/ 0 h 17103"/>
              <a:gd name="connsiteX1" fmla="*/ 561703 w 4572000"/>
              <a:gd name="connsiteY1" fmla="*/ 0 h 17103"/>
              <a:gd name="connsiteX2" fmla="*/ 1077686 w 4572000"/>
              <a:gd name="connsiteY2" fmla="*/ 0 h 17103"/>
              <a:gd name="connsiteX3" fmla="*/ 1639389 w 4572000"/>
              <a:gd name="connsiteY3" fmla="*/ 0 h 17103"/>
              <a:gd name="connsiteX4" fmla="*/ 2292531 w 4572000"/>
              <a:gd name="connsiteY4" fmla="*/ 0 h 17103"/>
              <a:gd name="connsiteX5" fmla="*/ 2991394 w 4572000"/>
              <a:gd name="connsiteY5" fmla="*/ 0 h 17103"/>
              <a:gd name="connsiteX6" fmla="*/ 3735977 w 4572000"/>
              <a:gd name="connsiteY6" fmla="*/ 0 h 17103"/>
              <a:gd name="connsiteX7" fmla="*/ 4572000 w 4572000"/>
              <a:gd name="connsiteY7" fmla="*/ 0 h 17103"/>
              <a:gd name="connsiteX8" fmla="*/ 4572000 w 4572000"/>
              <a:gd name="connsiteY8" fmla="*/ 17103 h 17103"/>
              <a:gd name="connsiteX9" fmla="*/ 3873137 w 4572000"/>
              <a:gd name="connsiteY9" fmla="*/ 17103 h 17103"/>
              <a:gd name="connsiteX10" fmla="*/ 3128554 w 4572000"/>
              <a:gd name="connsiteY10" fmla="*/ 17103 h 17103"/>
              <a:gd name="connsiteX11" fmla="*/ 2383971 w 4572000"/>
              <a:gd name="connsiteY11" fmla="*/ 17103 h 17103"/>
              <a:gd name="connsiteX12" fmla="*/ 1867989 w 4572000"/>
              <a:gd name="connsiteY12" fmla="*/ 17103 h 17103"/>
              <a:gd name="connsiteX13" fmla="*/ 1169126 w 4572000"/>
              <a:gd name="connsiteY13" fmla="*/ 17103 h 17103"/>
              <a:gd name="connsiteX14" fmla="*/ 561703 w 4572000"/>
              <a:gd name="connsiteY14" fmla="*/ 17103 h 17103"/>
              <a:gd name="connsiteX15" fmla="*/ 0 w 4572000"/>
              <a:gd name="connsiteY15" fmla="*/ 17103 h 17103"/>
              <a:gd name="connsiteX16" fmla="*/ 0 w 4572000"/>
              <a:gd name="connsiteY16" fmla="*/ 0 h 1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7103" fill="none" extrusionOk="0">
                <a:moveTo>
                  <a:pt x="0" y="0"/>
                </a:moveTo>
                <a:cubicBezTo>
                  <a:pt x="88721" y="11677"/>
                  <a:pt x="331051" y="-29967"/>
                  <a:pt x="515983" y="0"/>
                </a:cubicBezTo>
                <a:cubicBezTo>
                  <a:pt x="663920" y="18199"/>
                  <a:pt x="855275" y="2634"/>
                  <a:pt x="1031966" y="0"/>
                </a:cubicBezTo>
                <a:cubicBezTo>
                  <a:pt x="1205394" y="-34250"/>
                  <a:pt x="1428959" y="-48568"/>
                  <a:pt x="1639389" y="0"/>
                </a:cubicBezTo>
                <a:cubicBezTo>
                  <a:pt x="1813768" y="-18465"/>
                  <a:pt x="2145411" y="2286"/>
                  <a:pt x="2383971" y="0"/>
                </a:cubicBezTo>
                <a:cubicBezTo>
                  <a:pt x="2620027" y="-24502"/>
                  <a:pt x="2722036" y="-39069"/>
                  <a:pt x="2945674" y="0"/>
                </a:cubicBezTo>
                <a:cubicBezTo>
                  <a:pt x="3178424" y="4842"/>
                  <a:pt x="3270684" y="31151"/>
                  <a:pt x="3507377" y="0"/>
                </a:cubicBezTo>
                <a:cubicBezTo>
                  <a:pt x="3755108" y="-64817"/>
                  <a:pt x="4055750" y="30572"/>
                  <a:pt x="4572000" y="0"/>
                </a:cubicBezTo>
                <a:cubicBezTo>
                  <a:pt x="4572256" y="4133"/>
                  <a:pt x="4572791" y="12191"/>
                  <a:pt x="4572000" y="17103"/>
                </a:cubicBezTo>
                <a:cubicBezTo>
                  <a:pt x="4370892" y="-686"/>
                  <a:pt x="4139637" y="-27400"/>
                  <a:pt x="3873137" y="17103"/>
                </a:cubicBezTo>
                <a:cubicBezTo>
                  <a:pt x="3634613" y="74358"/>
                  <a:pt x="3536080" y="14387"/>
                  <a:pt x="3311434" y="17103"/>
                </a:cubicBezTo>
                <a:cubicBezTo>
                  <a:pt x="3124031" y="34884"/>
                  <a:pt x="3033015" y="23037"/>
                  <a:pt x="2749731" y="17103"/>
                </a:cubicBezTo>
                <a:cubicBezTo>
                  <a:pt x="2461448" y="29254"/>
                  <a:pt x="2315105" y="3189"/>
                  <a:pt x="2050869" y="17103"/>
                </a:cubicBezTo>
                <a:cubicBezTo>
                  <a:pt x="1824735" y="68623"/>
                  <a:pt x="1519999" y="-9540"/>
                  <a:pt x="1306286" y="17103"/>
                </a:cubicBezTo>
                <a:cubicBezTo>
                  <a:pt x="1053179" y="-4028"/>
                  <a:pt x="964491" y="29299"/>
                  <a:pt x="790303" y="17103"/>
                </a:cubicBezTo>
                <a:cubicBezTo>
                  <a:pt x="588317" y="-23895"/>
                  <a:pt x="191844" y="19004"/>
                  <a:pt x="0" y="17103"/>
                </a:cubicBezTo>
                <a:cubicBezTo>
                  <a:pt x="73" y="12596"/>
                  <a:pt x="-712" y="4771"/>
                  <a:pt x="0" y="0"/>
                </a:cubicBezTo>
                <a:close/>
              </a:path>
              <a:path w="4572000" h="17103" stroke="0" extrusionOk="0">
                <a:moveTo>
                  <a:pt x="0" y="0"/>
                </a:moveTo>
                <a:cubicBezTo>
                  <a:pt x="151180" y="-21039"/>
                  <a:pt x="340853" y="-22835"/>
                  <a:pt x="561703" y="0"/>
                </a:cubicBezTo>
                <a:cubicBezTo>
                  <a:pt x="797302" y="11268"/>
                  <a:pt x="833480" y="26731"/>
                  <a:pt x="1077686" y="0"/>
                </a:cubicBezTo>
                <a:cubicBezTo>
                  <a:pt x="1325201" y="-21980"/>
                  <a:pt x="1416796" y="12490"/>
                  <a:pt x="1639389" y="0"/>
                </a:cubicBezTo>
                <a:cubicBezTo>
                  <a:pt x="1863994" y="-65275"/>
                  <a:pt x="2045670" y="-9547"/>
                  <a:pt x="2292531" y="0"/>
                </a:cubicBezTo>
                <a:cubicBezTo>
                  <a:pt x="2558638" y="32854"/>
                  <a:pt x="2800205" y="-18329"/>
                  <a:pt x="2991394" y="0"/>
                </a:cubicBezTo>
                <a:cubicBezTo>
                  <a:pt x="3166314" y="41301"/>
                  <a:pt x="3535987" y="-18866"/>
                  <a:pt x="3735977" y="0"/>
                </a:cubicBezTo>
                <a:cubicBezTo>
                  <a:pt x="3940925" y="59853"/>
                  <a:pt x="4158517" y="45412"/>
                  <a:pt x="4572000" y="0"/>
                </a:cubicBezTo>
                <a:cubicBezTo>
                  <a:pt x="4572328" y="4321"/>
                  <a:pt x="4572006" y="13176"/>
                  <a:pt x="4572000" y="17103"/>
                </a:cubicBezTo>
                <a:cubicBezTo>
                  <a:pt x="4228696" y="39089"/>
                  <a:pt x="4201036" y="41866"/>
                  <a:pt x="3873137" y="17103"/>
                </a:cubicBezTo>
                <a:cubicBezTo>
                  <a:pt x="3530940" y="1895"/>
                  <a:pt x="3478584" y="13899"/>
                  <a:pt x="3128554" y="17103"/>
                </a:cubicBezTo>
                <a:cubicBezTo>
                  <a:pt x="2790522" y="10148"/>
                  <a:pt x="2747836" y="-22035"/>
                  <a:pt x="2383971" y="17103"/>
                </a:cubicBezTo>
                <a:cubicBezTo>
                  <a:pt x="2030129" y="54541"/>
                  <a:pt x="2019034" y="13199"/>
                  <a:pt x="1867989" y="17103"/>
                </a:cubicBezTo>
                <a:cubicBezTo>
                  <a:pt x="1725725" y="12665"/>
                  <a:pt x="1446597" y="27119"/>
                  <a:pt x="1169126" y="17103"/>
                </a:cubicBezTo>
                <a:cubicBezTo>
                  <a:pt x="933675" y="23760"/>
                  <a:pt x="790792" y="37128"/>
                  <a:pt x="561703" y="17103"/>
                </a:cubicBezTo>
                <a:cubicBezTo>
                  <a:pt x="302383" y="26703"/>
                  <a:pt x="225890" y="6212"/>
                  <a:pt x="0" y="17103"/>
                </a:cubicBezTo>
                <a:cubicBezTo>
                  <a:pt x="-347" y="11955"/>
                  <a:pt x="-302" y="7789"/>
                  <a:pt x="0" y="0"/>
                </a:cubicBezTo>
                <a:close/>
              </a:path>
              <a:path w="4572000" h="17103" fill="none" stroke="0" extrusionOk="0">
                <a:moveTo>
                  <a:pt x="0" y="0"/>
                </a:moveTo>
                <a:cubicBezTo>
                  <a:pt x="66833" y="-3338"/>
                  <a:pt x="322235" y="-20195"/>
                  <a:pt x="515983" y="0"/>
                </a:cubicBezTo>
                <a:cubicBezTo>
                  <a:pt x="683219" y="-1504"/>
                  <a:pt x="817393" y="34893"/>
                  <a:pt x="1031966" y="0"/>
                </a:cubicBezTo>
                <a:cubicBezTo>
                  <a:pt x="1248241" y="-34699"/>
                  <a:pt x="1401342" y="2996"/>
                  <a:pt x="1639389" y="0"/>
                </a:cubicBezTo>
                <a:cubicBezTo>
                  <a:pt x="1852081" y="32178"/>
                  <a:pt x="2200867" y="39848"/>
                  <a:pt x="2383971" y="0"/>
                </a:cubicBezTo>
                <a:cubicBezTo>
                  <a:pt x="2616573" y="-14260"/>
                  <a:pt x="2718502" y="-21731"/>
                  <a:pt x="2945674" y="0"/>
                </a:cubicBezTo>
                <a:cubicBezTo>
                  <a:pt x="3164521" y="-9594"/>
                  <a:pt x="3263248" y="38278"/>
                  <a:pt x="3507377" y="0"/>
                </a:cubicBezTo>
                <a:cubicBezTo>
                  <a:pt x="3804723" y="-12771"/>
                  <a:pt x="4055634" y="186"/>
                  <a:pt x="4572000" y="0"/>
                </a:cubicBezTo>
                <a:cubicBezTo>
                  <a:pt x="4572713" y="3528"/>
                  <a:pt x="4572724" y="10983"/>
                  <a:pt x="4572000" y="17103"/>
                </a:cubicBezTo>
                <a:cubicBezTo>
                  <a:pt x="4393199" y="-27260"/>
                  <a:pt x="4092396" y="-17307"/>
                  <a:pt x="3873137" y="17103"/>
                </a:cubicBezTo>
                <a:cubicBezTo>
                  <a:pt x="3644845" y="27264"/>
                  <a:pt x="3526564" y="1605"/>
                  <a:pt x="3311434" y="17103"/>
                </a:cubicBezTo>
                <a:cubicBezTo>
                  <a:pt x="3109909" y="32479"/>
                  <a:pt x="3009526" y="12384"/>
                  <a:pt x="2749731" y="17103"/>
                </a:cubicBezTo>
                <a:cubicBezTo>
                  <a:pt x="2490611" y="17159"/>
                  <a:pt x="2279158" y="4237"/>
                  <a:pt x="2050869" y="17103"/>
                </a:cubicBezTo>
                <a:cubicBezTo>
                  <a:pt x="1783563" y="56903"/>
                  <a:pt x="1557600" y="90807"/>
                  <a:pt x="1306286" y="17103"/>
                </a:cubicBezTo>
                <a:cubicBezTo>
                  <a:pt x="1075275" y="-28424"/>
                  <a:pt x="976122" y="-3628"/>
                  <a:pt x="790303" y="17103"/>
                </a:cubicBezTo>
                <a:cubicBezTo>
                  <a:pt x="598616" y="-6296"/>
                  <a:pt x="202116" y="1839"/>
                  <a:pt x="0" y="17103"/>
                </a:cubicBezTo>
                <a:cubicBezTo>
                  <a:pt x="-756" y="11478"/>
                  <a:pt x="-568" y="446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4572000"/>
                      <a:gd name="connsiteY0" fmla="*/ 0 h 17103"/>
                      <a:gd name="connsiteX1" fmla="*/ 515983 w 4572000"/>
                      <a:gd name="connsiteY1" fmla="*/ 0 h 17103"/>
                      <a:gd name="connsiteX2" fmla="*/ 1031966 w 4572000"/>
                      <a:gd name="connsiteY2" fmla="*/ 0 h 17103"/>
                      <a:gd name="connsiteX3" fmla="*/ 1639389 w 4572000"/>
                      <a:gd name="connsiteY3" fmla="*/ 0 h 17103"/>
                      <a:gd name="connsiteX4" fmla="*/ 2383971 w 4572000"/>
                      <a:gd name="connsiteY4" fmla="*/ 0 h 17103"/>
                      <a:gd name="connsiteX5" fmla="*/ 2945674 w 4572000"/>
                      <a:gd name="connsiteY5" fmla="*/ 0 h 17103"/>
                      <a:gd name="connsiteX6" fmla="*/ 3507377 w 4572000"/>
                      <a:gd name="connsiteY6" fmla="*/ 0 h 17103"/>
                      <a:gd name="connsiteX7" fmla="*/ 4572000 w 4572000"/>
                      <a:gd name="connsiteY7" fmla="*/ 0 h 17103"/>
                      <a:gd name="connsiteX8" fmla="*/ 4572000 w 4572000"/>
                      <a:gd name="connsiteY8" fmla="*/ 17103 h 17103"/>
                      <a:gd name="connsiteX9" fmla="*/ 3873137 w 4572000"/>
                      <a:gd name="connsiteY9" fmla="*/ 17103 h 17103"/>
                      <a:gd name="connsiteX10" fmla="*/ 3311434 w 4572000"/>
                      <a:gd name="connsiteY10" fmla="*/ 17103 h 17103"/>
                      <a:gd name="connsiteX11" fmla="*/ 2749731 w 4572000"/>
                      <a:gd name="connsiteY11" fmla="*/ 17103 h 17103"/>
                      <a:gd name="connsiteX12" fmla="*/ 2050869 w 4572000"/>
                      <a:gd name="connsiteY12" fmla="*/ 17103 h 17103"/>
                      <a:gd name="connsiteX13" fmla="*/ 1306286 w 4572000"/>
                      <a:gd name="connsiteY13" fmla="*/ 17103 h 17103"/>
                      <a:gd name="connsiteX14" fmla="*/ 790303 w 4572000"/>
                      <a:gd name="connsiteY14" fmla="*/ 17103 h 17103"/>
                      <a:gd name="connsiteX15" fmla="*/ 0 w 4572000"/>
                      <a:gd name="connsiteY15" fmla="*/ 17103 h 17103"/>
                      <a:gd name="connsiteX16" fmla="*/ 0 w 4572000"/>
                      <a:gd name="connsiteY16" fmla="*/ 0 h 17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572000" h="17103" fill="none" extrusionOk="0">
                        <a:moveTo>
                          <a:pt x="0" y="0"/>
                        </a:moveTo>
                        <a:cubicBezTo>
                          <a:pt x="105156" y="-20963"/>
                          <a:pt x="340432" y="822"/>
                          <a:pt x="515983" y="0"/>
                        </a:cubicBezTo>
                        <a:cubicBezTo>
                          <a:pt x="691534" y="-822"/>
                          <a:pt x="850679" y="16479"/>
                          <a:pt x="1031966" y="0"/>
                        </a:cubicBezTo>
                        <a:cubicBezTo>
                          <a:pt x="1213253" y="-16479"/>
                          <a:pt x="1443646" y="-18730"/>
                          <a:pt x="1639389" y="0"/>
                        </a:cubicBezTo>
                        <a:cubicBezTo>
                          <a:pt x="1835132" y="18730"/>
                          <a:pt x="2159975" y="18531"/>
                          <a:pt x="2383971" y="0"/>
                        </a:cubicBezTo>
                        <a:cubicBezTo>
                          <a:pt x="2607967" y="-18531"/>
                          <a:pt x="2719096" y="-12030"/>
                          <a:pt x="2945674" y="0"/>
                        </a:cubicBezTo>
                        <a:cubicBezTo>
                          <a:pt x="3172252" y="12030"/>
                          <a:pt x="3269167" y="27666"/>
                          <a:pt x="3507377" y="0"/>
                        </a:cubicBezTo>
                        <a:cubicBezTo>
                          <a:pt x="3745587" y="-27666"/>
                          <a:pt x="4116741" y="18705"/>
                          <a:pt x="4572000" y="0"/>
                        </a:cubicBezTo>
                        <a:cubicBezTo>
                          <a:pt x="4572845" y="3754"/>
                          <a:pt x="4572632" y="11247"/>
                          <a:pt x="4572000" y="17103"/>
                        </a:cubicBezTo>
                        <a:cubicBezTo>
                          <a:pt x="4374698" y="2757"/>
                          <a:pt x="4098874" y="-12227"/>
                          <a:pt x="3873137" y="17103"/>
                        </a:cubicBezTo>
                        <a:cubicBezTo>
                          <a:pt x="3647400" y="46433"/>
                          <a:pt x="3517055" y="4236"/>
                          <a:pt x="3311434" y="17103"/>
                        </a:cubicBezTo>
                        <a:cubicBezTo>
                          <a:pt x="3105813" y="29970"/>
                          <a:pt x="3025168" y="16671"/>
                          <a:pt x="2749731" y="17103"/>
                        </a:cubicBezTo>
                        <a:cubicBezTo>
                          <a:pt x="2474294" y="17535"/>
                          <a:pt x="2291766" y="-15353"/>
                          <a:pt x="2050869" y="17103"/>
                        </a:cubicBezTo>
                        <a:cubicBezTo>
                          <a:pt x="1809972" y="49559"/>
                          <a:pt x="1540276" y="45613"/>
                          <a:pt x="1306286" y="17103"/>
                        </a:cubicBezTo>
                        <a:cubicBezTo>
                          <a:pt x="1072296" y="-11407"/>
                          <a:pt x="972445" y="18460"/>
                          <a:pt x="790303" y="17103"/>
                        </a:cubicBezTo>
                        <a:cubicBezTo>
                          <a:pt x="608161" y="15746"/>
                          <a:pt x="200981" y="7056"/>
                          <a:pt x="0" y="17103"/>
                        </a:cubicBezTo>
                        <a:cubicBezTo>
                          <a:pt x="-647" y="12578"/>
                          <a:pt x="-461" y="4435"/>
                          <a:pt x="0" y="0"/>
                        </a:cubicBezTo>
                        <a:close/>
                      </a:path>
                      <a:path w="4572000" h="17103" stroke="0" extrusionOk="0">
                        <a:moveTo>
                          <a:pt x="0" y="0"/>
                        </a:moveTo>
                        <a:cubicBezTo>
                          <a:pt x="143285" y="-9565"/>
                          <a:pt x="327959" y="-11498"/>
                          <a:pt x="561703" y="0"/>
                        </a:cubicBezTo>
                        <a:cubicBezTo>
                          <a:pt x="795447" y="11498"/>
                          <a:pt x="838260" y="18255"/>
                          <a:pt x="1077686" y="0"/>
                        </a:cubicBezTo>
                        <a:cubicBezTo>
                          <a:pt x="1317112" y="-18255"/>
                          <a:pt x="1437472" y="23514"/>
                          <a:pt x="1639389" y="0"/>
                        </a:cubicBezTo>
                        <a:cubicBezTo>
                          <a:pt x="1841306" y="-23514"/>
                          <a:pt x="2037142" y="-12551"/>
                          <a:pt x="2292531" y="0"/>
                        </a:cubicBezTo>
                        <a:cubicBezTo>
                          <a:pt x="2547920" y="12551"/>
                          <a:pt x="2810436" y="-20352"/>
                          <a:pt x="2991394" y="0"/>
                        </a:cubicBezTo>
                        <a:cubicBezTo>
                          <a:pt x="3172352" y="20352"/>
                          <a:pt x="3530025" y="-13347"/>
                          <a:pt x="3735977" y="0"/>
                        </a:cubicBezTo>
                        <a:cubicBezTo>
                          <a:pt x="3941929" y="13347"/>
                          <a:pt x="4161497" y="34086"/>
                          <a:pt x="4572000" y="0"/>
                        </a:cubicBezTo>
                        <a:cubicBezTo>
                          <a:pt x="4572478" y="4261"/>
                          <a:pt x="4571703" y="13242"/>
                          <a:pt x="4572000" y="17103"/>
                        </a:cubicBezTo>
                        <a:cubicBezTo>
                          <a:pt x="4228040" y="35305"/>
                          <a:pt x="4199736" y="41372"/>
                          <a:pt x="3873137" y="17103"/>
                        </a:cubicBezTo>
                        <a:cubicBezTo>
                          <a:pt x="3546538" y="-7166"/>
                          <a:pt x="3472124" y="15624"/>
                          <a:pt x="3128554" y="17103"/>
                        </a:cubicBezTo>
                        <a:cubicBezTo>
                          <a:pt x="2784984" y="18582"/>
                          <a:pt x="2735896" y="-18966"/>
                          <a:pt x="2383971" y="17103"/>
                        </a:cubicBezTo>
                        <a:cubicBezTo>
                          <a:pt x="2032046" y="53172"/>
                          <a:pt x="2019324" y="1735"/>
                          <a:pt x="1867989" y="17103"/>
                        </a:cubicBezTo>
                        <a:cubicBezTo>
                          <a:pt x="1716654" y="32471"/>
                          <a:pt x="1418675" y="31390"/>
                          <a:pt x="1169126" y="17103"/>
                        </a:cubicBezTo>
                        <a:cubicBezTo>
                          <a:pt x="919577" y="2816"/>
                          <a:pt x="798537" y="14980"/>
                          <a:pt x="561703" y="17103"/>
                        </a:cubicBezTo>
                        <a:cubicBezTo>
                          <a:pt x="324869" y="19226"/>
                          <a:pt x="221395" y="-2097"/>
                          <a:pt x="0" y="17103"/>
                        </a:cubicBezTo>
                        <a:cubicBezTo>
                          <a:pt x="-88" y="12170"/>
                          <a:pt x="-714" y="747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82910-0DD7-E811-AA84-4D609EC92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60797"/>
              </p:ext>
            </p:extLst>
          </p:nvPr>
        </p:nvGraphicFramePr>
        <p:xfrm>
          <a:off x="2209800" y="768350"/>
          <a:ext cx="5968668" cy="4471872"/>
        </p:xfrm>
        <a:graphic>
          <a:graphicData uri="http://schemas.openxmlformats.org/drawingml/2006/table">
            <a:tbl>
              <a:tblPr firstRow="1" bandRow="1"/>
              <a:tblGrid>
                <a:gridCol w="1222277">
                  <a:extLst>
                    <a:ext uri="{9D8B030D-6E8A-4147-A177-3AD203B41FA5}">
                      <a16:colId xmlns:a16="http://schemas.microsoft.com/office/drawing/2014/main" val="3969244102"/>
                    </a:ext>
                  </a:extLst>
                </a:gridCol>
                <a:gridCol w="1938669">
                  <a:extLst>
                    <a:ext uri="{9D8B030D-6E8A-4147-A177-3AD203B41FA5}">
                      <a16:colId xmlns:a16="http://schemas.microsoft.com/office/drawing/2014/main" val="4228459825"/>
                    </a:ext>
                  </a:extLst>
                </a:gridCol>
                <a:gridCol w="1887537">
                  <a:extLst>
                    <a:ext uri="{9D8B030D-6E8A-4147-A177-3AD203B41FA5}">
                      <a16:colId xmlns:a16="http://schemas.microsoft.com/office/drawing/2014/main" val="2999509342"/>
                    </a:ext>
                  </a:extLst>
                </a:gridCol>
                <a:gridCol w="920185">
                  <a:extLst>
                    <a:ext uri="{9D8B030D-6E8A-4147-A177-3AD203B41FA5}">
                      <a16:colId xmlns:a16="http://schemas.microsoft.com/office/drawing/2014/main" val="448422980"/>
                    </a:ext>
                  </a:extLst>
                </a:gridCol>
              </a:tblGrid>
              <a:tr h="55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243890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43797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Cancer Type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Instances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74059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BRCA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878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971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73783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KIRC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537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971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632514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LUAD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971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858573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LUSC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240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971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721528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23" marR="41623" marT="416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UCEC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269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971</a:t>
                      </a:r>
                    </a:p>
                  </a:txBody>
                  <a:tcPr marL="101600" marR="1016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4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4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531</Words>
  <Application>Microsoft Office PowerPoint</Application>
  <PresentationFormat>Custom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Aldhabi</vt:lpstr>
      <vt:lpstr>Arial</vt:lpstr>
      <vt:lpstr>Calibri</vt:lpstr>
      <vt:lpstr>Constantia</vt:lpstr>
      <vt:lpstr>Courier 10 Pitch</vt:lpstr>
      <vt:lpstr>DejaVu Math TeX Gyre</vt:lpstr>
      <vt:lpstr>Georgia</vt:lpstr>
      <vt:lpstr>Lucida Sans Unicode</vt:lpstr>
      <vt:lpstr>Microsoft Sans Serif</vt:lpstr>
      <vt:lpstr>Nexus Sans</vt:lpstr>
      <vt:lpstr>Sylfaen</vt:lpstr>
      <vt:lpstr>Tahoma</vt:lpstr>
      <vt:lpstr>Times New Roman</vt:lpstr>
      <vt:lpstr>Trebuchet MS</vt:lpstr>
      <vt:lpstr>Wingdings</vt:lpstr>
      <vt:lpstr>Office Theme</vt:lpstr>
      <vt:lpstr>Decoding Cancer: Multiple Cancer Classification  using RNA Gene Expression and  Machine Learning</vt:lpstr>
      <vt:lpstr> Name        ID Nur Mohammad Fahad  011191040 Mehbubur Rahman  011191107 Md. Abdur Rahman  011202260 Md. Kabirul Hossain  011202026 Sheikh Rakin   011202006 </vt:lpstr>
      <vt:lpstr>PowerPoint Presentation</vt:lpstr>
      <vt:lpstr>Introduction</vt:lpstr>
      <vt:lpstr>Background</vt:lpstr>
      <vt:lpstr>Objectives</vt:lpstr>
      <vt:lpstr>Methodology</vt:lpstr>
      <vt:lpstr>Dataset Description</vt:lpstr>
      <vt:lpstr>Dataset Table</vt:lpstr>
      <vt:lpstr>Model Training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Cancer: Multi-Classification  using RNA Gene Expression and  Machine Learning</dc:title>
  <dc:creator/>
  <cp:lastModifiedBy>Nur Mohammad</cp:lastModifiedBy>
  <cp:revision>26</cp:revision>
  <dcterms:created xsi:type="dcterms:W3CDTF">2023-06-16T17:43:41Z</dcterms:created>
  <dcterms:modified xsi:type="dcterms:W3CDTF">2023-06-17T02:41:38Z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2023-06-15T18:00:00Z</vt:filetime>
  </property>
  <property fmtid="{D5CDD505-2E9C-101B-9397-08002B2CF9AE}" pid="3" name="Creator">
    <vt:lpwstr>Mozilla/5.0 (X11; Linux x86_64) AppleWebKit/537.36 (KHTML, like Gecko) Chrome/114.0.0.0 Safari/537.36</vt:lpwstr>
  </property>
  <property fmtid="{D5CDD505-2E9C-101B-9397-08002B2CF9AE}" pid="4" name="LastSaved">
    <vt:filetime>2023-06-15T18:00:00Z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2023-06-15T12:53:09Z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2d2b2d97-f54c-4d36-89f4-084a93241ab9</vt:lpwstr>
  </property>
  <property fmtid="{D5CDD505-2E9C-101B-9397-08002B2CF9AE}" pid="10" name="MSIP_Label_defa4170-0d19-0005-0004-bc88714345d2_ActionId">
    <vt:lpwstr>70da6efe-1588-4c2e-a010-331fe68145fc</vt:lpwstr>
  </property>
  <property fmtid="{D5CDD505-2E9C-101B-9397-08002B2CF9AE}" pid="11" name="MSIP_Label_defa4170-0d19-0005-0004-bc88714345d2_ContentBits">
    <vt:lpwstr>0</vt:lpwstr>
  </property>
  <property fmtid="{D5CDD505-2E9C-101B-9397-08002B2CF9AE}" pid="12" name="ICV">
    <vt:lpwstr/>
  </property>
  <property fmtid="{D5CDD505-2E9C-101B-9397-08002B2CF9AE}" pid="13" name="KSOProductBuildVer">
    <vt:lpwstr>1033-11.1.0.11698</vt:lpwstr>
  </property>
</Properties>
</file>