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Raleway" pitchFamily="2" charset="0"/>
      <p:regular r:id="rId25"/>
      <p:bold r:id="rId26"/>
      <p:italic r:id="rId27"/>
      <p:boldItalic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  <p:embeddedFont>
      <p:font typeface="Roboto Serif" panose="020B0604020202020204" charset="0"/>
      <p:regular r:id="rId33"/>
      <p:bold r:id="rId34"/>
      <p:italic r:id="rId35"/>
      <p:boldItalic r:id="rId36"/>
    </p:embeddedFont>
    <p:embeddedFont>
      <p:font typeface="Roboto Serif Medium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AD907A-5AC4-4A33-BEEF-06466380FA31}">
  <a:tblStyle styleId="{19AD907A-5AC4-4A33-BEEF-06466380FA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0921a15318_2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0921a15318_2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0921a15318_2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0921a15318_2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0921a15318_2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0921a15318_2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0921a15318_2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0921a15318_2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915f1b68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915f1b68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0915f1b68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0915f1b683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0915f1b68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0915f1b683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e91c5d3a2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e91c5d3a2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08d1da574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08d1da574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94f53a0f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94f53a0f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94f53a0f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94f53a0f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907d594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907d594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9473be82df_6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9473be82df_6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0921a1531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0921a15318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0921a15318_2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0921a15318_2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0921a15318_2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0921a15318_2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0921a15318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0921a15318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802375" y="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>
            <a:off x="802375" y="763800"/>
            <a:ext cx="7688700" cy="412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1"/>
              <a:t>Course Title:</a:t>
            </a:r>
            <a:r>
              <a:rPr lang="en" sz="8000"/>
              <a:t> </a:t>
            </a:r>
            <a:r>
              <a:rPr lang="en" sz="8000">
                <a:solidFill>
                  <a:srgbClr val="455A6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Software Testing And Quality Assurance</a:t>
            </a:r>
            <a:endParaRPr sz="8000">
              <a:solidFill>
                <a:srgbClr val="455A6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455A6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Course Code: CSE 4495</a:t>
            </a:r>
            <a:endParaRPr sz="6000">
              <a:solidFill>
                <a:srgbClr val="455A6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455A6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Section: A</a:t>
            </a:r>
            <a:endParaRPr sz="6000">
              <a:solidFill>
                <a:srgbClr val="455A6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455A6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Our Team Members</a:t>
            </a:r>
            <a:endParaRPr sz="6000" b="1">
              <a:solidFill>
                <a:srgbClr val="455A6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6000" b="1">
              <a:solidFill>
                <a:srgbClr val="455A6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455A6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                             </a:t>
            </a:r>
            <a:r>
              <a:rPr lang="en" sz="6000" b="1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5600" b="1">
                <a:solidFill>
                  <a:schemeClr val="dk2"/>
                </a:solidFill>
                <a:highlight>
                  <a:srgbClr val="FFFFFF"/>
                </a:highlight>
                <a:latin typeface="Roboto Serif"/>
                <a:ea typeface="Roboto Serif"/>
                <a:cs typeface="Roboto Serif"/>
                <a:sym typeface="Roboto Serif"/>
              </a:rPr>
              <a:t>Name                                     ID</a:t>
            </a:r>
            <a:endParaRPr sz="5600" b="1">
              <a:solidFill>
                <a:schemeClr val="dk2"/>
              </a:solidFill>
              <a:highlight>
                <a:schemeClr val="lt1"/>
              </a:highlight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202124"/>
                </a:solidFill>
                <a:highlight>
                  <a:schemeClr val="lt1"/>
                </a:highlight>
                <a:latin typeface="Roboto Serif Medium"/>
                <a:ea typeface="Roboto Serif Medium"/>
                <a:cs typeface="Roboto Serif Medium"/>
                <a:sym typeface="Roboto Serif Medium"/>
              </a:rPr>
              <a:t>                                       Al-Momen Reyad      		 011203011</a:t>
            </a:r>
            <a:endParaRPr sz="5600">
              <a:solidFill>
                <a:srgbClr val="202124"/>
              </a:solidFill>
              <a:highlight>
                <a:schemeClr val="lt1"/>
              </a:highlight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202124"/>
                </a:solidFill>
                <a:highlight>
                  <a:schemeClr val="lt1"/>
                </a:highlight>
                <a:latin typeface="Roboto Serif Medium"/>
                <a:ea typeface="Roboto Serif Medium"/>
                <a:cs typeface="Roboto Serif Medium"/>
                <a:sym typeface="Roboto Serif Medium"/>
              </a:rPr>
              <a:t>                                       Md. Abdur Rahman 		           011202260</a:t>
            </a:r>
            <a:endParaRPr sz="5600">
              <a:solidFill>
                <a:srgbClr val="202124"/>
              </a:solidFill>
              <a:highlight>
                <a:schemeClr val="lt1"/>
              </a:highlight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202124"/>
                </a:solidFill>
                <a:highlight>
                  <a:schemeClr val="lt1"/>
                </a:highlight>
                <a:latin typeface="Roboto Serif Medium"/>
                <a:ea typeface="Roboto Serif Medium"/>
                <a:cs typeface="Roboto Serif Medium"/>
                <a:sym typeface="Roboto Serif Medium"/>
              </a:rPr>
              <a:t>		                   Md. Kabirul Hossain		 011202026</a:t>
            </a:r>
            <a:endParaRPr sz="5600">
              <a:solidFill>
                <a:srgbClr val="202124"/>
              </a:solidFill>
              <a:highlight>
                <a:schemeClr val="lt1"/>
              </a:highlight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4572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202124"/>
                </a:solidFill>
                <a:highlight>
                  <a:schemeClr val="lt1"/>
                </a:highlight>
                <a:latin typeface="Roboto Serif Medium"/>
                <a:ea typeface="Roboto Serif Medium"/>
                <a:cs typeface="Roboto Serif Medium"/>
                <a:sym typeface="Roboto Serif Medium"/>
              </a:rPr>
              <a:t>                   Sonjoy Dey 				 011202074</a:t>
            </a:r>
            <a:endParaRPr sz="5600">
              <a:solidFill>
                <a:srgbClr val="202124"/>
              </a:solidFill>
              <a:highlight>
                <a:schemeClr val="lt1"/>
              </a:highlight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455A64"/>
                </a:solidFill>
                <a:highlight>
                  <a:srgbClr val="FFFFFF"/>
                </a:highlight>
                <a:latin typeface="Roboto Serif Medium"/>
                <a:ea typeface="Roboto Serif Medium"/>
                <a:cs typeface="Roboto Serif Medium"/>
                <a:sym typeface="Roboto Serif Medium"/>
              </a:rPr>
              <a:t> </a:t>
            </a:r>
            <a:endParaRPr sz="5600">
              <a:solidFill>
                <a:srgbClr val="455A64"/>
              </a:solidFill>
              <a:highlight>
                <a:srgbClr val="FFFFFF"/>
              </a:highlight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455A64"/>
                </a:solidFill>
                <a:highlight>
                  <a:srgbClr val="FFFFFF"/>
                </a:highlight>
                <a:latin typeface="Roboto Serif Medium"/>
                <a:ea typeface="Roboto Serif Medium"/>
                <a:cs typeface="Roboto Serif Medium"/>
                <a:sym typeface="Roboto Serif Medium"/>
              </a:rPr>
              <a:t>                                            </a:t>
            </a:r>
            <a:endParaRPr sz="5600">
              <a:solidFill>
                <a:srgbClr val="455A64"/>
              </a:solidFill>
              <a:highlight>
                <a:srgbClr val="FFFFFF"/>
              </a:highlight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300">
              <a:solidFill>
                <a:srgbClr val="455A6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/>
        </p:nvSpPr>
        <p:spPr>
          <a:xfrm>
            <a:off x="0" y="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Load Testing</a:t>
            </a:r>
            <a:endParaRPr sz="2400" b="1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102875" y="554100"/>
            <a:ext cx="6539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Test: </a:t>
            </a:r>
            <a:r>
              <a:rPr lang="en" sz="2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Performing  login admin and view system user</a:t>
            </a:r>
            <a:endParaRPr sz="2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102875" y="1108200"/>
            <a:ext cx="2937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Thread Group: 100-500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Ramp Up Time:10s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9800" y="2066200"/>
            <a:ext cx="5114199" cy="3077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0" name="Google Shape;160;p22"/>
          <p:cNvGraphicFramePr/>
          <p:nvPr/>
        </p:nvGraphicFramePr>
        <p:xfrm>
          <a:off x="102875" y="2066200"/>
          <a:ext cx="3793800" cy="2723200"/>
        </p:xfrm>
        <a:graphic>
          <a:graphicData uri="http://schemas.openxmlformats.org/drawingml/2006/table">
            <a:tbl>
              <a:tblPr>
                <a:noFill/>
                <a:tableStyleId>{19AD907A-5AC4-4A33-BEEF-06466380FA31}</a:tableStyleId>
              </a:tblPr>
              <a:tblGrid>
                <a:gridCol w="71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9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94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Thread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Avg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Error %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Throughput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Receive KB/s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Sent KB/s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13542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3.5/s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17.15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1.04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200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33773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3.6/s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17.45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1.06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300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51229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3.7/s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17.56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1.08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400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64939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3.8/s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18.31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1.11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500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90962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3.6//s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17.3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1.06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1" name="Google Shape;161;p22"/>
          <p:cNvSpPr txBox="1"/>
          <p:nvPr/>
        </p:nvSpPr>
        <p:spPr>
          <a:xfrm>
            <a:off x="3971200" y="1553300"/>
            <a:ext cx="31065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Active Thread Over Time</a:t>
            </a:r>
            <a:endParaRPr sz="13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102875" y="1639700"/>
            <a:ext cx="21981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Aggregate Report</a:t>
            </a:r>
            <a:endParaRPr sz="13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/>
        </p:nvSpPr>
        <p:spPr>
          <a:xfrm>
            <a:off x="0" y="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Stress Testing</a:t>
            </a:r>
            <a:endParaRPr sz="2400" b="1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23"/>
          <p:cNvSpPr txBox="1"/>
          <p:nvPr/>
        </p:nvSpPr>
        <p:spPr>
          <a:xfrm>
            <a:off x="0" y="623375"/>
            <a:ext cx="6539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Test: </a:t>
            </a:r>
            <a:r>
              <a:rPr lang="en" sz="2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Performing  view user profile</a:t>
            </a:r>
            <a:endParaRPr sz="2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23"/>
          <p:cNvSpPr txBox="1"/>
          <p:nvPr/>
        </p:nvSpPr>
        <p:spPr>
          <a:xfrm>
            <a:off x="102875" y="1108200"/>
            <a:ext cx="2937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Thread Group: 500-1000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Ramp Up Time:10s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70" name="Google Shape;170;p23"/>
          <p:cNvGraphicFramePr/>
          <p:nvPr/>
        </p:nvGraphicFramePr>
        <p:xfrm>
          <a:off x="102875" y="2066200"/>
          <a:ext cx="3793800" cy="3104200"/>
        </p:xfrm>
        <a:graphic>
          <a:graphicData uri="http://schemas.openxmlformats.org/drawingml/2006/table">
            <a:tbl>
              <a:tblPr>
                <a:noFill/>
                <a:tableStyleId>{19AD907A-5AC4-4A33-BEEF-06466380FA31}</a:tableStyleId>
              </a:tblPr>
              <a:tblGrid>
                <a:gridCol w="71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9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94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Thread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Avg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Error %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Throughput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Receive KB/s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Sent KB/s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500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88249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3.7/s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17.97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1.04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600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75923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17.6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4.4/s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20.11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1.12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700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68112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30.4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5.0/s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21.18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1.07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800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60296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38.0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5.7/s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23.16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1.09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900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51924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45.5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6.5/s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25.41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1.10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1000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47134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51.6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7.2//s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27.13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1.10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1" name="Google Shape;171;p23"/>
          <p:cNvSpPr txBox="1"/>
          <p:nvPr/>
        </p:nvSpPr>
        <p:spPr>
          <a:xfrm>
            <a:off x="3971200" y="1553300"/>
            <a:ext cx="31065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Active Thread Over Time</a:t>
            </a:r>
            <a:endParaRPr sz="13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23"/>
          <p:cNvSpPr txBox="1"/>
          <p:nvPr/>
        </p:nvSpPr>
        <p:spPr>
          <a:xfrm>
            <a:off x="102875" y="1553300"/>
            <a:ext cx="21981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Aggregate Report</a:t>
            </a:r>
            <a:endParaRPr sz="13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3" name="Google Shape;17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200" y="1976900"/>
            <a:ext cx="5172799" cy="303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/>
        </p:nvSpPr>
        <p:spPr>
          <a:xfrm>
            <a:off x="0" y="-879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Spike Testing</a:t>
            </a:r>
            <a:endParaRPr sz="2400" b="1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24"/>
          <p:cNvSpPr txBox="1"/>
          <p:nvPr/>
        </p:nvSpPr>
        <p:spPr>
          <a:xfrm>
            <a:off x="0" y="392900"/>
            <a:ext cx="734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Test: </a:t>
            </a:r>
            <a:r>
              <a:rPr lang="en" sz="2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Performing  Recruitment and View Candidates</a:t>
            </a:r>
            <a:endParaRPr sz="2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31200" y="776650"/>
            <a:ext cx="2937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Thread Group: 50,100,150,200,500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Ramp Up Time:10s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81" name="Google Shape;181;p24"/>
          <p:cNvGraphicFramePr/>
          <p:nvPr/>
        </p:nvGraphicFramePr>
        <p:xfrm>
          <a:off x="102875" y="2066200"/>
          <a:ext cx="3793800" cy="2775875"/>
        </p:xfrm>
        <a:graphic>
          <a:graphicData uri="http://schemas.openxmlformats.org/drawingml/2006/table">
            <a:tbl>
              <a:tblPr>
                <a:noFill/>
                <a:tableStyleId>{19AD907A-5AC4-4A33-BEEF-06466380FA31}</a:tableStyleId>
              </a:tblPr>
              <a:tblGrid>
                <a:gridCol w="71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9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94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Thread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Avg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Error %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Throughput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Receive KB/s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Sent KB/s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3506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3.6/s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17.36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1.07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13151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3.6/s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17.55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1.08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150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22250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0.00.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3.6/s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17.55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1.08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200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31167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3.7/s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17.84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1.10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500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88030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18.3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1.6//s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7.25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0.41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2" name="Google Shape;182;p24"/>
          <p:cNvSpPr txBox="1"/>
          <p:nvPr/>
        </p:nvSpPr>
        <p:spPr>
          <a:xfrm>
            <a:off x="4049075" y="1705700"/>
            <a:ext cx="31065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Active Thread Over Time</a:t>
            </a:r>
            <a:endParaRPr sz="13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24"/>
          <p:cNvSpPr txBox="1"/>
          <p:nvPr/>
        </p:nvSpPr>
        <p:spPr>
          <a:xfrm>
            <a:off x="102875" y="1553300"/>
            <a:ext cx="21981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Aggregate Report</a:t>
            </a:r>
            <a:endParaRPr sz="13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4" name="Google Shape;18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9075" y="2042900"/>
            <a:ext cx="5036301" cy="302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4"/>
          <p:cNvSpPr txBox="1"/>
          <p:nvPr/>
        </p:nvSpPr>
        <p:spPr>
          <a:xfrm>
            <a:off x="0" y="1216100"/>
            <a:ext cx="68580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Time Period : 2min After the First load ,then maintained 4s for each thread group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/>
        </p:nvSpPr>
        <p:spPr>
          <a:xfrm>
            <a:off x="0" y="-879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Concurrency Testing</a:t>
            </a:r>
            <a:endParaRPr sz="2400" b="1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25"/>
          <p:cNvSpPr txBox="1"/>
          <p:nvPr/>
        </p:nvSpPr>
        <p:spPr>
          <a:xfrm>
            <a:off x="0" y="392900"/>
            <a:ext cx="5832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Test: </a:t>
            </a:r>
            <a:r>
              <a:rPr lang="en" sz="2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Performing  claim and employee claims</a:t>
            </a:r>
            <a:endParaRPr sz="2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25"/>
          <p:cNvSpPr txBox="1"/>
          <p:nvPr/>
        </p:nvSpPr>
        <p:spPr>
          <a:xfrm>
            <a:off x="31200" y="823488"/>
            <a:ext cx="2937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Thread Group: 50,100,150,200,250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Ramp Up Time:10s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93" name="Google Shape;193;p25"/>
          <p:cNvGraphicFramePr/>
          <p:nvPr/>
        </p:nvGraphicFramePr>
        <p:xfrm>
          <a:off x="102875" y="2066200"/>
          <a:ext cx="3793800" cy="2775875"/>
        </p:xfrm>
        <a:graphic>
          <a:graphicData uri="http://schemas.openxmlformats.org/drawingml/2006/table">
            <a:tbl>
              <a:tblPr>
                <a:noFill/>
                <a:tableStyleId>{19AD907A-5AC4-4A33-BEEF-06466380FA31}</a:tableStyleId>
              </a:tblPr>
              <a:tblGrid>
                <a:gridCol w="71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9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94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Thread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Avg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Error %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Throughput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Receive KB/s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Sent KB/s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7293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3.8/s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18.33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1.11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18325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3.8/s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18.44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1.11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150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29862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0.00.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3.8/s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18.29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1.10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200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39969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3.9/s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18.86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1.14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250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51904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3.8//s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18.61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1.12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4" name="Google Shape;194;p25"/>
          <p:cNvSpPr txBox="1"/>
          <p:nvPr/>
        </p:nvSpPr>
        <p:spPr>
          <a:xfrm>
            <a:off x="4049075" y="1705700"/>
            <a:ext cx="31065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Active Thread Over Time</a:t>
            </a:r>
            <a:endParaRPr sz="13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25"/>
          <p:cNvSpPr txBox="1"/>
          <p:nvPr/>
        </p:nvSpPr>
        <p:spPr>
          <a:xfrm>
            <a:off x="102875" y="1553300"/>
            <a:ext cx="21981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Aggregate Report</a:t>
            </a:r>
            <a:endParaRPr sz="13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6" name="Google Shape;19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9075" y="2066200"/>
            <a:ext cx="4942526" cy="277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1" name="Google Shape;201;p26"/>
          <p:cNvGraphicFramePr/>
          <p:nvPr>
            <p:extLst>
              <p:ext uri="{D42A27DB-BD31-4B8C-83A1-F6EECF244321}">
                <p14:modId xmlns:p14="http://schemas.microsoft.com/office/powerpoint/2010/main" val="316107588"/>
              </p:ext>
            </p:extLst>
          </p:nvPr>
        </p:nvGraphicFramePr>
        <p:xfrm>
          <a:off x="-12" y="369175"/>
          <a:ext cx="9144025" cy="4815660"/>
        </p:xfrm>
        <a:graphic>
          <a:graphicData uri="http://schemas.openxmlformats.org/drawingml/2006/table">
            <a:tbl>
              <a:tblPr>
                <a:noFill/>
                <a:tableStyleId>{19AD907A-5AC4-4A33-BEEF-06466380FA31}</a:tableStyleId>
              </a:tblPr>
              <a:tblGrid>
                <a:gridCol w="56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8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3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5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9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3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#TC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TC Scenario</a:t>
                      </a:r>
                      <a:endParaRPr b="1"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TC Steps</a:t>
                      </a:r>
                      <a:endParaRPr b="1" dirty="0"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Expected Outcome</a:t>
                      </a:r>
                      <a:endParaRPr b="1"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Observed Result</a:t>
                      </a:r>
                      <a:endParaRPr b="1"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Verdict</a:t>
                      </a:r>
                      <a:endParaRPr b="1"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TC01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 check Add Employee feature in the PIM module works correctly.</a:t>
                      </a:r>
                      <a:endParaRPr sz="1200"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Login →  Navigate to PIM → Add Employee → Fill require details → Click save button → Logout.</a:t>
                      </a:r>
                      <a:endParaRPr sz="1200"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Employee data is added to the employee list </a:t>
                      </a:r>
                      <a:endParaRPr sz="1200"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Successfully add Employees data and store in the system.</a:t>
                      </a:r>
                      <a:endParaRPr sz="1200"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Pass</a:t>
                      </a:r>
                      <a:endParaRPr sz="1200"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0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TC02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 check employee search function by name or ID operates smoothly and retrieves the correct data.</a:t>
                      </a:r>
                      <a:endParaRPr sz="1200"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Login →  Navigate to PIM  → Select Employee list →Search by exist name or ID → click search  button → Verify →  Logout.</a:t>
                      </a:r>
                      <a:endParaRPr sz="1200"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Validate Data Retrieval.</a:t>
                      </a:r>
                      <a:endParaRPr sz="1200"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Record Found</a:t>
                      </a:r>
                      <a:endParaRPr sz="1200"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Pass</a:t>
                      </a:r>
                      <a:endParaRPr sz="1200"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3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TC03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 ensure the functionality of the employee deletion process</a:t>
                      </a:r>
                      <a:endParaRPr sz="1200" dirty="0"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Login → Navigate to PIM → Select Employee List → Search employee by name → Click search button → delete employee → Logout</a:t>
                      </a:r>
                      <a:endParaRPr sz="1200"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Employee should be deleted from the employee list</a:t>
                      </a:r>
                      <a:endParaRPr sz="1200"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Employee data deleted successfully.</a:t>
                      </a:r>
                      <a:endParaRPr sz="1200"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Pass</a:t>
                      </a:r>
                      <a:endParaRPr sz="1200"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4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TC04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 verify that users can successfully apply for leave through the Leave module.</a:t>
                      </a:r>
                      <a:endParaRPr sz="1200"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Login → Navigate to Leave → apply for leave → logout. </a:t>
                      </a:r>
                      <a:endParaRPr sz="1200"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apply for leave</a:t>
                      </a:r>
                      <a:endParaRPr sz="1200"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Leave application is successfully submitted </a:t>
                      </a:r>
                      <a:endParaRPr sz="1200"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Pass</a:t>
                      </a:r>
                      <a:endParaRPr sz="1200"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TC05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 check if the process of defining and saving time</a:t>
                      </a:r>
                      <a:endParaRPr sz="1200">
                        <a:highlight>
                          <a:schemeClr val="lt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Login → navigate to Time → Define Time → Click to save →  logout. </a:t>
                      </a:r>
                      <a:endParaRPr sz="1200"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Validate the clock-in and clock-out feature</a:t>
                      </a:r>
                      <a:endParaRPr sz="1200"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Clock in and Clock out is successful</a:t>
                      </a:r>
                      <a:endParaRPr sz="1200"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Pass</a:t>
                      </a:r>
                      <a:endParaRPr sz="1200" dirty="0"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2" name="Google Shape;202;p26"/>
          <p:cNvSpPr txBox="1"/>
          <p:nvPr/>
        </p:nvSpPr>
        <p:spPr>
          <a:xfrm>
            <a:off x="0" y="-90975"/>
            <a:ext cx="6764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 of Selenium Testing</a:t>
            </a:r>
            <a:endParaRPr sz="2400"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7" name="Google Shape;207;p27"/>
          <p:cNvGraphicFramePr/>
          <p:nvPr>
            <p:extLst>
              <p:ext uri="{D42A27DB-BD31-4B8C-83A1-F6EECF244321}">
                <p14:modId xmlns:p14="http://schemas.microsoft.com/office/powerpoint/2010/main" val="1779742490"/>
              </p:ext>
            </p:extLst>
          </p:nvPr>
        </p:nvGraphicFramePr>
        <p:xfrm>
          <a:off x="0" y="-8850"/>
          <a:ext cx="9144000" cy="5143500"/>
        </p:xfrm>
        <a:graphic>
          <a:graphicData uri="http://schemas.openxmlformats.org/drawingml/2006/table">
            <a:tbl>
              <a:tblPr>
                <a:noFill/>
                <a:tableStyleId>{19AD907A-5AC4-4A33-BEEF-06466380FA31}</a:tableStyleId>
              </a:tblPr>
              <a:tblGrid>
                <a:gridCol w="6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5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0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1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#TC</a:t>
                      </a:r>
                      <a:endParaRPr b="1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TC Scenario</a:t>
                      </a:r>
                      <a:endParaRPr b="1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TC Steps</a:t>
                      </a:r>
                      <a:endParaRPr b="1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Expected Outcome</a:t>
                      </a:r>
                      <a:endParaRPr b="1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Observed Result</a:t>
                      </a:r>
                      <a:endParaRPr b="1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Verdict</a:t>
                      </a:r>
                      <a:endParaRPr b="1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0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TC06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 verify that a new job vacancy can be successfully created through the Recruitment section.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Login → navigate to Recruitment → create new job vacancy → logout.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Create job vacancy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New job vacancy is successfully created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Pass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5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TC07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 check if users can smoothly navigate to the Vacancy section and update job vacancy details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Login → navigate to Recruitment → Vacancy → Edit Job Vacancy Details → Logout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Edit details job vacancy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Job vacancy details are edited successfully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Pass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7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TC08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 validate that the system allows accurate sorting of employees in ascending order based on their names.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Login → Navigate to PIM → Select Employee List → Sort Employees Ascending order using by Name → Logout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Sort Employees Name ascending order.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Sort Employees name successfully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Pass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01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TC09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 ensure the functionality of updating the performance evaluation form works as expected.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Login → navigate to performance → update performance evaluation form → logout.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Assess the updating procedure for the performance evaluation form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performance evaluation form update was applied without any issues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Pass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7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TC10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 Check leave transactions history.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Login → navigate leave → view leave transactions history → logout.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Validate the leave transaction history viewing feature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leave transactions history is displayed correctly.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Pass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/>
        </p:nvSpPr>
        <p:spPr>
          <a:xfrm>
            <a:off x="0" y="0"/>
            <a:ext cx="5527200" cy="41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 b="1" dirty="0">
                <a:latin typeface="Times New Roman"/>
                <a:ea typeface="Times New Roman"/>
                <a:cs typeface="Times New Roman"/>
                <a:sym typeface="Times New Roman"/>
              </a:rPr>
              <a:t>Test Case: TC03</a:t>
            </a:r>
            <a:endParaRPr sz="1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 b="1" dirty="0">
                <a:latin typeface="Times New Roman"/>
                <a:ea typeface="Times New Roman"/>
                <a:cs typeface="Times New Roman"/>
                <a:sym typeface="Times New Roman"/>
              </a:rPr>
              <a:t>Case Study: Employee Deletion Process in PIM Module</a:t>
            </a:r>
            <a:endParaRPr sz="1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 dirty="0">
                <a:latin typeface="Times New Roman"/>
                <a:ea typeface="Times New Roman"/>
                <a:cs typeface="Times New Roman"/>
                <a:sym typeface="Times New Roman"/>
              </a:rPr>
              <a:t>Introduction: </a:t>
            </a:r>
            <a:r>
              <a:rPr lang="en" sz="1200" dirty="0">
                <a:latin typeface="Times New Roman"/>
                <a:ea typeface="Times New Roman"/>
                <a:cs typeface="Times New Roman"/>
                <a:sym typeface="Times New Roman"/>
              </a:rPr>
              <a:t>This case study assesses the deletion of employee records in the PIM module, ensuring HR can search, delete, and confirm the removal smoothly and without errors.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 b="1" dirty="0">
                <a:latin typeface="Times New Roman"/>
                <a:ea typeface="Times New Roman"/>
                <a:cs typeface="Times New Roman"/>
                <a:sym typeface="Times New Roman"/>
              </a:rPr>
              <a:t>Challenges:</a:t>
            </a:r>
            <a:endParaRPr sz="1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 b="1" dirty="0">
                <a:latin typeface="Times New Roman"/>
                <a:ea typeface="Times New Roman"/>
                <a:cs typeface="Times New Roman"/>
                <a:sym typeface="Times New Roman"/>
              </a:rPr>
              <a:t>User Errors</a:t>
            </a:r>
            <a:r>
              <a:rPr lang="en" sz="1200" dirty="0">
                <a:latin typeface="Times New Roman"/>
                <a:ea typeface="Times New Roman"/>
                <a:cs typeface="Times New Roman"/>
                <a:sym typeface="Times New Roman"/>
              </a:rPr>
              <a:t>: Mistakenly deleting an employee record is a major concern. To prevent this, the system should provide clear confirmation prompts and double-checks before finalizing the deletion.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b="1" dirty="0">
                <a:latin typeface="Times New Roman"/>
                <a:ea typeface="Times New Roman"/>
                <a:cs typeface="Times New Roman"/>
                <a:sym typeface="Times New Roman"/>
              </a:rPr>
              <a:t>Authorization</a:t>
            </a:r>
            <a:r>
              <a:rPr lang="en" sz="1200" dirty="0">
                <a:latin typeface="Times New Roman"/>
                <a:ea typeface="Times New Roman"/>
                <a:cs typeface="Times New Roman"/>
                <a:sym typeface="Times New Roman"/>
              </a:rPr>
              <a:t>: Only authorized personnel should delete employee records. The system must enforce access controls to prevent unauthorized users from initiating the deletion process.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b="1" dirty="0">
                <a:latin typeface="Times New Roman"/>
                <a:ea typeface="Times New Roman"/>
                <a:cs typeface="Times New Roman"/>
                <a:sym typeface="Times New Roman"/>
              </a:rPr>
              <a:t>System Feedback</a:t>
            </a:r>
            <a:r>
              <a:rPr lang="en" sz="1200" dirty="0">
                <a:latin typeface="Times New Roman"/>
                <a:ea typeface="Times New Roman"/>
                <a:cs typeface="Times New Roman"/>
                <a:sym typeface="Times New Roman"/>
              </a:rPr>
              <a:t>: Users need confirmation of successful deletion; without it, they may think the action failed, causing confusion or repeated attempts.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28"/>
          <p:cNvSpPr txBox="1"/>
          <p:nvPr/>
        </p:nvSpPr>
        <p:spPr>
          <a:xfrm>
            <a:off x="7239950" y="0"/>
            <a:ext cx="1667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FlowChart</a:t>
            </a:r>
            <a:endParaRPr sz="20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4" name="Google Shape;21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8400" y="424800"/>
            <a:ext cx="3154526" cy="471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>
            <a:spLocks noGrp="1"/>
          </p:cNvSpPr>
          <p:nvPr>
            <p:ph type="title"/>
          </p:nvPr>
        </p:nvSpPr>
        <p:spPr>
          <a:xfrm>
            <a:off x="727650" y="6954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Work Distribution</a:t>
            </a:r>
            <a:endParaRPr sz="24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29"/>
          <p:cNvSpPr txBox="1"/>
          <p:nvPr/>
        </p:nvSpPr>
        <p:spPr>
          <a:xfrm>
            <a:off x="727650" y="1230675"/>
            <a:ext cx="84813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1" name="Google Shape;22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775" y="3251525"/>
            <a:ext cx="2119925" cy="11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8700" y="3204700"/>
            <a:ext cx="2119925" cy="101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6175" y="1418525"/>
            <a:ext cx="2204800" cy="11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9"/>
          <p:cNvSpPr txBox="1"/>
          <p:nvPr/>
        </p:nvSpPr>
        <p:spPr>
          <a:xfrm>
            <a:off x="1223625" y="2556550"/>
            <a:ext cx="2166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Al-Momen Reyad</a:t>
            </a:r>
            <a:endParaRPr sz="1600" b="1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29"/>
          <p:cNvSpPr txBox="1"/>
          <p:nvPr/>
        </p:nvSpPr>
        <p:spPr>
          <a:xfrm>
            <a:off x="5078688" y="4220500"/>
            <a:ext cx="2166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Sonjoy Dey</a:t>
            </a:r>
            <a:endParaRPr sz="1600" b="1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29"/>
          <p:cNvSpPr txBox="1"/>
          <p:nvPr/>
        </p:nvSpPr>
        <p:spPr>
          <a:xfrm>
            <a:off x="1048988" y="4220500"/>
            <a:ext cx="2166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Md. Kabirul Hossain</a:t>
            </a:r>
            <a:endParaRPr sz="1600" b="1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29"/>
          <p:cNvSpPr txBox="1"/>
          <p:nvPr/>
        </p:nvSpPr>
        <p:spPr>
          <a:xfrm>
            <a:off x="4937775" y="2591625"/>
            <a:ext cx="2166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Abdur Rahman</a:t>
            </a:r>
            <a:endParaRPr sz="1600" b="1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8" name="Google Shape;228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27063" y="1448041"/>
            <a:ext cx="2388337" cy="92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>
            <a:spLocks noGrp="1"/>
          </p:cNvSpPr>
          <p:nvPr>
            <p:ph type="body" idx="1"/>
          </p:nvPr>
        </p:nvSpPr>
        <p:spPr>
          <a:xfrm>
            <a:off x="464975" y="2644050"/>
            <a:ext cx="76887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     </a:t>
            </a:r>
            <a:r>
              <a:rPr lang="en" sz="2000" b="1"/>
              <a:t> </a:t>
            </a:r>
            <a:r>
              <a:rPr lang="en" sz="5000" b="1"/>
              <a:t>Thank You</a:t>
            </a:r>
            <a:endParaRPr sz="50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82206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 of PHPUnit Testing</a:t>
            </a:r>
            <a:endParaRPr sz="24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93" name="Google Shape;93;p14"/>
          <p:cNvGraphicFramePr/>
          <p:nvPr/>
        </p:nvGraphicFramePr>
        <p:xfrm>
          <a:off x="0" y="551813"/>
          <a:ext cx="9144000" cy="4865174"/>
        </p:xfrm>
        <a:graphic>
          <a:graphicData uri="http://schemas.openxmlformats.org/drawingml/2006/table">
            <a:tbl>
              <a:tblPr>
                <a:noFill/>
                <a:tableStyleId>{19AD907A-5AC4-4A33-BEEF-06466380FA31}</a:tableStyleId>
              </a:tblPr>
              <a:tblGrid>
                <a:gridCol w="49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3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69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2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#TC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Function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Input Data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Expected Output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Actual Output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Status 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TC1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testAssignLeaveProperties()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Validate leave assignment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Employee: Asif Iqbal, Leave Type: Medical, Leave Date: 2021-10-01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Date: 2021-10-01, Length: 8 hours, 1 day, Status: 2, Correct Employee, Leave Type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Leave date: 2021-10-01, length: 8 hours, 1 day, status 2, correct employee, leave type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Pass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0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TC2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testSetAndGetName()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setting and getting education name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Name: Bachelor of Science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Bachelor of Science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Bachelor of Science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Pass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1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TC3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testAttendanceRecordEntityPunchIn()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Verifies punch in functionality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PunchInUtcTime: +6:00, PunchInUserTime: 11:00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State: PUNCH IN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State: PUNCH IN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Pass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3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TC4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testLocationEntity()</a:t>
                      </a:r>
                      <a:endParaRPr sz="1200">
                        <a:highlight>
                          <a:schemeClr val="lt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Validating the Location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Country: BD, Location: Name: Dhaka, Phone: 01521765655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Country: BD, Location: Name: Dhaka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Country: BD, Location: Name: Dhaka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Pass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8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TC5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testAttendanceRecordEntityPunchOut()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Verifies punch out functionality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PunchInUtcTime: +6:00, PunchOutUserTime: 18:00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State: PUNCH OUT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State: PUNCH OUT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Pass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82206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 of PHPUnit Testing</a:t>
            </a:r>
            <a:endParaRPr sz="24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99" name="Google Shape;99;p15"/>
          <p:cNvGraphicFramePr/>
          <p:nvPr/>
        </p:nvGraphicFramePr>
        <p:xfrm>
          <a:off x="0" y="628013"/>
          <a:ext cx="9144000" cy="4791848"/>
        </p:xfrm>
        <a:graphic>
          <a:graphicData uri="http://schemas.openxmlformats.org/drawingml/2006/table">
            <a:tbl>
              <a:tblPr>
                <a:noFill/>
                <a:tableStyleId>{19AD907A-5AC4-4A33-BEEF-06466380FA31}</a:tableStyleId>
              </a:tblPr>
              <a:tblGrid>
                <a:gridCol w="5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3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69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2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#TC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Function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Description</a:t>
                      </a:r>
                      <a:endParaRPr sz="1100"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Input Data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Expected Output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Actual Output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Status </a:t>
                      </a:r>
                      <a:endParaRPr sz="11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TC6</a:t>
                      </a:r>
                      <a:endParaRPr sz="11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testSetAndGetCountryName()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Verifies that the country name 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Name: "Bangladesh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Bangladesh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Bangladesh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Pass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TC7</a:t>
                      </a:r>
                      <a:endParaRPr sz="11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testGetCountryList()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Verifies that a list of countries is retrieved correctly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Bangladesh, India…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Bangladesh, India…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Pass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1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TC8 </a:t>
                      </a:r>
                      <a:endParaRPr sz="11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testLoginLogEntity()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Verifies that the LoginLog entity stores correct user data and login time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DateTime: 2022-07-04 10:56:56, userId: 1, userName: 'username', userRole: 'Admin'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userName: 'username', UserRole: 'Admin'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Login Time: 2022-07-04 10:56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userName: 'username', UserRole: 'Admin'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Login Time: 2022-07-04 10:56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Pass</a:t>
                      </a:r>
                      <a:endParaRPr sz="11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3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TC9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testGetTotalActiveEmployeeCount()</a:t>
                      </a:r>
                      <a:endParaRPr sz="1100">
                        <a:highlight>
                          <a:schemeClr val="lt1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The total active employee count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Pass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3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TC10 </a:t>
                      </a:r>
                      <a:endParaRPr sz="11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testGetLatestAttendanceRecordByEmpNumber</a:t>
                      </a:r>
                      <a:endParaRPr sz="1100"/>
                    </a:p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()</a:t>
                      </a:r>
                      <a:endParaRPr sz="11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Fetching the latest attendance record for an employee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Employee number: 2</a:t>
                      </a:r>
                      <a:endParaRPr sz="8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State: PUNCHED IN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 PunchIn UTC: '2024-09-06 09:15:00'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State: PUNCHED IN</a:t>
                      </a: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 PunchIn UTC: '2024-09-06 09:15:00'</a:t>
                      </a:r>
                      <a:endParaRPr sz="11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Pass</a:t>
                      </a:r>
                      <a:endParaRPr sz="11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7650" y="543075"/>
            <a:ext cx="82206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Unit Testing: </a:t>
            </a:r>
            <a:r>
              <a:rPr lang="en" sz="2400" b="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Test Assign Leave (TC1)</a:t>
            </a:r>
            <a:endParaRPr sz="2400" b="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605250" y="3442600"/>
            <a:ext cx="581400" cy="360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Login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6" name="Google Shape;106;p16"/>
          <p:cNvCxnSpPr/>
          <p:nvPr/>
        </p:nvCxnSpPr>
        <p:spPr>
          <a:xfrm>
            <a:off x="1186650" y="3622896"/>
            <a:ext cx="604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7" name="Google Shape;107;p16"/>
          <p:cNvSpPr txBox="1"/>
          <p:nvPr/>
        </p:nvSpPr>
        <p:spPr>
          <a:xfrm>
            <a:off x="1785375" y="3417121"/>
            <a:ext cx="657600" cy="360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Leave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8" name="Google Shape;108;p16"/>
          <p:cNvCxnSpPr/>
          <p:nvPr/>
        </p:nvCxnSpPr>
        <p:spPr>
          <a:xfrm>
            <a:off x="2442975" y="3597421"/>
            <a:ext cx="604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9" name="Google Shape;109;p16"/>
          <p:cNvSpPr txBox="1"/>
          <p:nvPr/>
        </p:nvSpPr>
        <p:spPr>
          <a:xfrm>
            <a:off x="3041700" y="3419446"/>
            <a:ext cx="1305300" cy="360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Assign Leave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0" name="Google Shape;110;p16"/>
          <p:cNvCxnSpPr>
            <a:stCxn id="109" idx="3"/>
            <a:endCxn id="111" idx="1"/>
          </p:cNvCxnSpPr>
          <p:nvPr/>
        </p:nvCxnSpPr>
        <p:spPr>
          <a:xfrm>
            <a:off x="4347000" y="3599746"/>
            <a:ext cx="460500" cy="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1" name="Google Shape;111;p16"/>
          <p:cNvSpPr txBox="1"/>
          <p:nvPr/>
        </p:nvSpPr>
        <p:spPr>
          <a:xfrm>
            <a:off x="4807350" y="3343250"/>
            <a:ext cx="2017200" cy="535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Assigned All Entities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(Name, Leave Type, Date)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2" name="Google Shape;112;p16"/>
          <p:cNvCxnSpPr/>
          <p:nvPr/>
        </p:nvCxnSpPr>
        <p:spPr>
          <a:xfrm>
            <a:off x="6824550" y="3610700"/>
            <a:ext cx="4806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3" name="Google Shape;113;p16"/>
          <p:cNvSpPr txBox="1"/>
          <p:nvPr/>
        </p:nvSpPr>
        <p:spPr>
          <a:xfrm>
            <a:off x="7326050" y="3417125"/>
            <a:ext cx="657600" cy="360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Assign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500575" y="1457150"/>
            <a:ext cx="8447700" cy="18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Objective:</a:t>
            </a:r>
            <a:r>
              <a:rPr lang="en"/>
              <a:t> Validate that the properties of the Leave entity are correctly assigned and associated with relevant entities (Employee Name, Leave Type, Date etc)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Preconditions:</a:t>
            </a:r>
            <a:r>
              <a:rPr lang="en"/>
              <a:t>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 user must be logged in to the OrangeHRM system.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 leave type (Medical, Parental) must be configured in the system.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Workflow: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34150"/>
            <a:ext cx="5177425" cy="4609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7025" y="589538"/>
            <a:ext cx="5772150" cy="141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/>
          <p:nvPr/>
        </p:nvSpPr>
        <p:spPr>
          <a:xfrm>
            <a:off x="3279125" y="2377050"/>
            <a:ext cx="5939100" cy="26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</a:rPr>
              <a:t>Output:</a:t>
            </a:r>
            <a:r>
              <a:rPr lang="en" sz="1100">
                <a:solidFill>
                  <a:schemeClr val="accent1"/>
                </a:solidFill>
              </a:rPr>
              <a:t> </a:t>
            </a:r>
            <a:br>
              <a:rPr lang="en" sz="1100">
                <a:solidFill>
                  <a:schemeClr val="accent1"/>
                </a:solidFill>
              </a:rPr>
            </a:br>
            <a:r>
              <a:rPr lang="en" sz="1100">
                <a:solidFill>
                  <a:schemeClr val="accent1"/>
                </a:solidFill>
              </a:rPr>
              <a:t>PS C:\xampp\htdocs\orangehrm-5.7 (2)\orangehrm-5.7&gt; .\vendor\bin\phpunit --testsuite Leave</a:t>
            </a:r>
            <a:endParaRPr sz="11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</a:rPr>
              <a:t>PHPUnit 11.3.6 by Sebastian Bergmann and contributors.</a:t>
            </a:r>
            <a:endParaRPr sz="11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</a:rPr>
              <a:t>Runtime:       PHP 8.2.4</a:t>
            </a:r>
            <a:endParaRPr sz="11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</a:rPr>
              <a:t>Configuration: C:\xampp\htdocs\orangehrm-5.7 (2)\orangehrm-5.7\phpunit.xml 	 1/1 (100%)</a:t>
            </a:r>
            <a:endParaRPr sz="11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</a:rPr>
              <a:t>Time: 00:00.051, Memory: 10.00 MB</a:t>
            </a:r>
            <a:endParaRPr sz="11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</a:rPr>
              <a:t>Tests: 1, Assertions: 8, PHPUnit Deprecations: 1.</a:t>
            </a:r>
            <a:endParaRPr sz="11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accent1"/>
              </a:solidFill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2206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Test Assign Leave (TC1)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" name="Google Shape;127;p18"/>
          <p:cNvGraphicFramePr/>
          <p:nvPr/>
        </p:nvGraphicFramePr>
        <p:xfrm>
          <a:off x="0" y="0"/>
          <a:ext cx="9144000" cy="5162880"/>
        </p:xfrm>
        <a:graphic>
          <a:graphicData uri="http://schemas.openxmlformats.org/drawingml/2006/table">
            <a:tbl>
              <a:tblPr>
                <a:noFill/>
                <a:tableStyleId>{19AD907A-5AC4-4A33-BEEF-06466380FA31}</a:tableStyleId>
              </a:tblPr>
              <a:tblGrid>
                <a:gridCol w="612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9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5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7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7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#TC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TC Scenario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TC Steps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Expectation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Observation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Risk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8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TC01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 check the given </a:t>
                      </a: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access control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to the users for  application | (</a:t>
                      </a:r>
                      <a:r>
                        <a:rPr lang="en" sz="12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Recruitment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 in (as hiring manager) </a:t>
                      </a:r>
                      <a:r>
                        <a:rPr lang="en" sz="12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→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Create a vacancy post </a:t>
                      </a:r>
                      <a:r>
                        <a:rPr lang="en" sz="12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→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Apply for the vacancy as a candidate </a:t>
                      </a:r>
                      <a:r>
                        <a:rPr lang="en" sz="12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→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Log out </a:t>
                      </a:r>
                      <a:r>
                        <a:rPr lang="en" sz="12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→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Log in as a regular user </a:t>
                      </a:r>
                      <a:r>
                        <a:rPr lang="en" sz="12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→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Attempt to accept/reject the application.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Only the hiring manager should be able to accept/reject the application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Hiring manager, and Admin can accept/reject the application; other user cant.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0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TC02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 perform the </a:t>
                      </a: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purge action 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 all users and vacancy posts</a:t>
                      </a: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| 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r>
                        <a:rPr lang="en" sz="12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Maintenance</a:t>
                      </a: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Start EtterCap </a:t>
                      </a:r>
                      <a:r>
                        <a:rPr lang="en" sz="12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→ Scan hosts → Select gateway and target machine (as target 1, and 2) → Click </a:t>
                      </a:r>
                      <a:r>
                        <a:rPr lang="en" sz="1200" b="1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ARP Poisoning</a:t>
                      </a:r>
                      <a:r>
                        <a:rPr lang="en" sz="12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→ Get credentials → Login as admin → Purge all users’ info and posts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Password &amp; uname should not be shown in the console if provided by user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output observed in the console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0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TC03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Start ZAP </a:t>
                      </a:r>
                      <a:r>
                        <a:rPr lang="en" sz="12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→ Scan and</a:t>
                      </a:r>
                      <a:r>
                        <a:rPr lang="en" sz="1200" b="1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intercept requests</a:t>
                      </a:r>
                      <a:r>
                        <a:rPr lang="en" sz="12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(Ajax spider) → Look for token → Extract credentials → Login as admin → Purge all users’ info and posts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Credential info should be encrypted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Plain uname &amp; pswd found in the response token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0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TC04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 check </a:t>
                      </a: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unauthorized update 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of users’ info | (</a:t>
                      </a:r>
                      <a:r>
                        <a:rPr lang="en" sz="12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PIM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Start </a:t>
                      </a:r>
                      <a:r>
                        <a:rPr lang="en" sz="1200" b="1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proxy</a:t>
                      </a:r>
                      <a:r>
                        <a:rPr lang="en" sz="12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in ZAP → Login (</a:t>
                      </a:r>
                      <a:r>
                        <a:rPr lang="en" sz="1200" b="1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 non-admin</a:t>
                      </a:r>
                      <a:r>
                        <a:rPr lang="en" sz="12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 → PIM → Employee List →  Access users info → Capture this request in ZAP → Modify request → Resend request → Check if info is changed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Non-admin users shouldn’t be able to update any info of other users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Info can’t be updated by non-admin users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0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TC05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 </a:t>
                      </a: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view other users’ personal info  as non-admin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user | (</a:t>
                      </a:r>
                      <a:r>
                        <a:rPr lang="en" sz="12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PIM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Get url of any user </a:t>
                      </a:r>
                      <a:r>
                        <a:rPr lang="en" sz="12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→ Set </a:t>
                      </a:r>
                      <a:r>
                        <a:rPr lang="en" sz="1200" b="1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ZAP Requester</a:t>
                      </a:r>
                      <a:r>
                        <a:rPr lang="en" sz="12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giving the url → Iterate for other users (as non-admin access) → View info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Others private info shouldn’t be visible to non-admin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Info is not visible to non-admin users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Google Shape;132;p19"/>
          <p:cNvGraphicFramePr/>
          <p:nvPr/>
        </p:nvGraphicFramePr>
        <p:xfrm>
          <a:off x="0" y="23825"/>
          <a:ext cx="9144000" cy="5143545"/>
        </p:xfrm>
        <a:graphic>
          <a:graphicData uri="http://schemas.openxmlformats.org/drawingml/2006/table">
            <a:tbl>
              <a:tblPr>
                <a:noFill/>
                <a:tableStyleId>{19AD907A-5AC4-4A33-BEEF-06466380FA31}</a:tableStyleId>
              </a:tblPr>
              <a:tblGrid>
                <a:gridCol w="612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8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7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#TC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TC Scenario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TC Steps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Expectation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Observation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Risk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TC06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 upload vulnerable </a:t>
                      </a: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XSS payloads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in the file attachment |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r>
                        <a:rPr lang="en" sz="12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My Info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My Info </a:t>
                      </a:r>
                      <a:r>
                        <a:rPr lang="en" sz="12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→ Personal Details → Attachments → Add </a:t>
                      </a:r>
                      <a:r>
                        <a:rPr lang="en" sz="1200" b="1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executable payload</a:t>
                      </a:r>
                      <a:r>
                        <a:rPr lang="en" sz="12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→ Save → Try to execute  the file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Executable file should not be allowed to be uploaded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Cannot upload executable file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TC07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 insert with improper file name to do </a:t>
                      </a: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Path Traversal Attacks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|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r>
                        <a:rPr lang="en" sz="12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My Info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Start ZAP intercept </a:t>
                      </a:r>
                      <a:r>
                        <a:rPr lang="en" sz="12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→ 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My Info </a:t>
                      </a:r>
                      <a:r>
                        <a:rPr lang="en" sz="12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→ Personal Details → Attachments → Upload a jpg picture (as it’s acceptable) → Intercept the request → </a:t>
                      </a:r>
                      <a:r>
                        <a:rPr lang="en" sz="1200" b="1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Modify file name to different path</a:t>
                      </a:r>
                      <a:r>
                        <a:rPr lang="en" sz="12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→ Send request → Check if the file is modified and accessible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Shouldn’t be allowed to modify the content with different traversal path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Content can be updated but still needed predefined extensions (i.e., jpg, png, etc)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6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TC08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 check </a:t>
                      </a: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SQL injection 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vulnerability |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r>
                        <a:rPr lang="en" sz="12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Login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Login page </a:t>
                      </a:r>
                      <a:r>
                        <a:rPr lang="en" sz="12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→ Enter different </a:t>
                      </a: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SQL injection payloads 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 the uname/pswd field </a:t>
                      </a:r>
                      <a:r>
                        <a:rPr lang="en" sz="12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→ Check if  login is successful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SQL injections shouldn’t be allowed to be executed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Fails to login by SQL injection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2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TC09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 check for </a:t>
                      </a: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bruteforce attempts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vulnerability |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r>
                        <a:rPr lang="en" sz="12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Login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Open browser (from ZAP) as Intruder  </a:t>
                      </a:r>
                      <a:r>
                        <a:rPr lang="en" sz="12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→ Get a </a:t>
                      </a:r>
                      <a:r>
                        <a:rPr lang="en" sz="1200" b="1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valid uname</a:t>
                      </a:r>
                      <a:r>
                        <a:rPr lang="en" sz="12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→ Tool → Option → Authentication → Position → Add </a:t>
                      </a:r>
                      <a:r>
                        <a:rPr lang="en" sz="1200" b="1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payloads (pswd) </a:t>
                      </a:r>
                      <a:r>
                        <a:rPr lang="en" sz="12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→ Start attack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Multiple attempts from a same uname should cause the account lockout  (or ask to try later)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Nothing happened (after 10 reqs)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TC10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 check user </a:t>
                      </a:r>
                      <a:r>
                        <a:rPr lang="en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creation with malicious entries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|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r>
                        <a:rPr lang="en" sz="12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Employee Information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Login </a:t>
                      </a:r>
                      <a:r>
                        <a:rPr lang="en" sz="12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→ PIM → Add (employee) → Enter </a:t>
                      </a:r>
                      <a:r>
                        <a:rPr lang="en" sz="1200" b="1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malicious texts as name</a:t>
                      </a:r>
                      <a:r>
                        <a:rPr lang="en" sz="12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→ Check if it fails/succeeds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Should reject the user creation attempt if invalid text is provided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Allows malicious entries as First/Last name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/>
        </p:nvSpPr>
        <p:spPr>
          <a:xfrm>
            <a:off x="124350" y="38300"/>
            <a:ext cx="7028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Study: </a:t>
            </a:r>
            <a:r>
              <a:rPr lang="en" sz="1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TC03 Purge all users and vacancy posts   </a:t>
            </a:r>
            <a:endParaRPr sz="19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48150" y="548900"/>
            <a:ext cx="5965800" cy="41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Times New Roman"/>
                <a:ea typeface="Times New Roman"/>
                <a:cs typeface="Times New Roman"/>
                <a:sym typeface="Times New Roman"/>
              </a:rPr>
              <a:t>Introduction: </a:t>
            </a: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Goal for this TC was to check the security vulnerability in performing the the purge action to all users and vacancy posts in the </a:t>
            </a:r>
            <a:r>
              <a:rPr lang="en" sz="1300" i="1">
                <a:latin typeface="Times New Roman"/>
                <a:ea typeface="Times New Roman"/>
                <a:cs typeface="Times New Roman"/>
                <a:sym typeface="Times New Roman"/>
              </a:rPr>
              <a:t>Maintenance</a:t>
            </a:r>
            <a:r>
              <a:rPr lang="en" sz="13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module. 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Times New Roman"/>
                <a:ea typeface="Times New Roman"/>
                <a:cs typeface="Times New Roman"/>
                <a:sym typeface="Times New Roman"/>
              </a:rPr>
              <a:t>Concept: </a:t>
            </a: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A second login field exists inside the </a:t>
            </a:r>
            <a:r>
              <a:rPr lang="en" sz="1300" i="1">
                <a:latin typeface="Times New Roman"/>
                <a:ea typeface="Times New Roman"/>
                <a:cs typeface="Times New Roman"/>
                <a:sym typeface="Times New Roman"/>
              </a:rPr>
              <a:t>Maintenance</a:t>
            </a: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 module, and whoever has access to module’s password can purge all info related to the user/posts. The target is to get that credential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Times New Roman"/>
                <a:ea typeface="Times New Roman"/>
                <a:cs typeface="Times New Roman"/>
                <a:sym typeface="Times New Roman"/>
              </a:rPr>
              <a:t>Assumptions: </a:t>
            </a:r>
            <a:endParaRPr sz="13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Admin is logged in to the system 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Admin is trying to login to the Maintenance portal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Times New Roman"/>
                <a:ea typeface="Times New Roman"/>
                <a:cs typeface="Times New Roman"/>
                <a:sym typeface="Times New Roman"/>
              </a:rPr>
              <a:t>Observation: </a:t>
            </a:r>
            <a:endParaRPr sz="13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Scanned requests returned token while Admin was trying to login 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Request contained token with uname, and password field 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Neither the uname, not the password was encrypted 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Times New Roman"/>
                <a:ea typeface="Times New Roman"/>
                <a:cs typeface="Times New Roman"/>
                <a:sym typeface="Times New Roman"/>
              </a:rPr>
              <a:t>Risk: </a:t>
            </a: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Yes (as anyone with a req scanner can get the credential and perform unauthorized actions)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N.B. It was tested in the local env (w/o http</a:t>
            </a:r>
            <a:r>
              <a:rPr lang="en" sz="13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 protocol)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7175" y="515300"/>
            <a:ext cx="2229474" cy="456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/>
        </p:nvSpPr>
        <p:spPr>
          <a:xfrm>
            <a:off x="155875" y="264650"/>
            <a:ext cx="6495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Selected for Testing</a:t>
            </a:r>
            <a:endParaRPr sz="2400" b="1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235150" y="749475"/>
            <a:ext cx="3003300" cy="32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1. Login </a:t>
            </a:r>
            <a:endParaRPr sz="20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2. Dashboard</a:t>
            </a:r>
            <a:endParaRPr sz="20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3. Admin Control panel</a:t>
            </a:r>
            <a:endParaRPr sz="20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4. Add employee</a:t>
            </a:r>
            <a:endParaRPr sz="20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5. Directory</a:t>
            </a:r>
            <a:endParaRPr sz="20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6. Notification</a:t>
            </a:r>
            <a:endParaRPr sz="20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7. Recruitment</a:t>
            </a:r>
            <a:endParaRPr sz="20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8. Claim</a:t>
            </a:r>
            <a:endParaRPr sz="20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9. Profile setting </a:t>
            </a:r>
            <a:endParaRPr sz="20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3492300" y="1042550"/>
            <a:ext cx="3003300" cy="32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10. Employee claim</a:t>
            </a:r>
            <a:endParaRPr sz="20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11. View Candidates</a:t>
            </a:r>
            <a:endParaRPr sz="20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8725" y="3813593"/>
            <a:ext cx="3003300" cy="101926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1"/>
          <p:cNvSpPr txBox="1"/>
          <p:nvPr/>
        </p:nvSpPr>
        <p:spPr>
          <a:xfrm>
            <a:off x="348075" y="4004100"/>
            <a:ext cx="20610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235150" y="3813600"/>
            <a:ext cx="1238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</a:t>
            </a:r>
            <a:endParaRPr sz="2400" b="1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348075" y="4278950"/>
            <a:ext cx="4224000" cy="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1. Load Testing     </a:t>
            </a:r>
            <a:endParaRPr sz="19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2. Stress Testing </a:t>
            </a:r>
            <a:endParaRPr sz="19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2928500" y="4238000"/>
            <a:ext cx="4312200" cy="8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3. Spike Testing </a:t>
            </a:r>
            <a:endParaRPr sz="19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4. Concurrency Testing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2406</Words>
  <Application>Microsoft Office PowerPoint</Application>
  <PresentationFormat>On-screen Show (16:9)</PresentationFormat>
  <Paragraphs>502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Lato</vt:lpstr>
      <vt:lpstr>Roboto Serif</vt:lpstr>
      <vt:lpstr>Roboto Serif Medium</vt:lpstr>
      <vt:lpstr>Raleway</vt:lpstr>
      <vt:lpstr>Roboto</vt:lpstr>
      <vt:lpstr>Arial</vt:lpstr>
      <vt:lpstr>Times New Roman</vt:lpstr>
      <vt:lpstr>Streamline</vt:lpstr>
      <vt:lpstr>  </vt:lpstr>
      <vt:lpstr>Overview of PHPUnit Testing </vt:lpstr>
      <vt:lpstr>Overview of PHPUnit Testing </vt:lpstr>
      <vt:lpstr>Unit Testing: Test Assign Leave (TC1)</vt:lpstr>
      <vt:lpstr>Test Assign Leave (TC1)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 Distribution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cp:lastModifiedBy>User</cp:lastModifiedBy>
  <cp:revision>2</cp:revision>
  <dcterms:modified xsi:type="dcterms:W3CDTF">2024-10-21T03:56:15Z</dcterms:modified>
</cp:coreProperties>
</file>