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embeddedFontLst>
    <p:embeddedFont>
      <p:font typeface="Roboto Serif"/>
      <p:regular r:id="rId48"/>
      <p:bold r:id="rId49"/>
      <p:italic r:id="rId50"/>
      <p:boldItalic r:id="rId51"/>
    </p:embeddedFont>
    <p:embeddedFont>
      <p:font typeface="Raleway"/>
      <p:regular r:id="rId52"/>
      <p:bold r:id="rId53"/>
      <p:italic r:id="rId54"/>
      <p:boldItalic r:id="rId55"/>
    </p:embeddedFont>
    <p:embeddedFont>
      <p:font typeface="Roboto"/>
      <p:regular r:id="rId56"/>
      <p:bold r:id="rId57"/>
      <p:italic r:id="rId58"/>
      <p:boldItalic r:id="rId59"/>
    </p:embeddedFont>
    <p:embeddedFont>
      <p:font typeface="Lato"/>
      <p:regular r:id="rId60"/>
      <p:bold r:id="rId61"/>
      <p:italic r:id="rId62"/>
      <p:boldItalic r:id="rId63"/>
    </p:embeddedFont>
    <p:embeddedFont>
      <p:font typeface="Lato Black"/>
      <p:bold r:id="rId64"/>
      <p:boldItalic r:id="rId65"/>
    </p:embeddedFont>
    <p:embeddedFont>
      <p:font typeface="Roboto Serif Medium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5CC530-1393-480E-9025-8C9F875E7A10}">
  <a:tblStyle styleId="{965CC530-1393-480E-9025-8C9F875E7A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209D672-F223-41FD-8888-C435D2DD8A92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Serif-regular.fntdata"/><Relationship Id="rId47" Type="http://schemas.openxmlformats.org/officeDocument/2006/relationships/slide" Target="slides/slide41.xml"/><Relationship Id="rId49" Type="http://schemas.openxmlformats.org/officeDocument/2006/relationships/font" Target="fonts/RobotoSerif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Lato-italic.fntdata"/><Relationship Id="rId61" Type="http://schemas.openxmlformats.org/officeDocument/2006/relationships/font" Target="fonts/Lato-bold.fntdata"/><Relationship Id="rId20" Type="http://schemas.openxmlformats.org/officeDocument/2006/relationships/slide" Target="slides/slide14.xml"/><Relationship Id="rId64" Type="http://schemas.openxmlformats.org/officeDocument/2006/relationships/font" Target="fonts/LatoBlack-bold.fntdata"/><Relationship Id="rId63" Type="http://schemas.openxmlformats.org/officeDocument/2006/relationships/font" Target="fonts/Lato-boldItalic.fntdata"/><Relationship Id="rId22" Type="http://schemas.openxmlformats.org/officeDocument/2006/relationships/slide" Target="slides/slide16.xml"/><Relationship Id="rId66" Type="http://schemas.openxmlformats.org/officeDocument/2006/relationships/font" Target="fonts/RobotoSerifMedium-regular.fntdata"/><Relationship Id="rId21" Type="http://schemas.openxmlformats.org/officeDocument/2006/relationships/slide" Target="slides/slide15.xml"/><Relationship Id="rId65" Type="http://schemas.openxmlformats.org/officeDocument/2006/relationships/font" Target="fonts/LatoBlack-boldItalic.fntdata"/><Relationship Id="rId24" Type="http://schemas.openxmlformats.org/officeDocument/2006/relationships/slide" Target="slides/slide18.xml"/><Relationship Id="rId68" Type="http://schemas.openxmlformats.org/officeDocument/2006/relationships/font" Target="fonts/RobotoSerifMedium-italic.fntdata"/><Relationship Id="rId23" Type="http://schemas.openxmlformats.org/officeDocument/2006/relationships/slide" Target="slides/slide17.xml"/><Relationship Id="rId67" Type="http://schemas.openxmlformats.org/officeDocument/2006/relationships/font" Target="fonts/RobotoSerifMedium-bold.fntdata"/><Relationship Id="rId60" Type="http://schemas.openxmlformats.org/officeDocument/2006/relationships/font" Target="fonts/Lato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obotoSerifMedium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Serif-boldItalic.fntdata"/><Relationship Id="rId50" Type="http://schemas.openxmlformats.org/officeDocument/2006/relationships/font" Target="fonts/RobotoSerif-italic.fntdata"/><Relationship Id="rId53" Type="http://schemas.openxmlformats.org/officeDocument/2006/relationships/font" Target="fonts/Raleway-bold.fntdata"/><Relationship Id="rId52" Type="http://schemas.openxmlformats.org/officeDocument/2006/relationships/font" Target="fonts/Raleway-regular.fntdata"/><Relationship Id="rId11" Type="http://schemas.openxmlformats.org/officeDocument/2006/relationships/slide" Target="slides/slide5.xml"/><Relationship Id="rId55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54" Type="http://schemas.openxmlformats.org/officeDocument/2006/relationships/font" Target="fonts/Raleway-italic.fntdata"/><Relationship Id="rId13" Type="http://schemas.openxmlformats.org/officeDocument/2006/relationships/slide" Target="slides/slide7.xml"/><Relationship Id="rId57" Type="http://schemas.openxmlformats.org/officeDocument/2006/relationships/font" Target="fonts/Roboto-bold.fntdata"/><Relationship Id="rId12" Type="http://schemas.openxmlformats.org/officeDocument/2006/relationships/slide" Target="slides/slide6.xml"/><Relationship Id="rId56" Type="http://schemas.openxmlformats.org/officeDocument/2006/relationships/font" Target="fonts/Roboto-regular.fntdata"/><Relationship Id="rId15" Type="http://schemas.openxmlformats.org/officeDocument/2006/relationships/slide" Target="slides/slide9.xml"/><Relationship Id="rId59" Type="http://schemas.openxmlformats.org/officeDocument/2006/relationships/font" Target="fonts/Roboto-boldItalic.fntdata"/><Relationship Id="rId14" Type="http://schemas.openxmlformats.org/officeDocument/2006/relationships/slide" Target="slides/slide8.xml"/><Relationship Id="rId58" Type="http://schemas.openxmlformats.org/officeDocument/2006/relationships/font" Target="fonts/Robo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332e02d6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332e02d6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438d69b0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438d69b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332e02d6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332e02d6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332e02d6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332e02d6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332e02d60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332e02d60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332e02d60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0332e02d60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332e02d60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332e02d60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332e02d60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332e02d60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0332e02d60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0332e02d60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332e02d60_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332e02d60_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91c5d3a23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91c5d3a23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332e02d60_5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332e02d60_5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332e02d60_5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0332e02d60_5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0332e02d60_5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0332e02d60_5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332e02d60_5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0332e02d60_5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e91c5d3a2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e91c5d3a2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332e02d6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332e02d6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0332e02d6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0332e02d6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0332e02d6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0332e02d6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0332e02d60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0332e02d60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0332e02d60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0332e02d60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438d69b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438d69b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0332e02d60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0332e02d60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332e02d60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0332e02d60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was configured to have user id of 5 integer digits (0001 to 9999); username had to contain at least 5 digits; password needed 8&lt;= chars (special chars included); and mail must contain ‘@’ and ‘.com’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e91c5d3a23_7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e91c5d3a23_7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e91c5d3a23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e91c5d3a23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08d1da57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08d1da57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9473be82df_6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9473be82df_6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08d1da574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08d1da574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0907d594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0907d594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08d1da574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08d1da574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0907d594b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0907d594b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438d69b0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438d69b0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0907d594b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0907d594b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08d1da574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08d1da574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332e02d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332e02d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91c5d3a23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91c5d3a2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332e02d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332e02d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332e02d6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332e02d6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332e02d6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332e02d6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24.png"/><Relationship Id="rId6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rive.google.com/drive/folders/1OYRbat7EPt2xllbNGYdTg_esL3lLk63j?usp=sharing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80237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802375" y="763800"/>
            <a:ext cx="7688700" cy="4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/>
              <a:t>Course Title:</a:t>
            </a:r>
            <a:r>
              <a:rPr lang="en" sz="8000"/>
              <a:t> </a:t>
            </a:r>
            <a:r>
              <a:rPr lang="en" sz="8000">
                <a:solidFill>
                  <a:srgbClr val="455A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Software Testing And Quality Assurance</a:t>
            </a:r>
            <a:endParaRPr sz="8000">
              <a:solidFill>
                <a:srgbClr val="455A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455A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Course Code: </a:t>
            </a:r>
            <a:r>
              <a:rPr lang="en" sz="6000">
                <a:solidFill>
                  <a:srgbClr val="455A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CSE 4495</a:t>
            </a:r>
            <a:endParaRPr sz="6000">
              <a:solidFill>
                <a:srgbClr val="455A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455A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Section: A</a:t>
            </a:r>
            <a:endParaRPr sz="6000">
              <a:solidFill>
                <a:srgbClr val="455A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455A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Our Team Members</a:t>
            </a:r>
            <a:endParaRPr b="1" sz="6000">
              <a:solidFill>
                <a:srgbClr val="455A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455A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455A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      </a:t>
            </a:r>
            <a:r>
              <a:rPr b="1" lang="en" sz="60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5600">
                <a:solidFill>
                  <a:schemeClr val="dk2"/>
                </a:solidFill>
                <a:highlight>
                  <a:srgbClr val="FFFFFF"/>
                </a:highlight>
                <a:latin typeface="Roboto Serif"/>
                <a:ea typeface="Roboto Serif"/>
                <a:cs typeface="Roboto Serif"/>
                <a:sym typeface="Roboto Serif"/>
              </a:rPr>
              <a:t>Name                                     ID</a:t>
            </a:r>
            <a:endParaRPr b="1" sz="5600">
              <a:solidFill>
                <a:schemeClr val="dk2"/>
              </a:solidFill>
              <a:highlight>
                <a:schemeClr val="lt1"/>
              </a:highlight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202124"/>
                </a:solidFill>
                <a:highlight>
                  <a:schemeClr val="lt1"/>
                </a:highlight>
                <a:latin typeface="Roboto Serif Medium"/>
                <a:ea typeface="Roboto Serif Medium"/>
                <a:cs typeface="Roboto Serif Medium"/>
                <a:sym typeface="Roboto Serif Medium"/>
              </a:rPr>
              <a:t>                                       Al-Momen Reyad      		 011203011</a:t>
            </a:r>
            <a:endParaRPr sz="5600">
              <a:solidFill>
                <a:srgbClr val="202124"/>
              </a:solidFill>
              <a:highlight>
                <a:schemeClr val="lt1"/>
              </a:highlight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202124"/>
                </a:solidFill>
                <a:highlight>
                  <a:schemeClr val="lt1"/>
                </a:highlight>
                <a:latin typeface="Roboto Serif Medium"/>
                <a:ea typeface="Roboto Serif Medium"/>
                <a:cs typeface="Roboto Serif Medium"/>
                <a:sym typeface="Roboto Serif Medium"/>
              </a:rPr>
              <a:t>                                       Md. Abdur Rahman 		           011202260</a:t>
            </a:r>
            <a:endParaRPr sz="5600">
              <a:solidFill>
                <a:srgbClr val="202124"/>
              </a:solidFill>
              <a:highlight>
                <a:schemeClr val="lt1"/>
              </a:highlight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202124"/>
                </a:solidFill>
                <a:highlight>
                  <a:schemeClr val="lt1"/>
                </a:highlight>
                <a:latin typeface="Roboto Serif Medium"/>
                <a:ea typeface="Roboto Serif Medium"/>
                <a:cs typeface="Roboto Serif Medium"/>
                <a:sym typeface="Roboto Serif Medium"/>
              </a:rPr>
              <a:t>		                   Md. Kabirul Hossain		 011202026</a:t>
            </a:r>
            <a:endParaRPr sz="5600">
              <a:solidFill>
                <a:srgbClr val="202124"/>
              </a:solidFill>
              <a:highlight>
                <a:schemeClr val="lt1"/>
              </a:highlight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202124"/>
                </a:solidFill>
                <a:highlight>
                  <a:schemeClr val="lt1"/>
                </a:highlight>
                <a:latin typeface="Roboto Serif Medium"/>
                <a:ea typeface="Roboto Serif Medium"/>
                <a:cs typeface="Roboto Serif Medium"/>
                <a:sym typeface="Roboto Serif Medium"/>
              </a:rPr>
              <a:t>                   Sonjoy Dey 				 011202074</a:t>
            </a:r>
            <a:endParaRPr sz="5600">
              <a:solidFill>
                <a:srgbClr val="202124"/>
              </a:solidFill>
              <a:highlight>
                <a:schemeClr val="lt1"/>
              </a:highlight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455A64"/>
                </a:solidFill>
                <a:highlight>
                  <a:srgbClr val="FFFFFF"/>
                </a:highlight>
                <a:latin typeface="Roboto Serif Medium"/>
                <a:ea typeface="Roboto Serif Medium"/>
                <a:cs typeface="Roboto Serif Medium"/>
                <a:sym typeface="Roboto Serif Medium"/>
              </a:rPr>
              <a:t> </a:t>
            </a:r>
            <a:endParaRPr sz="5600">
              <a:solidFill>
                <a:srgbClr val="455A64"/>
              </a:solidFill>
              <a:highlight>
                <a:srgbClr val="FFFFFF"/>
              </a:highlight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455A64"/>
                </a:solidFill>
                <a:highlight>
                  <a:srgbClr val="FFFFFF"/>
                </a:highlight>
                <a:latin typeface="Roboto Serif Medium"/>
                <a:ea typeface="Roboto Serif Medium"/>
                <a:cs typeface="Roboto Serif Medium"/>
                <a:sym typeface="Roboto Serif Medium"/>
              </a:rPr>
              <a:t>                                            </a:t>
            </a:r>
            <a:endParaRPr sz="5600">
              <a:solidFill>
                <a:srgbClr val="455A64"/>
              </a:solidFill>
              <a:highlight>
                <a:srgbClr val="FFFFFF"/>
              </a:highlight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55A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670750" y="6375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Logout</a:t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730425" y="1378650"/>
            <a:ext cx="6212100" cy="28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1496075"/>
            <a:ext cx="8809700" cy="23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727650" y="695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Apache JMeter</a:t>
            </a:r>
            <a:endParaRPr sz="2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727650" y="1462075"/>
            <a:ext cx="8416500" cy="3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Apache JMeter is a popular open-source tool for performance and load testing.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Benefit of Apache JMeter</a:t>
            </a:r>
            <a:endParaRPr b="1" sz="20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3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Open-source and free 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Cross-platform compatibility 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User-friendly interface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Extensive protocol support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Integration capabilities 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Effective parametrization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550" y="2612850"/>
            <a:ext cx="4413450" cy="14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testing 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</a:rPr>
              <a:t>Test</a:t>
            </a:r>
            <a:r>
              <a:rPr b="1" lang="en" sz="2100"/>
              <a:t> </a:t>
            </a:r>
            <a:r>
              <a:rPr b="1" lang="en" sz="21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scenarios</a:t>
            </a:r>
            <a:endParaRPr b="1" sz="16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Landing page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Admin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Desh Board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Directory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 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727650" y="1853850"/>
            <a:ext cx="7688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2"/>
                </a:solidFill>
              </a:rPr>
              <a:t>Thread Group</a:t>
            </a:r>
            <a:br>
              <a:rPr lang="en" sz="1400">
                <a:solidFill>
                  <a:schemeClr val="dk2"/>
                </a:solidFill>
              </a:rPr>
            </a:br>
            <a:r>
              <a:rPr lang="en" sz="1400">
                <a:solidFill>
                  <a:schemeClr val="dk2"/>
                </a:solidFill>
              </a:rPr>
              <a:t>Number</a:t>
            </a:r>
            <a:r>
              <a:rPr lang="en" sz="1400">
                <a:solidFill>
                  <a:schemeClr val="dk2"/>
                </a:solidFill>
              </a:rPr>
              <a:t> of </a:t>
            </a:r>
            <a:r>
              <a:rPr lang="en" sz="1400">
                <a:solidFill>
                  <a:schemeClr val="dk2"/>
                </a:solidFill>
              </a:rPr>
              <a:t>Threads</a:t>
            </a:r>
            <a:r>
              <a:rPr lang="en" sz="1400">
                <a:solidFill>
                  <a:schemeClr val="dk2"/>
                </a:solidFill>
              </a:rPr>
              <a:t> (User): 100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Ramp</a:t>
            </a:r>
            <a:r>
              <a:rPr lang="en" sz="1400">
                <a:solidFill>
                  <a:schemeClr val="dk2"/>
                </a:solidFill>
              </a:rPr>
              <a:t>-up period(Second):1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Loop count:1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2"/>
                </a:solidFill>
              </a:rPr>
              <a:t>HTTP </a:t>
            </a:r>
            <a:r>
              <a:rPr b="1" lang="en" sz="1600" u="sng">
                <a:solidFill>
                  <a:schemeClr val="dk2"/>
                </a:solidFill>
              </a:rPr>
              <a:t>Request</a:t>
            </a:r>
            <a:r>
              <a:rPr b="1" lang="en" sz="1600" u="sng">
                <a:solidFill>
                  <a:schemeClr val="dk2"/>
                </a:solidFill>
              </a:rPr>
              <a:t> (GET)</a:t>
            </a:r>
            <a:endParaRPr b="1" sz="16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IP:  localhost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Path: /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9425"/>
            <a:ext cx="8839198" cy="3794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487" u="sng">
                <a:solidFill>
                  <a:schemeClr val="dk2"/>
                </a:solidFill>
              </a:rPr>
              <a:t>Thread Group</a:t>
            </a:r>
            <a:br>
              <a:rPr lang="en" sz="1302">
                <a:solidFill>
                  <a:schemeClr val="dk2"/>
                </a:solidFill>
              </a:rPr>
            </a:br>
            <a:r>
              <a:rPr lang="en" sz="1302">
                <a:solidFill>
                  <a:schemeClr val="dk2"/>
                </a:solidFill>
              </a:rPr>
              <a:t>Number of Threads (User): 100</a:t>
            </a:r>
            <a:endParaRPr sz="1302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302">
                <a:solidFill>
                  <a:schemeClr val="dk2"/>
                </a:solidFill>
              </a:rPr>
              <a:t>Ramp-up period(Second):1</a:t>
            </a:r>
            <a:endParaRPr sz="1302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302">
                <a:solidFill>
                  <a:schemeClr val="dk2"/>
                </a:solidFill>
              </a:rPr>
              <a:t>Loop count:1</a:t>
            </a:r>
            <a:endParaRPr sz="1302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487" u="sng">
                <a:solidFill>
                  <a:schemeClr val="dk2"/>
                </a:solidFill>
              </a:rPr>
              <a:t>HTTP Request (GET)</a:t>
            </a:r>
            <a:endParaRPr b="1" sz="1487" u="sng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302">
                <a:solidFill>
                  <a:schemeClr val="dk2"/>
                </a:solidFill>
              </a:rPr>
              <a:t>IP:  localhost </a:t>
            </a:r>
            <a:endParaRPr sz="1302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302">
                <a:solidFill>
                  <a:schemeClr val="dk2"/>
                </a:solidFill>
              </a:rPr>
              <a:t>Path: /orangehrm-5.7/web/index.php/dashboard/index</a:t>
            </a:r>
            <a:endParaRPr sz="1302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8125"/>
            <a:ext cx="9077375" cy="434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  <p:sp>
        <p:nvSpPr>
          <p:cNvPr id="205" name="Google Shape;205;p30"/>
          <p:cNvSpPr txBox="1"/>
          <p:nvPr/>
        </p:nvSpPr>
        <p:spPr>
          <a:xfrm>
            <a:off x="729450" y="2013275"/>
            <a:ext cx="70245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87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Thread Group</a:t>
            </a:r>
            <a:br>
              <a:rPr lang="en" sz="1302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2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Number of Threads (User): 100</a:t>
            </a:r>
            <a:endParaRPr sz="1302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2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Ramp-up period(Second):1</a:t>
            </a:r>
            <a:endParaRPr sz="1302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2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Loop count:1</a:t>
            </a:r>
            <a:endParaRPr sz="1302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87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HTTP Request (GET)</a:t>
            </a:r>
            <a:endParaRPr b="1" sz="1487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2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IP:  localhost </a:t>
            </a:r>
            <a:endParaRPr sz="1302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2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Path: </a:t>
            </a:r>
            <a:r>
              <a:rPr lang="en" sz="1302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/orangehrm-5.7/web/index.php/admin/viewSystemUsers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31400" y="1258750"/>
            <a:ext cx="76812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OrangeHRM</a:t>
            </a:r>
            <a:endParaRPr b="1" sz="24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PHP-based open-source </a:t>
            </a:r>
            <a:r>
              <a:rPr lang="en" sz="2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Human Resource </a:t>
            </a:r>
            <a:r>
              <a:rPr lang="en" sz="2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Management software streamlining organization’s HRM </a:t>
            </a:r>
            <a:r>
              <a:rPr lang="en" sz="2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processes.</a:t>
            </a:r>
            <a:endParaRPr sz="24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Key Features</a:t>
            </a:r>
            <a:endParaRPr b="1" sz="24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28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Employee Management</a:t>
            </a:r>
            <a:endParaRPr sz="24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Recruitment</a:t>
            </a:r>
            <a:endParaRPr sz="24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Performance Appraisals</a:t>
            </a:r>
            <a:endParaRPr sz="24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Leave Management</a:t>
            </a:r>
            <a:endParaRPr sz="24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Time Tracking</a:t>
            </a:r>
            <a:endParaRPr sz="24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Payroll Management</a:t>
            </a:r>
            <a:endParaRPr sz="24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Employee Self-service Portals</a:t>
            </a:r>
            <a:endParaRPr b="1" sz="24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710275" y="654075"/>
            <a:ext cx="5197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PROJECT DESCRIPTION</a:t>
            </a:r>
            <a:endParaRPr sz="2300">
              <a:solidFill>
                <a:schemeClr val="accen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450" y="2571750"/>
            <a:ext cx="5044025" cy="15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4350"/>
            <a:ext cx="914400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2"/>
                </a:solidFill>
              </a:rPr>
              <a:t>Thread Group</a:t>
            </a:r>
            <a:br>
              <a:rPr lang="en" sz="1400">
                <a:solidFill>
                  <a:schemeClr val="dk2"/>
                </a:solidFill>
              </a:rPr>
            </a:br>
            <a:r>
              <a:rPr lang="en" sz="1400">
                <a:solidFill>
                  <a:schemeClr val="dk2"/>
                </a:solidFill>
              </a:rPr>
              <a:t>Number of Threads (User): 200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Ramp-up period(Second):1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Loop count:1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2"/>
                </a:solidFill>
              </a:rPr>
              <a:t>HTTP Request (GET)</a:t>
            </a:r>
            <a:endParaRPr b="1" sz="16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IP:  localhost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Path: /orangehrm-5.7/web/index.php/directory/viewDirectory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727650" y="695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Work Distribution</a:t>
            </a:r>
            <a:endParaRPr sz="2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6"/>
          <p:cNvSpPr txBox="1"/>
          <p:nvPr/>
        </p:nvSpPr>
        <p:spPr>
          <a:xfrm>
            <a:off x="727650" y="1230675"/>
            <a:ext cx="848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775" y="3251525"/>
            <a:ext cx="2119925" cy="11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700" y="3204700"/>
            <a:ext cx="2119925" cy="10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6175" y="1418525"/>
            <a:ext cx="2204800" cy="11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6"/>
          <p:cNvSpPr txBox="1"/>
          <p:nvPr/>
        </p:nvSpPr>
        <p:spPr>
          <a:xfrm>
            <a:off x="1223625" y="2556550"/>
            <a:ext cx="216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Al-Momen Reyad</a:t>
            </a:r>
            <a:endParaRPr b="1" sz="1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5078688" y="4220500"/>
            <a:ext cx="216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Sonjoy Dey</a:t>
            </a:r>
            <a:endParaRPr b="1" sz="1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1048988" y="4220500"/>
            <a:ext cx="216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 Kabirul Hossain</a:t>
            </a:r>
            <a:endParaRPr b="1" sz="1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36"/>
          <p:cNvSpPr txBox="1"/>
          <p:nvPr/>
        </p:nvSpPr>
        <p:spPr>
          <a:xfrm>
            <a:off x="4937775" y="2591625"/>
            <a:ext cx="216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Abdur Rahman</a:t>
            </a:r>
            <a:endParaRPr b="1" sz="1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7063" y="1448041"/>
            <a:ext cx="2388337" cy="9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727650" y="695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Security Testing: Tool-features</a:t>
            </a:r>
            <a:endParaRPr sz="2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2472075" y="4493775"/>
            <a:ext cx="448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[and MITM, BFA/dictionary Attack, Tracing]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023" y="1505326"/>
            <a:ext cx="2440525" cy="13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7"/>
          <p:cNvSpPr txBox="1"/>
          <p:nvPr/>
        </p:nvSpPr>
        <p:spPr>
          <a:xfrm>
            <a:off x="727650" y="1230675"/>
            <a:ext cx="53559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ZAP OWASP: </a:t>
            </a:r>
            <a:endParaRPr b="1" sz="20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Fuzzing,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Vulnerability Scanning,</a:t>
            </a:r>
            <a:endParaRPr sz="1800">
              <a:solidFill>
                <a:schemeClr val="dk2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Auto Scanning,</a:t>
            </a:r>
            <a:endParaRPr sz="1800">
              <a:solidFill>
                <a:schemeClr val="dk2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AJAX Spider (web crawler),</a:t>
            </a:r>
            <a:endParaRPr sz="1800">
              <a:solidFill>
                <a:schemeClr val="dk2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Proxy Functionality,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Auth Checking, etc.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37"/>
          <p:cNvSpPr txBox="1"/>
          <p:nvPr/>
        </p:nvSpPr>
        <p:spPr>
          <a:xfrm>
            <a:off x="4648200" y="1837875"/>
            <a:ext cx="39543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Tested Features from Orangehrm: </a:t>
            </a:r>
            <a:endParaRPr b="1" sz="20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Times New Roman"/>
              <a:buChar char="●"/>
            </a:pPr>
            <a:r>
              <a:rPr lang="en" sz="25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Vacancy </a:t>
            </a:r>
            <a:endParaRPr sz="25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Times New Roman"/>
              <a:buChar char="●"/>
            </a:pPr>
            <a:r>
              <a:rPr lang="en" sz="25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Candidate Selection</a:t>
            </a:r>
            <a:endParaRPr sz="25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Times New Roman"/>
              <a:buChar char="●"/>
            </a:pPr>
            <a:r>
              <a:rPr lang="en" sz="25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(Valid) User Creation</a:t>
            </a:r>
            <a:endParaRPr sz="25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/>
        </p:nvSpPr>
        <p:spPr>
          <a:xfrm>
            <a:off x="305575" y="514550"/>
            <a:ext cx="633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Vacancy and Candidate Selection: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0" name="Google Shape;2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25" y="1387775"/>
            <a:ext cx="4495375" cy="24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700" y="1387775"/>
            <a:ext cx="4275276" cy="24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963375"/>
            <a:ext cx="8839201" cy="9321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8"/>
          <p:cNvSpPr/>
          <p:nvPr/>
        </p:nvSpPr>
        <p:spPr>
          <a:xfrm>
            <a:off x="141725" y="1205275"/>
            <a:ext cx="4617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38"/>
          <p:cNvSpPr/>
          <p:nvPr/>
        </p:nvSpPr>
        <p:spPr>
          <a:xfrm>
            <a:off x="4737900" y="1052875"/>
            <a:ext cx="4617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38"/>
          <p:cNvSpPr/>
          <p:nvPr/>
        </p:nvSpPr>
        <p:spPr>
          <a:xfrm>
            <a:off x="141725" y="3688575"/>
            <a:ext cx="4617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/>
        </p:nvSpPr>
        <p:spPr>
          <a:xfrm>
            <a:off x="692725" y="827950"/>
            <a:ext cx="633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71" name="Google Shape;271;p39"/>
          <p:cNvGrpSpPr/>
          <p:nvPr/>
        </p:nvGrpSpPr>
        <p:grpSpPr>
          <a:xfrm>
            <a:off x="196700" y="621075"/>
            <a:ext cx="8849850" cy="2695960"/>
            <a:chOff x="196700" y="544875"/>
            <a:chExt cx="8849850" cy="2695960"/>
          </a:xfrm>
        </p:grpSpPr>
        <p:pic>
          <p:nvPicPr>
            <p:cNvPr id="272" name="Google Shape;272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7350" y="881500"/>
              <a:ext cx="8839200" cy="23593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39"/>
            <p:cNvSpPr/>
            <p:nvPr/>
          </p:nvSpPr>
          <p:spPr>
            <a:xfrm>
              <a:off x="196700" y="544875"/>
              <a:ext cx="822900" cy="33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Lato"/>
                  <a:ea typeface="Lato"/>
                  <a:cs typeface="Lato"/>
                  <a:sym typeface="Lato"/>
                </a:rPr>
                <a:t>Ajax Crawler + 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Vulnerability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74" name="Google Shape;274;p39"/>
          <p:cNvGrpSpPr/>
          <p:nvPr/>
        </p:nvGrpSpPr>
        <p:grpSpPr>
          <a:xfrm>
            <a:off x="207350" y="3435525"/>
            <a:ext cx="8839200" cy="1483050"/>
            <a:chOff x="207350" y="3511725"/>
            <a:chExt cx="8839200" cy="1483050"/>
          </a:xfrm>
        </p:grpSpPr>
        <p:pic>
          <p:nvPicPr>
            <p:cNvPr id="275" name="Google Shape;275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7350" y="3850425"/>
              <a:ext cx="8839200" cy="1144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39"/>
            <p:cNvSpPr/>
            <p:nvPr/>
          </p:nvSpPr>
          <p:spPr>
            <a:xfrm>
              <a:off x="207350" y="3511725"/>
              <a:ext cx="822900" cy="33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Lato"/>
                  <a:ea typeface="Lato"/>
                  <a:cs typeface="Lato"/>
                  <a:sym typeface="Lato"/>
                </a:rPr>
                <a:t>test scripts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/>
        </p:nvSpPr>
        <p:spPr>
          <a:xfrm>
            <a:off x="692725" y="827950"/>
            <a:ext cx="633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82" name="Google Shape;282;p40"/>
          <p:cNvGraphicFramePr/>
          <p:nvPr/>
        </p:nvGraphicFramePr>
        <p:xfrm>
          <a:off x="580100" y="204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{965CC530-1393-480E-9025-8C9F875E7A10}</a:tableStyleId>
              </a:tblPr>
              <a:tblGrid>
                <a:gridCol w="1110725"/>
                <a:gridCol w="1811300"/>
                <a:gridCol w="2760725"/>
                <a:gridCol w="1894250"/>
              </a:tblGrid>
              <a:tr h="5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Emp_ID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Employee Type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 approve/reject Candidate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Result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Admin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Normal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Passed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Normal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Passed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Normal (post maker)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Passed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3" name="Google Shape;283;p40"/>
          <p:cNvSpPr txBox="1"/>
          <p:nvPr/>
        </p:nvSpPr>
        <p:spPr>
          <a:xfrm>
            <a:off x="993350" y="1475425"/>
            <a:ext cx="530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 the vacancy post made by employee with ID 0004: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727650" y="695475"/>
            <a:ext cx="8220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Security Testing: Findings from </a:t>
            </a:r>
            <a:r>
              <a:rPr b="0" lang="en" sz="2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Vacancy and Candidate selection</a:t>
            </a:r>
            <a:endParaRPr sz="2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41"/>
          <p:cNvSpPr txBox="1"/>
          <p:nvPr/>
        </p:nvSpPr>
        <p:spPr>
          <a:xfrm>
            <a:off x="955025" y="1644175"/>
            <a:ext cx="5753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❏"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 </a:t>
            </a:r>
            <a:r>
              <a:rPr b="1" i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can delete all </a:t>
            </a: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applications (!)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❏"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Each of the vacancy-post </a:t>
            </a:r>
            <a:r>
              <a:rPr b="1" i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can be</a:t>
            </a:r>
            <a:r>
              <a:rPr i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deleted</a:t>
            </a: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by the respective each Hiring Manager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❏"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 employee </a:t>
            </a:r>
            <a:r>
              <a:rPr b="1" i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cannot delete</a:t>
            </a: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another employees’ post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❏"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 such log-file found (regarding who deleted whose vacancy post)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593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LIST OF TOOLS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807750" y="1346500"/>
            <a:ext cx="8154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b="1" lang="en" sz="18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PHPUnit: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Use for Unit Testing.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b="1" lang="en" sz="18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Apache Jmeter: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Use for Performance Testing.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b="1" lang="en" sz="18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OWASP ZAP: 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 for Security Testing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b="1" lang="en" sz="18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Selenium: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Use for Functional Testing.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350" y="1402000"/>
            <a:ext cx="3376000" cy="33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727650" y="543075"/>
            <a:ext cx="8220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Security Testing: </a:t>
            </a:r>
            <a:r>
              <a:rPr b="0" lang="en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 Creation</a:t>
            </a:r>
            <a:endParaRPr b="0" sz="2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42"/>
          <p:cNvSpPr txBox="1"/>
          <p:nvPr/>
        </p:nvSpPr>
        <p:spPr>
          <a:xfrm>
            <a:off x="851975" y="1128575"/>
            <a:ext cx="6714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Mandatory entries for creating valid user: 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id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username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password 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mail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96" name="Google Shape;296;p42"/>
          <p:cNvGraphicFramePr/>
          <p:nvPr/>
        </p:nvGraphicFramePr>
        <p:xfrm>
          <a:off x="821200" y="246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{965CC530-1393-480E-9025-8C9F875E7A10}</a:tableStyleId>
              </a:tblPr>
              <a:tblGrid>
                <a:gridCol w="1729950"/>
                <a:gridCol w="2507775"/>
                <a:gridCol w="1613825"/>
                <a:gridCol w="1635475"/>
              </a:tblGrid>
              <a:tr h="39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 ID (4)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USERNAME (5)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PASSWORD (8)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MAIL (contain @)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 &lt; id &lt;= 9999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 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“[*]@”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10000&lt;= 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“#”, “%”, “*”, “!”, “...”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“[0-9]\d{8}”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“@[*]”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0&gt;= 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“[A-z]\d{5}”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“[A-z]\d{8}”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“[*]@[*]”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0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“[A-z][any symbol]\d{5}”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“[A-z][*#]\d{8}”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“[*]@[*].com”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“username' OR '1'='1”</a:t>
                      </a:r>
                      <a:endParaRPr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727650" y="543075"/>
            <a:ext cx="8220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Security Testing: </a:t>
            </a:r>
            <a:r>
              <a:rPr b="0" lang="en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 Creation</a:t>
            </a:r>
            <a:endParaRPr b="0" sz="2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02" name="Google Shape;302;p43"/>
          <p:cNvGraphicFramePr/>
          <p:nvPr/>
        </p:nvGraphicFramePr>
        <p:xfrm>
          <a:off x="821200" y="201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{965CC530-1393-480E-9025-8C9F875E7A10}</a:tableStyleId>
              </a:tblPr>
              <a:tblGrid>
                <a:gridCol w="1729950"/>
                <a:gridCol w="2507775"/>
                <a:gridCol w="1613825"/>
                <a:gridCol w="1635475"/>
              </a:tblGrid>
              <a:tr h="39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EMPLOYEE ID (4)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USERNAME (5)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PASSWORD (8)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MAIL (contain @)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 &lt; id &lt;= 9999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“[A-z]\d{5}”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“[A-z][*#]\d{8}”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“[*]@[*].com”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“[A-z][any symbol]\d{5}”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3" name="Google Shape;303;p43"/>
          <p:cNvSpPr txBox="1"/>
          <p:nvPr/>
        </p:nvSpPr>
        <p:spPr>
          <a:xfrm>
            <a:off x="775775" y="1280975"/>
            <a:ext cx="671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Initially: 4 * 5 * 4 * 4 =  320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Passed cases: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43"/>
          <p:cNvSpPr txBox="1"/>
          <p:nvPr/>
        </p:nvSpPr>
        <p:spPr>
          <a:xfrm>
            <a:off x="383550" y="3821425"/>
            <a:ext cx="8514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test case code at: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drive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727650" y="1932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                         </a:t>
            </a: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TOOLS OVERVIEW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0" name="Google Shape;31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350" y="2416500"/>
            <a:ext cx="2476925" cy="24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type="title"/>
          </p:nvPr>
        </p:nvSpPr>
        <p:spPr>
          <a:xfrm>
            <a:off x="727650" y="698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PHPUnit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45"/>
          <p:cNvSpPr txBox="1"/>
          <p:nvPr/>
        </p:nvSpPr>
        <p:spPr>
          <a:xfrm>
            <a:off x="807750" y="1346500"/>
            <a:ext cx="8507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PHPUnit is a popular testing framework for PHP. It automates the process, 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ensuring your code behaves as expected.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Benefit of PHPUnit:  </a:t>
            </a:r>
            <a:endParaRPr b="1"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Automated Testing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Supports TDD(Test Driven Development) practices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Provides detailed test reports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Wide Adoption and Community Support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Standardized Testing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7" name="Google Shape;31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250" y="3158350"/>
            <a:ext cx="3369650" cy="16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title"/>
          </p:nvPr>
        </p:nvSpPr>
        <p:spPr>
          <a:xfrm>
            <a:off x="727650" y="543075"/>
            <a:ext cx="8220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Unit </a:t>
            </a:r>
            <a:r>
              <a:rPr lang="en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Testing: </a:t>
            </a:r>
            <a:r>
              <a:rPr b="0" lang="en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Leave Assign Testing</a:t>
            </a:r>
            <a:endParaRPr b="0" sz="2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23" name="Google Shape;323;p46"/>
          <p:cNvGraphicFramePr/>
          <p:nvPr/>
        </p:nvGraphicFramePr>
        <p:xfrm>
          <a:off x="828500" y="1302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{965CC530-1393-480E-9025-8C9F875E7A10}</a:tableStyleId>
              </a:tblPr>
              <a:tblGrid>
                <a:gridCol w="708425"/>
                <a:gridCol w="1281075"/>
                <a:gridCol w="1058050"/>
                <a:gridCol w="1222150"/>
                <a:gridCol w="1256225"/>
                <a:gridCol w="1245650"/>
                <a:gridCol w="715400"/>
              </a:tblGrid>
              <a:tr h="33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ID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Function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Description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Input Data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Expected Output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Actual Output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Status 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28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TC1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testAssignLeaveProperties()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Validate leave assignment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Employee: Asif Iqbal, Leave Type: Medical, Leave Date: 2021-10-01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Date: 2021-10-01, Length: 8 hours, 1 day, Status: 2, Correct Employee, Leave Type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Leave date: 2021-10-01, length: 8 hours, 1 day, status 2, correct employee, leave type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Pass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4" name="Google Shape;324;p46"/>
          <p:cNvGraphicFramePr/>
          <p:nvPr/>
        </p:nvGraphicFramePr>
        <p:xfrm>
          <a:off x="7399625" y="220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{D209D672-F223-41FD-8888-C435D2DD8A92}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4150"/>
            <a:ext cx="5177425" cy="460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7025" y="589538"/>
            <a:ext cx="577215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7"/>
          <p:cNvSpPr txBox="1"/>
          <p:nvPr/>
        </p:nvSpPr>
        <p:spPr>
          <a:xfrm>
            <a:off x="3279125" y="2377050"/>
            <a:ext cx="5939100" cy="26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Output:</a:t>
            </a:r>
            <a:r>
              <a:rPr lang="en" sz="1100">
                <a:solidFill>
                  <a:schemeClr val="accent1"/>
                </a:solidFill>
              </a:rPr>
              <a:t> </a:t>
            </a:r>
            <a:br>
              <a:rPr lang="en" sz="1100">
                <a:solidFill>
                  <a:schemeClr val="accent1"/>
                </a:solidFill>
              </a:rPr>
            </a:br>
            <a:r>
              <a:rPr lang="en" sz="1100">
                <a:solidFill>
                  <a:schemeClr val="accent1"/>
                </a:solidFill>
              </a:rPr>
              <a:t>PS C:\xampp\htdocs\orangehrm-5.7 (2)\orangehrm-5.7&gt; .\vendor\bin\phpunit --testsuite Leave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PHPUnit 11.3.6 by Sebastian Bergmann and contributors.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Runtime:       PHP 8.2.4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Configuration: C:\xampp\htdocs\orangehrm-5.7 (2)\orangehrm-5.7\phpunit.xml 	 1/1 (100%)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Time: 00:00.051, Memory: 10.00 MB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Tests: 1, Assertions: 8, PHPUnit Deprecations: 1.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"/>
          <p:cNvSpPr txBox="1"/>
          <p:nvPr>
            <p:ph type="title"/>
          </p:nvPr>
        </p:nvSpPr>
        <p:spPr>
          <a:xfrm>
            <a:off x="727650" y="543075"/>
            <a:ext cx="8220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Unit Testing: </a:t>
            </a:r>
            <a:r>
              <a:rPr b="0" lang="en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Education </a:t>
            </a:r>
            <a:r>
              <a:rPr b="0" lang="en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  <a:endParaRPr b="0" sz="2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37" name="Google Shape;337;p48"/>
          <p:cNvGraphicFramePr/>
          <p:nvPr/>
        </p:nvGraphicFramePr>
        <p:xfrm>
          <a:off x="828500" y="1302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{965CC530-1393-480E-9025-8C9F875E7A10}</a:tableStyleId>
              </a:tblPr>
              <a:tblGrid>
                <a:gridCol w="687225"/>
                <a:gridCol w="1673475"/>
                <a:gridCol w="1280725"/>
                <a:gridCol w="904000"/>
                <a:gridCol w="1309250"/>
                <a:gridCol w="1044150"/>
                <a:gridCol w="588150"/>
              </a:tblGrid>
              <a:tr h="19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ID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Function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Description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Input Data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Expected Output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Actual Output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Status 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5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TC1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testSetAndGetId()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setting and getting Education ID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ID: </a:t>
                      </a:r>
                      <a:r>
                        <a:rPr lang="en" sz="1100">
                          <a:solidFill>
                            <a:srgbClr val="188038"/>
                          </a:solidFill>
                        </a:rPr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Pass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TC2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testSetAndGetName()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setting and getting education name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Name: Bachelor of Science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Bachelor of Science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Bachelor of Science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Pass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338;p48"/>
          <p:cNvGraphicFramePr/>
          <p:nvPr/>
        </p:nvGraphicFramePr>
        <p:xfrm>
          <a:off x="7399625" y="220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{D209D672-F223-41FD-8888-C435D2DD8A92}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type="title"/>
          </p:nvPr>
        </p:nvSpPr>
        <p:spPr>
          <a:xfrm>
            <a:off x="727650" y="543075"/>
            <a:ext cx="8220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Unit Testing: </a:t>
            </a:r>
            <a:r>
              <a:rPr b="0" lang="en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Education Test Case Study</a:t>
            </a:r>
            <a:endParaRPr b="0" sz="2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44" name="Google Shape;344;p49"/>
          <p:cNvGraphicFramePr/>
          <p:nvPr/>
        </p:nvGraphicFramePr>
        <p:xfrm>
          <a:off x="7552025" y="35470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{D209D672-F223-41FD-8888-C435D2DD8A92}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5" name="Google Shape;345;p49"/>
          <p:cNvSpPr txBox="1"/>
          <p:nvPr/>
        </p:nvSpPr>
        <p:spPr>
          <a:xfrm>
            <a:off x="513125" y="2879821"/>
            <a:ext cx="6576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Login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6" name="Google Shape;346;p49"/>
          <p:cNvCxnSpPr/>
          <p:nvPr/>
        </p:nvCxnSpPr>
        <p:spPr>
          <a:xfrm>
            <a:off x="1094450" y="3083271"/>
            <a:ext cx="60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49"/>
          <p:cNvSpPr txBox="1"/>
          <p:nvPr/>
        </p:nvSpPr>
        <p:spPr>
          <a:xfrm>
            <a:off x="1757850" y="2902971"/>
            <a:ext cx="6576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PIM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8" name="Google Shape;348;p49"/>
          <p:cNvCxnSpPr/>
          <p:nvPr/>
        </p:nvCxnSpPr>
        <p:spPr>
          <a:xfrm>
            <a:off x="2286150" y="3060121"/>
            <a:ext cx="60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49"/>
          <p:cNvSpPr txBox="1"/>
          <p:nvPr/>
        </p:nvSpPr>
        <p:spPr>
          <a:xfrm>
            <a:off x="2949550" y="2879821"/>
            <a:ext cx="13053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Employee List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0" name="Google Shape;350;p49"/>
          <p:cNvCxnSpPr/>
          <p:nvPr/>
        </p:nvCxnSpPr>
        <p:spPr>
          <a:xfrm>
            <a:off x="4161350" y="3060121"/>
            <a:ext cx="60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49"/>
          <p:cNvSpPr txBox="1"/>
          <p:nvPr/>
        </p:nvSpPr>
        <p:spPr>
          <a:xfrm>
            <a:off x="4824750" y="2879821"/>
            <a:ext cx="158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an Employee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2" name="Google Shape;352;p49"/>
          <p:cNvCxnSpPr/>
          <p:nvPr/>
        </p:nvCxnSpPr>
        <p:spPr>
          <a:xfrm>
            <a:off x="6407550" y="3057796"/>
            <a:ext cx="60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49"/>
          <p:cNvSpPr txBox="1"/>
          <p:nvPr/>
        </p:nvSpPr>
        <p:spPr>
          <a:xfrm>
            <a:off x="7070950" y="2877496"/>
            <a:ext cx="158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Qualification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Tab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4" name="Google Shape;354;p49"/>
          <p:cNvCxnSpPr>
            <a:stCxn id="353" idx="2"/>
          </p:cNvCxnSpPr>
          <p:nvPr/>
        </p:nvCxnSpPr>
        <p:spPr>
          <a:xfrm>
            <a:off x="7862350" y="3238096"/>
            <a:ext cx="8700" cy="4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49"/>
          <p:cNvSpPr txBox="1"/>
          <p:nvPr/>
        </p:nvSpPr>
        <p:spPr>
          <a:xfrm>
            <a:off x="7223350" y="3729271"/>
            <a:ext cx="158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Add Education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6" name="Google Shape;356;p49"/>
          <p:cNvCxnSpPr/>
          <p:nvPr/>
        </p:nvCxnSpPr>
        <p:spPr>
          <a:xfrm rot="10800000">
            <a:off x="6462550" y="3909571"/>
            <a:ext cx="60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49"/>
          <p:cNvSpPr txBox="1"/>
          <p:nvPr/>
        </p:nvSpPr>
        <p:spPr>
          <a:xfrm>
            <a:off x="5260750" y="3729271"/>
            <a:ext cx="1097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Level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Google Shape;358;p49"/>
          <p:cNvSpPr txBox="1"/>
          <p:nvPr/>
        </p:nvSpPr>
        <p:spPr>
          <a:xfrm>
            <a:off x="500575" y="1457150"/>
            <a:ext cx="8447700" cy="14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Objective:</a:t>
            </a:r>
            <a:r>
              <a:rPr lang="en"/>
              <a:t> Verify that users/HR can add education qualifications to an employee's profile in OrangeHRM.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Preconditions:</a:t>
            </a:r>
            <a:r>
              <a:rPr lang="en"/>
              <a:t> User is logged in and has permission to edit employee education details.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Workflow: 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5400"/>
            <a:ext cx="4175107" cy="458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0"/>
          <p:cNvSpPr txBox="1"/>
          <p:nvPr/>
        </p:nvSpPr>
        <p:spPr>
          <a:xfrm>
            <a:off x="3353375" y="881725"/>
            <a:ext cx="5939100" cy="4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Output:</a:t>
            </a:r>
            <a:r>
              <a:rPr lang="en" sz="1100">
                <a:solidFill>
                  <a:schemeClr val="accent1"/>
                </a:solidFill>
              </a:rPr>
              <a:t> </a:t>
            </a:r>
            <a:br>
              <a:rPr lang="en" sz="1100">
                <a:solidFill>
                  <a:schemeClr val="accent1"/>
                </a:solidFill>
              </a:rPr>
            </a:br>
            <a:r>
              <a:rPr lang="en" sz="1100">
                <a:solidFill>
                  <a:schemeClr val="accent1"/>
                </a:solidFill>
              </a:rPr>
              <a:t>PS C:\xampp\htdocs\orangehrm-5.7 (2)\orangehrm-5.7&gt; .\vendor\bin\phpunit --testsuite Admin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PHPUnit 11.3.6 by Sebastian Bergmann and contributors.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Runtime:       PHP 8.2.4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Configuration: C:\xampp\htdocs\orangehrm-5.7 (2)\orangehrm-5.7\phpunit.xml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....</a:t>
            </a:r>
            <a:r>
              <a:rPr lang="en" sz="1100">
                <a:solidFill>
                  <a:schemeClr val="accent1"/>
                </a:solidFill>
              </a:rPr>
              <a:t>                                                           </a:t>
            </a:r>
            <a:r>
              <a:rPr lang="en" sz="1100">
                <a:solidFill>
                  <a:schemeClr val="accent1"/>
                </a:solidFill>
              </a:rPr>
              <a:t>     				</a:t>
            </a:r>
            <a:r>
              <a:rPr lang="en" sz="1100">
                <a:solidFill>
                  <a:schemeClr val="accent1"/>
                </a:solidFill>
              </a:rPr>
              <a:t>4 / 4 (100%)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Time: 00:00.043, Memory: 12.00 MB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Tests: 2, Assertions: 2, PHPUnit Deprecations: 1.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"/>
          <p:cNvSpPr txBox="1"/>
          <p:nvPr>
            <p:ph type="title"/>
          </p:nvPr>
        </p:nvSpPr>
        <p:spPr>
          <a:xfrm>
            <a:off x="727650" y="543075"/>
            <a:ext cx="8220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Unit Testing: </a:t>
            </a:r>
            <a:r>
              <a:rPr b="0" lang="en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Attendance</a:t>
            </a:r>
            <a:r>
              <a:rPr b="0" lang="en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Record </a:t>
            </a:r>
            <a:r>
              <a:rPr b="0" lang="en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  <a:endParaRPr b="0" sz="2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70" name="Google Shape;370;p51"/>
          <p:cNvGraphicFramePr/>
          <p:nvPr/>
        </p:nvGraphicFramePr>
        <p:xfrm>
          <a:off x="192200" y="1302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{965CC530-1393-480E-9025-8C9F875E7A10}</a:tableStyleId>
              </a:tblPr>
              <a:tblGrid>
                <a:gridCol w="803700"/>
                <a:gridCol w="1957125"/>
                <a:gridCol w="1324175"/>
                <a:gridCol w="1230875"/>
                <a:gridCol w="1372075"/>
                <a:gridCol w="1380250"/>
                <a:gridCol w="687825"/>
              </a:tblGrid>
              <a:tr h="19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ID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Function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Description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Input Data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Expected Output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Actual Output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Status 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5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TC1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testAttendanceRecordEntityPunchIn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()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Verifies punch in functionality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PunchInUtcTime: 5:30, PunchInNote: "started work", PunchInTimeOffset: +05:30, PunchInUserTime: 11:00, State: PUNCH IN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PunchInUtcTime: 5:30</a:t>
                      </a:r>
                      <a:r>
                        <a:rPr lang="en" sz="1100"/>
                        <a:t>, </a:t>
                      </a:r>
                      <a:r>
                        <a:rPr lang="en" sz="1100"/>
                        <a:t>State: PUNCH IN</a:t>
                      </a:r>
                      <a:endParaRPr sz="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PunchInUtcTime: 5:30, State: PUNCH IN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Pass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1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TC2 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testAttendanceRecordEntityPunchOut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()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Verifies punch out functionality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PunchOutUtcTime: 12:30, PunchOutNote: "ended work", PunchOutTimeOffset: +05:30, PunchOutUserTime: 18:00, State: PUNCH OUT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PunchOutUtcTime: 12:30, State: PUNCH OUT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PunchOutUtcTime: 12:30, State: PUNCH OUT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Pass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1" name="Google Shape;371;p51"/>
          <p:cNvGraphicFramePr/>
          <p:nvPr/>
        </p:nvGraphicFramePr>
        <p:xfrm>
          <a:off x="7399625" y="220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{D209D672-F223-41FD-8888-C435D2DD8A92}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650" y="695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Selenium</a:t>
            </a:r>
            <a:endParaRPr sz="2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27650" y="1230675"/>
            <a:ext cx="8507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Selenium is an open-source, automated testing tool used to test web applications across various browsers.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Benefit</a:t>
            </a:r>
            <a:r>
              <a:rPr b="1" lang="en" sz="20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of Selenium </a:t>
            </a:r>
            <a:endParaRPr b="1" sz="20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Open Source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Cross-Browser Compatibility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Multi-Language Support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Platform Independence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Automated Regression Testing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50" y="2024575"/>
            <a:ext cx="4521049" cy="15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0400"/>
            <a:ext cx="4954725" cy="44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2"/>
          <p:cNvSpPr txBox="1"/>
          <p:nvPr/>
        </p:nvSpPr>
        <p:spPr>
          <a:xfrm>
            <a:off x="4795650" y="831450"/>
            <a:ext cx="4348200" cy="4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Output:</a:t>
            </a:r>
            <a:r>
              <a:rPr lang="en" sz="1100">
                <a:solidFill>
                  <a:schemeClr val="accent1"/>
                </a:solidFill>
              </a:rPr>
              <a:t> </a:t>
            </a:r>
            <a:br>
              <a:rPr lang="en" sz="1100">
                <a:solidFill>
                  <a:schemeClr val="accent1"/>
                </a:solidFill>
              </a:rPr>
            </a:br>
            <a:br>
              <a:rPr lang="en" sz="1100">
                <a:solidFill>
                  <a:schemeClr val="accent1"/>
                </a:solidFill>
              </a:rPr>
            </a:br>
            <a:r>
              <a:rPr lang="en" sz="1100">
                <a:solidFill>
                  <a:schemeClr val="accent1"/>
                </a:solidFill>
              </a:rPr>
              <a:t>PS C:\xampp\htdocs\orangehrm-5.7 (2)\orangehrm-5.7&gt; .\vendor\bin\phpunit --testsuite Attendance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PHPUnit 11.3.6 by Sebastian Bergmann and contributors.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Runtime:       PHP 8.2.4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Configuration: C:\xampp\htdocs\orangehrm-5.7 (2)\orangehrm-5.7\phpunit.xml			… 2 / 2 (100%)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Time: 00:00.227, Memory: 10.00 MB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Tests: 2, Assertions: 6, PHPUnit Deprecations: 1.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3"/>
          <p:cNvSpPr txBox="1"/>
          <p:nvPr>
            <p:ph idx="1" type="body"/>
          </p:nvPr>
        </p:nvSpPr>
        <p:spPr>
          <a:xfrm>
            <a:off x="464975" y="2644050"/>
            <a:ext cx="76887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     </a:t>
            </a:r>
            <a:r>
              <a:rPr b="1" lang="en" sz="2000"/>
              <a:t> </a:t>
            </a:r>
            <a:r>
              <a:rPr b="1" lang="en" sz="5000"/>
              <a:t>Thank You</a:t>
            </a:r>
            <a:endParaRPr b="1" sz="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0" y="531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Scenario 01: Login(</a:t>
            </a:r>
            <a:r>
              <a:rPr lang="en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With Invalid Credential)</a:t>
            </a:r>
            <a:endParaRPr sz="2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0" y="1156050"/>
            <a:ext cx="785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Open 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Login Page → Invalid Credential → Click submit → Provide error message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836100" y="2130200"/>
            <a:ext cx="799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0" y="1707525"/>
            <a:ext cx="2808900" cy="3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Purpose: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Prevent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Unauthorized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access.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Expected Output: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system shows an error message.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 Case Result: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Pass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200" y="1860125"/>
            <a:ext cx="5924001" cy="28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0" y="581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Scenario 01: Login(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With Valid Credential)</a:t>
            </a:r>
            <a:endParaRPr sz="2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836100" y="2130200"/>
            <a:ext cx="799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675" y="1836625"/>
            <a:ext cx="5407325" cy="320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0" y="1754425"/>
            <a:ext cx="3560400" cy="3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Purpose: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Attempt to login with valid username and password.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Expected Output: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The user go to the dashboard.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 Case Result: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Pass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237200" y="1296450"/>
            <a:ext cx="88074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Open Login Page → Valid Credential → Click submit → Dashboard →Logout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670750" y="625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r>
              <a:rPr lang="en"/>
              <a:t> 02: Add Employee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613000" y="1296450"/>
            <a:ext cx="840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Login →  Navigate to PIM → Add Employee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→Fill require details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→ click save button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→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Logout.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613000" y="2118475"/>
            <a:ext cx="23370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Purpose: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 check whether new employee data is added to the employee list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Expected Output: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Successfully add Employees data and store in the system.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 Case Result: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Pass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175" y="2118475"/>
            <a:ext cx="6141636" cy="23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542525" y="702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03 : Search Employee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800875" y="1402125"/>
            <a:ext cx="31707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42525" y="1237725"/>
            <a:ext cx="8396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Login →  Navigate to PIM  → Select Employee list →Search by exist name → click search  button → Verify →  Logout.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400" y="1772925"/>
            <a:ext cx="5806600" cy="32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648225" y="1907100"/>
            <a:ext cx="2548200" cy="3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Purpose: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Validate Data Retrieval.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Expected Output: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Record Found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 Case Result: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Pass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635500" y="5905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03 : Search Employee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635500" y="1402125"/>
            <a:ext cx="82554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Login →  Navigate to PIM  → Select Employee list →Search by missing name → click search  button → Verify →  Logout.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730425" y="2388550"/>
            <a:ext cx="2430900" cy="25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Purpose: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Validate Data Retrieval.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Expected Output: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 Record  Found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 Case Result: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Fail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4910975" y="2165425"/>
            <a:ext cx="2877000" cy="2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325" y="1836525"/>
            <a:ext cx="5982675" cy="33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