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61" r:id="rId5"/>
    <p:sldId id="263" r:id="rId6"/>
    <p:sldId id="264" r:id="rId7"/>
    <p:sldId id="269" r:id="rId8"/>
    <p:sldId id="268" r:id="rId9"/>
    <p:sldId id="271" r:id="rId10"/>
    <p:sldId id="266" r:id="rId11"/>
    <p:sldId id="267" r:id="rId12"/>
    <p:sldId id="258" r:id="rId13"/>
    <p:sldId id="25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6F-42D9-A893-ADC521AA6E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6F-42D9-A893-ADC521AA6E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56F-42D9-A893-ADC521AA6E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56F-42D9-A893-ADC521AA6E7D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656F-42D9-A893-ADC521AA6E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X Ray</c:v>
                </c:pt>
                <c:pt idx="1">
                  <c:v>Oxyzen Saturation</c:v>
                </c:pt>
                <c:pt idx="2">
                  <c:v>Symptoms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0.3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56F-42D9-A893-ADC521AA6E7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delete val="1"/>
      </c:legendEntry>
      <c:layout>
        <c:manualLayout>
          <c:xMode val="edge"/>
          <c:yMode val="edge"/>
          <c:x val="0.23752552127991483"/>
          <c:y val="0.77281521258876007"/>
          <c:w val="0.47839857922996543"/>
          <c:h val="0.209812364149701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Sheet1!$A$2:$A$9</cx:f>
        <cx:lvl ptCount="8" formatCode="General">
          <cx:pt idx="0">3</cx:pt>
          <cx:pt idx="1">2</cx:pt>
          <cx:pt idx="2">2</cx:pt>
          <cx:pt idx="3">3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GB" sz="2400" dirty="0" smtClean="0">
                <a:solidFill>
                  <a:srgbClr val="FF0000"/>
                </a:solidFill>
              </a:rPr>
              <a:t>P</a:t>
            </a:r>
            <a:r>
              <a:rPr lang="en-US" sz="2400" dirty="0" err="1" smtClean="0">
                <a:solidFill>
                  <a:srgbClr val="FF0000"/>
                </a:solidFill>
              </a:rPr>
              <a:t>neumonia</a:t>
            </a:r>
            <a:r>
              <a:rPr lang="en-US" sz="2400" dirty="0" smtClean="0">
                <a:solidFill>
                  <a:srgbClr val="FF0000"/>
                </a:solidFill>
              </a:rPr>
              <a:t> Severity</a:t>
            </a:r>
            <a:endParaRPr lang="en-US" sz="1800" dirty="0">
              <a:solidFill>
                <a:srgbClr val="FF0000"/>
              </a:solidFill>
            </a:endParaRPr>
          </a:p>
        </cx:rich>
      </cx:tx>
    </cx:title>
    <cx:plotArea>
      <cx:plotAreaRegion>
        <cx:series layoutId="waterfall" uniqueId="{D7075482-BFAB-4F09-A616-41D7233E923D}">
          <cx:tx>
            <cx:txData>
              <cx:f>Sheet1!$A$1</cx:f>
              <cx:v>Series1</cx:v>
            </cx:txData>
          </cx:tx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 hidden="1">
        <cx:catScaling gapWidth="0.5"/>
        <cx:tickLabels/>
      </cx:axis>
      <cx:axis id="1">
        <cx:valScaling max="10"/>
        <cx:tickLabels/>
        <cx:txPr>
          <a:bodyPr spcFirstLastPara="1" vertOverflow="ellipsis" wrap="square" lIns="0" tIns="0" rIns="0" bIns="0" anchor="ctr" anchorCtr="1"/>
          <a:lstStyle/>
          <a:p>
            <a:pPr>
              <a:defRPr/>
            </a:pPr>
            <a:endParaRPr lang="en-US"/>
          </a:p>
        </cx:txPr>
      </cx:axis>
    </cx:plotArea>
  </cx:chart>
  <cx:clrMapOvr bg1="dk1" tx1="lt1" bg2="dk2" tx2="lt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  <cs:bodyPr wrap="square" lIns="38100" tIns="19050" rIns="38100" bIns="19050" anchor="ctr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897" y="312448"/>
            <a:ext cx="10314551" cy="2421464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/>
              <a:t>Extracting SpO</a:t>
            </a:r>
            <a:r>
              <a:rPr lang="en-GB" sz="2800" b="1" baseline="-25000" dirty="0"/>
              <a:t>2 </a:t>
            </a:r>
            <a:r>
              <a:rPr lang="en-GB" sz="2800" b="1" dirty="0"/>
              <a:t>by pulse oximetry , X-Ray image processing, along with combining clinical symptoms and machine learning to detect pneumonia using non-invasive method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13248" y="384048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-5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27832" y="4892040"/>
            <a:ext cx="76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ROLL:  1506129, 1506135, 1506142 ,1506143, 1506148 ,1506165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We want to measure the severity of the disease in a scale of 10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X-Ray Image result  = 5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Comparing SpO</a:t>
            </a:r>
            <a:r>
              <a:rPr lang="en-GB" baseline="-25000" dirty="0" smtClean="0">
                <a:solidFill>
                  <a:schemeClr val="bg1"/>
                </a:solidFill>
              </a:rPr>
              <a:t>2</a:t>
            </a:r>
            <a:r>
              <a:rPr lang="en-GB" dirty="0" smtClean="0">
                <a:solidFill>
                  <a:schemeClr val="bg1"/>
                </a:solidFill>
              </a:rPr>
              <a:t> value  = 3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</a:t>
            </a:r>
            <a:r>
              <a:rPr lang="en-GB" dirty="0" smtClean="0">
                <a:solidFill>
                  <a:schemeClr val="bg1"/>
                </a:solidFill>
              </a:rPr>
              <a:t>otal 8 symptoms, each will carry 0.25 = 2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08984202"/>
              </p:ext>
            </p:extLst>
          </p:nvPr>
        </p:nvGraphicFramePr>
        <p:xfrm>
          <a:off x="6243483" y="2317418"/>
          <a:ext cx="7177549" cy="4386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790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959865" y="757084"/>
            <a:ext cx="4563541" cy="53689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162664" y="1424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In </a:t>
            </a:r>
            <a:r>
              <a:rPr lang="en-GB" dirty="0">
                <a:solidFill>
                  <a:schemeClr val="bg1"/>
                </a:solidFill>
              </a:rPr>
              <a:t>the scale of </a:t>
            </a:r>
            <a:r>
              <a:rPr lang="en-GB" dirty="0" smtClean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score&gt;=</a:t>
            </a:r>
            <a:r>
              <a:rPr lang="en-GB" dirty="0" smtClean="0">
                <a:solidFill>
                  <a:srgbClr val="FF0000"/>
                </a:solidFill>
              </a:rPr>
              <a:t>7</a:t>
            </a:r>
            <a:r>
              <a:rPr lang="en-GB" dirty="0" smtClean="0">
                <a:solidFill>
                  <a:schemeClr val="bg1"/>
                </a:solidFill>
              </a:rPr>
              <a:t>, severe pneumonia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5</a:t>
            </a:r>
            <a:r>
              <a:rPr lang="en-GB" dirty="0" smtClean="0">
                <a:solidFill>
                  <a:schemeClr val="bg1"/>
                </a:solidFill>
              </a:rPr>
              <a:t>&lt;=score&lt;</a:t>
            </a:r>
            <a:r>
              <a:rPr lang="en-GB" dirty="0" smtClean="0">
                <a:solidFill>
                  <a:srgbClr val="FF0000"/>
                </a:solidFill>
              </a:rPr>
              <a:t>7</a:t>
            </a:r>
            <a:r>
              <a:rPr lang="en-GB" dirty="0" smtClean="0">
                <a:solidFill>
                  <a:schemeClr val="bg1"/>
                </a:solidFill>
              </a:rPr>
              <a:t>, moderate pneumonia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3</a:t>
            </a:r>
            <a:r>
              <a:rPr lang="en-GB" dirty="0" smtClean="0">
                <a:solidFill>
                  <a:schemeClr val="bg1"/>
                </a:solidFill>
              </a:rPr>
              <a:t>&lt;=score&lt;</a:t>
            </a:r>
            <a:r>
              <a:rPr lang="en-GB" dirty="0" smtClean="0">
                <a:solidFill>
                  <a:srgbClr val="FF0000"/>
                </a:solidFill>
              </a:rPr>
              <a:t>5</a:t>
            </a:r>
            <a:r>
              <a:rPr lang="en-GB" dirty="0" smtClean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mild pneumonia</a:t>
            </a:r>
            <a:r>
              <a:rPr lang="en-GB" dirty="0"/>
              <a:t>.</a:t>
            </a:r>
          </a:p>
          <a:p>
            <a:endParaRPr lang="en-GB" dirty="0" smtClean="0"/>
          </a:p>
          <a:p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Chart 13"/>
              <p:cNvGraphicFramePr/>
              <p:nvPr>
                <p:extLst>
                  <p:ext uri="{D42A27DB-BD31-4B8C-83A1-F6EECF244321}">
                    <p14:modId xmlns:p14="http://schemas.microsoft.com/office/powerpoint/2010/main" val="3000978719"/>
                  </p:ext>
                </p:extLst>
              </p:nvPr>
            </p:nvGraphicFramePr>
            <p:xfrm>
              <a:off x="6959865" y="889274"/>
              <a:ext cx="4899212" cy="523676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4" name="Chart 1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9865" y="889274"/>
                <a:ext cx="4899212" cy="523676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3"/>
          <p:cNvSpPr txBox="1"/>
          <p:nvPr/>
        </p:nvSpPr>
        <p:spPr>
          <a:xfrm>
            <a:off x="10059893" y="1956997"/>
            <a:ext cx="10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accent1"/>
                </a:solidFill>
              </a:rPr>
              <a:t>Severe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4"/>
          <p:cNvSpPr txBox="1"/>
          <p:nvPr/>
        </p:nvSpPr>
        <p:spPr>
          <a:xfrm flipH="1">
            <a:off x="9479910" y="3065434"/>
            <a:ext cx="162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 smtClean="0">
                <a:solidFill>
                  <a:srgbClr val="FFFF00"/>
                </a:solidFill>
              </a:rPr>
              <a:t> </a:t>
            </a:r>
            <a:r>
              <a:rPr lang="en-GB" b="1" dirty="0" smtClean="0">
                <a:solidFill>
                  <a:schemeClr val="accent1"/>
                </a:solidFill>
              </a:rPr>
              <a:t>Moderate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8664540" y="4009011"/>
            <a:ext cx="7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1"/>
                </a:solidFill>
              </a:rPr>
              <a:t>Mild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9536736" y="1450958"/>
            <a:ext cx="523157" cy="1312905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8974028" y="2820134"/>
            <a:ext cx="435443" cy="8571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8439456" y="3677302"/>
            <a:ext cx="225083" cy="943577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7876748" y="4620879"/>
            <a:ext cx="441065" cy="135166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62083" y="5091696"/>
            <a:ext cx="122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Negative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2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261860" y="681227"/>
            <a:ext cx="3557016" cy="320954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268" y="928687"/>
            <a:ext cx="3124200" cy="27146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821424" y="4270248"/>
            <a:ext cx="4471416" cy="228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93" y="4446460"/>
            <a:ext cx="4095750" cy="1933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56" y="2057009"/>
            <a:ext cx="3598156" cy="28537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320040"/>
            <a:ext cx="204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Patient-1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2181" y="5400532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X-ray of Pneumonia patient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7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050024" y="4270248"/>
            <a:ext cx="4041648" cy="228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261860" y="681227"/>
            <a:ext cx="3557016" cy="320954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082" y="938211"/>
            <a:ext cx="3086100" cy="2695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60" y="4364723"/>
            <a:ext cx="3636264" cy="2097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640" y="320040"/>
            <a:ext cx="204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Patient-2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3278" y="529080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X-ray of Normal patient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2" r="9429"/>
          <a:stretch/>
        </p:blipFill>
        <p:spPr>
          <a:xfrm>
            <a:off x="1683257" y="2024319"/>
            <a:ext cx="3246121" cy="288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88264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Flow chart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056" y="1455737"/>
            <a:ext cx="5610192" cy="43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8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351776" y="4169664"/>
            <a:ext cx="3465450" cy="17465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89888" y="3528587"/>
            <a:ext cx="4215384" cy="9541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362713"/>
            <a:ext cx="3044951" cy="762000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Test result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3817" y="609600"/>
            <a:ext cx="4188313" cy="3104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6488" y="4350418"/>
            <a:ext cx="364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Test accuracy: 95.20</a:t>
            </a:r>
          </a:p>
          <a:p>
            <a:r>
              <a:rPr lang="en-GB" sz="2800" dirty="0" smtClean="0">
                <a:solidFill>
                  <a:schemeClr val="bg1"/>
                </a:solidFill>
              </a:rPr>
              <a:t>Sensitivity: 99.3</a:t>
            </a:r>
          </a:p>
          <a:p>
            <a:r>
              <a:rPr lang="en-GB" sz="2800" dirty="0" smtClean="0">
                <a:solidFill>
                  <a:schemeClr val="bg1"/>
                </a:solidFill>
              </a:rPr>
              <a:t>Specificity: 88.9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9888" y="3528587"/>
            <a:ext cx="4215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60%  Train Set (374 profiles)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40%  Test Set (250 profiles)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5628" y="2560320"/>
            <a:ext cx="380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Total Test images: 624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1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758537" y="1593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FF0000"/>
                </a:solidFill>
              </a:rPr>
              <a:t>Parameters </a:t>
            </a:r>
            <a:r>
              <a:rPr lang="en-GB" sz="3200" b="1" dirty="0" smtClean="0">
                <a:solidFill>
                  <a:srgbClr val="FF0000"/>
                </a:solidFill>
              </a:rPr>
              <a:t> for </a:t>
            </a:r>
            <a:r>
              <a:rPr lang="en-GB" sz="3200" dirty="0" smtClean="0">
                <a:solidFill>
                  <a:srgbClr val="FF0000"/>
                </a:solidFill>
              </a:rPr>
              <a:t>Pneumonia Detection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58537" y="22096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X-Ray Images                              2. SpO</a:t>
            </a:r>
            <a:r>
              <a:rPr lang="en-GB" baseline="-25000" dirty="0" smtClean="0">
                <a:solidFill>
                  <a:schemeClr val="bg1"/>
                </a:solidFill>
              </a:rPr>
              <a:t>2                   </a:t>
            </a:r>
            <a:r>
              <a:rPr lang="en-GB" dirty="0" smtClean="0">
                <a:solidFill>
                  <a:schemeClr val="bg1"/>
                </a:solidFill>
              </a:rPr>
              <a:t>           3.Symptoms    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7" y="2750094"/>
            <a:ext cx="38100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903" y="2750094"/>
            <a:ext cx="2868562" cy="282342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801" y="2750094"/>
            <a:ext cx="3131126" cy="26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3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8583" y="1779639"/>
            <a:ext cx="767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Paper Link : https://www.cell.com/cell/fulltext/S0092-8674(18)30154-5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170038" y="442451"/>
            <a:ext cx="10412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Paper Title: </a:t>
            </a:r>
            <a:r>
              <a:rPr lang="en-US" sz="2800" b="1" dirty="0">
                <a:solidFill>
                  <a:schemeClr val="bg1"/>
                </a:solidFill>
              </a:rPr>
              <a:t>Identifying Medical Diagnoses and Treatable Diseases by Image-Based Deep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7625" y="2802194"/>
            <a:ext cx="925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Dataset: </a:t>
            </a:r>
            <a:r>
              <a:rPr lang="en-US" dirty="0">
                <a:solidFill>
                  <a:schemeClr val="bg1"/>
                </a:solidFill>
              </a:rPr>
              <a:t>Labeled Optical Coherence Tomography (OCT) and Chest X-Ray Images for Classification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5563" y="3732416"/>
            <a:ext cx="750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Dataset </a:t>
            </a:r>
            <a:r>
              <a:rPr lang="en-US" dirty="0" smtClean="0">
                <a:solidFill>
                  <a:srgbClr val="C00000"/>
                </a:solidFill>
              </a:rPr>
              <a:t>Link : https</a:t>
            </a:r>
            <a:r>
              <a:rPr lang="en-US" dirty="0">
                <a:solidFill>
                  <a:srgbClr val="C00000"/>
                </a:solidFill>
              </a:rPr>
              <a:t>://data.mendeley.com/datasets/rscbjbr9sj/2</a:t>
            </a:r>
          </a:p>
        </p:txBody>
      </p:sp>
    </p:spTree>
    <p:extLst>
      <p:ext uri="{BB962C8B-B14F-4D97-AF65-F5344CB8AC3E}">
        <p14:creationId xmlns:p14="http://schemas.microsoft.com/office/powerpoint/2010/main" val="104959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412245" y="1833072"/>
            <a:ext cx="3603522" cy="129785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71998" y="1833071"/>
            <a:ext cx="3667434" cy="120032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0281" y="10815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Dataset: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1998" y="1833071"/>
            <a:ext cx="4050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Two category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Pneumonia (3883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Normal (1349 images)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2245" y="1833072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Two category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Pneumonia (390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Normal (234 images)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3327" y="958000"/>
            <a:ext cx="206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Train Data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1391" y="958000"/>
            <a:ext cx="206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 Data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3" y="3401118"/>
            <a:ext cx="5017643" cy="3163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19" y="3421227"/>
            <a:ext cx="4941426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8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97" y="1275397"/>
            <a:ext cx="7829550" cy="4581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6725" y="378542"/>
            <a:ext cx="366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Model Architecture 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6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113700" y="1198168"/>
            <a:ext cx="3603522" cy="12978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28448" y="1209338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Two category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Pneumonia (390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Normal (234 images)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7982" y="518167"/>
            <a:ext cx="206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 Data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7884" y="1102942"/>
            <a:ext cx="423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Confusion Matrix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01" y="1832668"/>
            <a:ext cx="4780080" cy="3767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2" y="2731665"/>
            <a:ext cx="4941426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6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84816"/>
              </p:ext>
            </p:extLst>
          </p:nvPr>
        </p:nvGraphicFramePr>
        <p:xfrm>
          <a:off x="1314245" y="1978196"/>
          <a:ext cx="9678219" cy="4078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6073">
                  <a:extLst>
                    <a:ext uri="{9D8B030D-6E8A-4147-A177-3AD203B41FA5}">
                      <a16:colId xmlns:a16="http://schemas.microsoft.com/office/drawing/2014/main" val="3125170956"/>
                    </a:ext>
                  </a:extLst>
                </a:gridCol>
                <a:gridCol w="3226073">
                  <a:extLst>
                    <a:ext uri="{9D8B030D-6E8A-4147-A177-3AD203B41FA5}">
                      <a16:colId xmlns:a16="http://schemas.microsoft.com/office/drawing/2014/main" val="2849153328"/>
                    </a:ext>
                  </a:extLst>
                </a:gridCol>
                <a:gridCol w="3226073">
                  <a:extLst>
                    <a:ext uri="{9D8B030D-6E8A-4147-A177-3AD203B41FA5}">
                      <a16:colId xmlns:a16="http://schemas.microsoft.com/office/drawing/2014/main" val="2916761000"/>
                    </a:ext>
                  </a:extLst>
                </a:gridCol>
              </a:tblGrid>
              <a:tr h="8156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Parameter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Reference Paper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Our Work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50300"/>
                  </a:ext>
                </a:extLst>
              </a:tr>
              <a:tr h="8156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Accuracy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92.8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93.109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61157"/>
                  </a:ext>
                </a:extLst>
              </a:tr>
              <a:tr h="8156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Sensitivity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93.2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97.436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89987"/>
                  </a:ext>
                </a:extLst>
              </a:tr>
              <a:tr h="8156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Specificity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90.1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85.897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263714"/>
                  </a:ext>
                </a:extLst>
              </a:tr>
              <a:tr h="81569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Area Under ROC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96.8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97.44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302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594" y="658761"/>
            <a:ext cx="42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Result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3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80" y="2045907"/>
            <a:ext cx="4772517" cy="35646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9576" y="1366684"/>
            <a:ext cx="297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Reference Paper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07243" y="1297858"/>
            <a:ext cx="2162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Our Work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22" y="422787"/>
            <a:ext cx="6666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Receiver operating characteristics (ROC)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2152709"/>
            <a:ext cx="4442924" cy="34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7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/>
        </p:nvSpPr>
        <p:spPr>
          <a:xfrm>
            <a:off x="867697" y="1625608"/>
            <a:ext cx="10515600" cy="4547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Microcontroller </a:t>
            </a:r>
            <a:r>
              <a:rPr lang="en-US" sz="2000" dirty="0">
                <a:solidFill>
                  <a:schemeClr val="bg1"/>
                </a:solidFill>
              </a:rPr>
              <a:t>based pulse oximeter for undergraduate capstone </a:t>
            </a:r>
            <a:r>
              <a:rPr lang="en-US" sz="2000" dirty="0" smtClean="0">
                <a:solidFill>
                  <a:schemeClr val="bg1"/>
                </a:solidFill>
              </a:rPr>
              <a:t>design.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b="1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</a:rPr>
              <a:t>                                                </a:t>
            </a:r>
          </a:p>
          <a:p>
            <a:pPr marL="0" indent="0" algn="r">
              <a:buNone/>
            </a:pPr>
            <a:endParaRPr lang="en-GB" sz="1700" b="1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GB" sz="1700" b="1" dirty="0" smtClean="0">
                <a:solidFill>
                  <a:schemeClr val="bg1"/>
                </a:solidFill>
              </a:rPr>
              <a:t>Source: </a:t>
            </a:r>
            <a:r>
              <a:rPr lang="en-US" sz="1700" dirty="0">
                <a:solidFill>
                  <a:schemeClr val="bg1"/>
                </a:solidFill>
              </a:rPr>
              <a:t>M. Tamayo, A. Westover and Y. Sun, "Microcontroller based pulse oximeter for undergraduate capstone design," </a:t>
            </a:r>
            <a:r>
              <a:rPr lang="en-US" sz="1700" i="1" dirty="0">
                <a:solidFill>
                  <a:schemeClr val="bg1"/>
                </a:solidFill>
              </a:rPr>
              <a:t>Proceedings of the 2010 IEEE 36th Annual Northeast Bioengineering Conference (NEBEC)</a:t>
            </a:r>
            <a:r>
              <a:rPr lang="en-US" sz="1700" dirty="0">
                <a:solidFill>
                  <a:schemeClr val="bg1"/>
                </a:solidFill>
              </a:rPr>
              <a:t>, New York, NY, 2010, pp. 1-2, </a:t>
            </a:r>
            <a:r>
              <a:rPr lang="en-US" sz="1700" dirty="0" err="1">
                <a:solidFill>
                  <a:schemeClr val="bg1"/>
                </a:solidFill>
              </a:rPr>
              <a:t>doi</a:t>
            </a:r>
            <a:r>
              <a:rPr lang="en-US" sz="1700" dirty="0">
                <a:solidFill>
                  <a:schemeClr val="bg1"/>
                </a:solidFill>
              </a:rPr>
              <a:t>: 10.1109/NEBC.2010.5458198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45314" y="2068059"/>
            <a:ext cx="4577809" cy="32081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867697" y="180334"/>
            <a:ext cx="5857568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rgbClr val="FF0000"/>
                </a:solidFill>
              </a:rPr>
              <a:t>Hardware: </a:t>
            </a:r>
            <a:r>
              <a:rPr lang="en-GB" sz="2800" b="1" dirty="0" smtClean="0">
                <a:solidFill>
                  <a:srgbClr val="FF0000"/>
                </a:solidFill>
              </a:rPr>
              <a:t>Pulse Oximeter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31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1449</TotalTime>
  <Words>320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Extracting SpO2 by pulse oximetry , X-Ray image processing, along with combining clinical symptoms and machine learning to detect pneumonia using non-invasive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chart </vt:lpstr>
      <vt:lpstr>Test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shakhrul siam</dc:creator>
  <cp:lastModifiedBy>shakhrul siam</cp:lastModifiedBy>
  <cp:revision>43</cp:revision>
  <dcterms:created xsi:type="dcterms:W3CDTF">2020-11-23T19:00:06Z</dcterms:created>
  <dcterms:modified xsi:type="dcterms:W3CDTF">2020-12-23T08:25:02Z</dcterms:modified>
</cp:coreProperties>
</file>