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Atkinson Hyperlegible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9" roundtripDataSignature="AMtx7mjY8LfvkTUEkUIq7dph3pcfywiX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AtkinsonHyperlegible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37" Type="http://schemas.openxmlformats.org/officeDocument/2006/relationships/font" Target="fonts/AtkinsonHyperlegible-italic.fntdata"/><Relationship Id="rId14" Type="http://schemas.openxmlformats.org/officeDocument/2006/relationships/slide" Target="slides/slide9.xml"/><Relationship Id="rId36" Type="http://schemas.openxmlformats.org/officeDocument/2006/relationships/font" Target="fonts/AtkinsonHyperlegible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AtkinsonHyperlegible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fa0e6a98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fa0e6a9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fa0e6a989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fa0e6a989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fa0e6a989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fa0e6a989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3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3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4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40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40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3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3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" name="Google Shape;31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" name="Google Shape;34;p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5" name="Google Shape;35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3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3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36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36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3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3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3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3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3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3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hyperlink" Target="https://datatab.net/tutorial/logistic-regress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atatab.net/tutorial/logistic-regression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atatab.net/tutorial/logistic-regression" TargetMode="External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SzPts val="4200"/>
              <a:buNone/>
            </a:pPr>
            <a:r>
              <a:rPr lang="en">
                <a:solidFill>
                  <a:srgbClr val="000000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CIS 635 Knowledge Discovery &amp; Data Mining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6301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82"/>
              <a:buNone/>
            </a:pPr>
            <a:r>
              <a:rPr b="1" lang="en" sz="1835"/>
              <a:t>Predictive modeling: Classification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Here we are seeing some examples of </a:t>
            </a:r>
            <a:r>
              <a:rPr b="1" lang="en"/>
              <a:t>Dog</a:t>
            </a:r>
            <a:r>
              <a:rPr lang="en"/>
              <a:t> and </a:t>
            </a:r>
            <a:r>
              <a:rPr b="1" lang="en"/>
              <a:t>Cat</a:t>
            </a:r>
            <a:r>
              <a:rPr lang="en"/>
              <a:t> images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Both animals have features such as size, color, weight, etc.</a:t>
            </a:r>
            <a:endParaRPr b="1"/>
          </a:p>
        </p:txBody>
      </p:sp>
      <p:sp>
        <p:nvSpPr>
          <p:cNvPr id="146" name="Google Shape;146;p15"/>
          <p:cNvSpPr txBox="1"/>
          <p:nvPr>
            <p:ph type="title"/>
          </p:nvPr>
        </p:nvSpPr>
        <p:spPr>
          <a:xfrm>
            <a:off x="729450" y="1318650"/>
            <a:ext cx="3575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Classification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2975" y="1745775"/>
            <a:ext cx="3341258" cy="28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Here we are seeing some examples of </a:t>
            </a:r>
            <a:r>
              <a:rPr b="1" lang="en"/>
              <a:t>Dog</a:t>
            </a:r>
            <a:r>
              <a:rPr lang="en"/>
              <a:t> and </a:t>
            </a:r>
            <a:r>
              <a:rPr b="1" lang="en"/>
              <a:t>Cat</a:t>
            </a:r>
            <a:r>
              <a:rPr lang="en"/>
              <a:t> images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animals have features such as size, color, weight, etc.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We are just plotting their images on 2D plane for easy understanding.</a:t>
            </a:r>
            <a:endParaRPr b="1"/>
          </a:p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729450" y="1318650"/>
            <a:ext cx="3575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Classification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2975" y="1745775"/>
            <a:ext cx="3341258" cy="28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Here we are seeing some examples of </a:t>
            </a:r>
            <a:r>
              <a:rPr b="1" lang="en"/>
              <a:t>Dog</a:t>
            </a:r>
            <a:r>
              <a:rPr lang="en"/>
              <a:t> and </a:t>
            </a:r>
            <a:r>
              <a:rPr b="1" lang="en"/>
              <a:t>Cat</a:t>
            </a:r>
            <a:r>
              <a:rPr lang="en"/>
              <a:t> images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animals have features such as size, color, weight, etc.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are just plotting their images on 2D plane for easy understanding.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can separate the instances by simply using a liner straight line (</a:t>
            </a:r>
            <a:r>
              <a:rPr b="1" lang="en"/>
              <a:t>a linear classifier</a:t>
            </a:r>
            <a:r>
              <a:rPr lang="en"/>
              <a:t>):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On left top we have </a:t>
            </a:r>
            <a:r>
              <a:rPr b="1" lang="en"/>
              <a:t>Cats</a:t>
            </a:r>
            <a:endParaRPr b="1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And right bottom we have </a:t>
            </a:r>
            <a:r>
              <a:rPr b="1" lang="en"/>
              <a:t>Dogs</a:t>
            </a:r>
            <a:endParaRPr b="1"/>
          </a:p>
        </p:txBody>
      </p:sp>
      <p:sp>
        <p:nvSpPr>
          <p:cNvPr id="160" name="Google Shape;160;p17"/>
          <p:cNvSpPr txBox="1"/>
          <p:nvPr>
            <p:ph type="title"/>
          </p:nvPr>
        </p:nvSpPr>
        <p:spPr>
          <a:xfrm>
            <a:off x="729450" y="1318650"/>
            <a:ext cx="3575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Classification</a:t>
            </a:r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2975" y="1745775"/>
            <a:ext cx="3341258" cy="2899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17"/>
          <p:cNvCxnSpPr/>
          <p:nvPr/>
        </p:nvCxnSpPr>
        <p:spPr>
          <a:xfrm flipH="1" rot="10800000">
            <a:off x="5032225" y="2172450"/>
            <a:ext cx="2527500" cy="2139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A simple Linear (2D) classifier doesn’t work for this setup</a:t>
            </a:r>
            <a:endParaRPr b="1"/>
          </a:p>
        </p:txBody>
      </p:sp>
      <p:sp>
        <p:nvSpPr>
          <p:cNvPr id="168" name="Google Shape;168;p18"/>
          <p:cNvSpPr txBox="1"/>
          <p:nvPr>
            <p:ph type="title"/>
          </p:nvPr>
        </p:nvSpPr>
        <p:spPr>
          <a:xfrm>
            <a:off x="729450" y="1318650"/>
            <a:ext cx="3575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Classification</a:t>
            </a:r>
            <a:endParaRPr/>
          </a:p>
        </p:txBody>
      </p:sp>
      <p:grpSp>
        <p:nvGrpSpPr>
          <p:cNvPr id="169" name="Google Shape;169;p18"/>
          <p:cNvGrpSpPr/>
          <p:nvPr/>
        </p:nvGrpSpPr>
        <p:grpSpPr>
          <a:xfrm>
            <a:off x="4742975" y="1745775"/>
            <a:ext cx="3341258" cy="2899000"/>
            <a:chOff x="4514375" y="1669575"/>
            <a:chExt cx="3341258" cy="2899000"/>
          </a:xfrm>
        </p:grpSpPr>
        <p:grpSp>
          <p:nvGrpSpPr>
            <p:cNvPr id="170" name="Google Shape;170;p18"/>
            <p:cNvGrpSpPr/>
            <p:nvPr/>
          </p:nvGrpSpPr>
          <p:grpSpPr>
            <a:xfrm>
              <a:off x="4514375" y="1669575"/>
              <a:ext cx="3341258" cy="2899000"/>
              <a:chOff x="3295175" y="1440975"/>
              <a:chExt cx="3341258" cy="2899000"/>
            </a:xfrm>
          </p:grpSpPr>
          <p:pic>
            <p:nvPicPr>
              <p:cNvPr id="171" name="Google Shape;171;p1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95175" y="1440975"/>
                <a:ext cx="3341258" cy="2899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2" name="Google Shape;172;p1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823626" y="2082276"/>
                <a:ext cx="289800" cy="310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3" name="Google Shape;173;p1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985344" y="2745071"/>
                <a:ext cx="466875" cy="452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4" name="Google Shape;174;p18"/>
            <p:cNvSpPr/>
            <p:nvPr/>
          </p:nvSpPr>
          <p:spPr>
            <a:xfrm>
              <a:off x="5819498" y="1839024"/>
              <a:ext cx="885925" cy="2430450"/>
            </a:xfrm>
            <a:custGeom>
              <a:rect b="b" l="l" r="r" t="t"/>
              <a:pathLst>
                <a:path extrusionOk="0" h="97218" w="35437">
                  <a:moveTo>
                    <a:pt x="121" y="0"/>
                  </a:moveTo>
                  <a:cubicBezTo>
                    <a:pt x="713" y="4952"/>
                    <a:pt x="-1547" y="22178"/>
                    <a:pt x="3674" y="29714"/>
                  </a:cubicBezTo>
                  <a:cubicBezTo>
                    <a:pt x="8896" y="37250"/>
                    <a:pt x="26659" y="39565"/>
                    <a:pt x="31450" y="45217"/>
                  </a:cubicBezTo>
                  <a:cubicBezTo>
                    <a:pt x="36241" y="50869"/>
                    <a:pt x="36725" y="57006"/>
                    <a:pt x="32419" y="63627"/>
                  </a:cubicBezTo>
                  <a:cubicBezTo>
                    <a:pt x="28113" y="70248"/>
                    <a:pt x="10618" y="79346"/>
                    <a:pt x="5612" y="84944"/>
                  </a:cubicBezTo>
                  <a:cubicBezTo>
                    <a:pt x="606" y="90543"/>
                    <a:pt x="2920" y="95172"/>
                    <a:pt x="2382" y="97218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simple Linear (2D) classifier doesn’t work for this setup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We require </a:t>
            </a:r>
            <a:endParaRPr b="1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Either go to higher dimensions, or</a:t>
            </a:r>
            <a:endParaRPr b="1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Chose a non-linear classifier</a:t>
            </a:r>
            <a:endParaRPr/>
          </a:p>
        </p:txBody>
      </p:sp>
      <p:sp>
        <p:nvSpPr>
          <p:cNvPr id="180" name="Google Shape;180;p19"/>
          <p:cNvSpPr txBox="1"/>
          <p:nvPr>
            <p:ph type="title"/>
          </p:nvPr>
        </p:nvSpPr>
        <p:spPr>
          <a:xfrm>
            <a:off x="729450" y="1318650"/>
            <a:ext cx="3575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Classification</a:t>
            </a:r>
            <a:endParaRPr/>
          </a:p>
        </p:txBody>
      </p:sp>
      <p:grpSp>
        <p:nvGrpSpPr>
          <p:cNvPr id="181" name="Google Shape;181;p19"/>
          <p:cNvGrpSpPr/>
          <p:nvPr/>
        </p:nvGrpSpPr>
        <p:grpSpPr>
          <a:xfrm>
            <a:off x="4742975" y="1745775"/>
            <a:ext cx="3341258" cy="2899000"/>
            <a:chOff x="4514375" y="1669575"/>
            <a:chExt cx="3341258" cy="2899000"/>
          </a:xfrm>
        </p:grpSpPr>
        <p:grpSp>
          <p:nvGrpSpPr>
            <p:cNvPr id="182" name="Google Shape;182;p19"/>
            <p:cNvGrpSpPr/>
            <p:nvPr/>
          </p:nvGrpSpPr>
          <p:grpSpPr>
            <a:xfrm>
              <a:off x="4514375" y="1669575"/>
              <a:ext cx="3341258" cy="2899000"/>
              <a:chOff x="3295175" y="1440975"/>
              <a:chExt cx="3341258" cy="2899000"/>
            </a:xfrm>
          </p:grpSpPr>
          <p:pic>
            <p:nvPicPr>
              <p:cNvPr id="183" name="Google Shape;183;p1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95175" y="1440975"/>
                <a:ext cx="3341258" cy="2899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4" name="Google Shape;184;p19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823626" y="2082276"/>
                <a:ext cx="289800" cy="310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5" name="Google Shape;185;p19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985344" y="2745071"/>
                <a:ext cx="466875" cy="452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6" name="Google Shape;186;p19"/>
            <p:cNvSpPr/>
            <p:nvPr/>
          </p:nvSpPr>
          <p:spPr>
            <a:xfrm>
              <a:off x="5819498" y="1839024"/>
              <a:ext cx="885925" cy="2430450"/>
            </a:xfrm>
            <a:custGeom>
              <a:rect b="b" l="l" r="r" t="t"/>
              <a:pathLst>
                <a:path extrusionOk="0" h="97218" w="35437">
                  <a:moveTo>
                    <a:pt x="121" y="0"/>
                  </a:moveTo>
                  <a:cubicBezTo>
                    <a:pt x="713" y="4952"/>
                    <a:pt x="-1547" y="22178"/>
                    <a:pt x="3674" y="29714"/>
                  </a:cubicBezTo>
                  <a:cubicBezTo>
                    <a:pt x="8896" y="37250"/>
                    <a:pt x="26659" y="39565"/>
                    <a:pt x="31450" y="45217"/>
                  </a:cubicBezTo>
                  <a:cubicBezTo>
                    <a:pt x="36241" y="50869"/>
                    <a:pt x="36725" y="57006"/>
                    <a:pt x="32419" y="63627"/>
                  </a:cubicBezTo>
                  <a:cubicBezTo>
                    <a:pt x="28113" y="70248"/>
                    <a:pt x="10618" y="79346"/>
                    <a:pt x="5612" y="84944"/>
                  </a:cubicBezTo>
                  <a:cubicBezTo>
                    <a:pt x="606" y="90543"/>
                    <a:pt x="2920" y="95172"/>
                    <a:pt x="2382" y="97218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simple Linear (2D) classifier doesn’t work for this setup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We require </a:t>
            </a:r>
            <a:endParaRPr b="1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Either go to higher dimensions, or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Chose a non-linear classifier</a:t>
            </a:r>
            <a:endParaRPr b="1"/>
          </a:p>
        </p:txBody>
      </p:sp>
      <p:sp>
        <p:nvSpPr>
          <p:cNvPr id="192" name="Google Shape;192;p20"/>
          <p:cNvSpPr txBox="1"/>
          <p:nvPr>
            <p:ph type="title"/>
          </p:nvPr>
        </p:nvSpPr>
        <p:spPr>
          <a:xfrm>
            <a:off x="729450" y="1318650"/>
            <a:ext cx="3575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Classification</a:t>
            </a:r>
            <a:endParaRPr/>
          </a:p>
        </p:txBody>
      </p:sp>
      <p:grpSp>
        <p:nvGrpSpPr>
          <p:cNvPr id="193" name="Google Shape;193;p20"/>
          <p:cNvGrpSpPr/>
          <p:nvPr/>
        </p:nvGrpSpPr>
        <p:grpSpPr>
          <a:xfrm>
            <a:off x="4742975" y="1745775"/>
            <a:ext cx="3341258" cy="2899000"/>
            <a:chOff x="4514375" y="1669575"/>
            <a:chExt cx="3341258" cy="2899000"/>
          </a:xfrm>
        </p:grpSpPr>
        <p:grpSp>
          <p:nvGrpSpPr>
            <p:cNvPr id="194" name="Google Shape;194;p20"/>
            <p:cNvGrpSpPr/>
            <p:nvPr/>
          </p:nvGrpSpPr>
          <p:grpSpPr>
            <a:xfrm>
              <a:off x="4514375" y="1669575"/>
              <a:ext cx="3341258" cy="2899000"/>
              <a:chOff x="3295175" y="1440975"/>
              <a:chExt cx="3341258" cy="2899000"/>
            </a:xfrm>
          </p:grpSpPr>
          <p:pic>
            <p:nvPicPr>
              <p:cNvPr id="195" name="Google Shape;195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3295175" y="1440975"/>
                <a:ext cx="3341258" cy="28990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6" name="Google Shape;196;p2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4823626" y="2082276"/>
                <a:ext cx="289800" cy="3100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7" name="Google Shape;197;p2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985344" y="2745071"/>
                <a:ext cx="466875" cy="4523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98" name="Google Shape;198;p20"/>
            <p:cNvSpPr/>
            <p:nvPr/>
          </p:nvSpPr>
          <p:spPr>
            <a:xfrm>
              <a:off x="5819498" y="1839024"/>
              <a:ext cx="885925" cy="2430450"/>
            </a:xfrm>
            <a:custGeom>
              <a:rect b="b" l="l" r="r" t="t"/>
              <a:pathLst>
                <a:path extrusionOk="0" h="97218" w="35437">
                  <a:moveTo>
                    <a:pt x="121" y="0"/>
                  </a:moveTo>
                  <a:cubicBezTo>
                    <a:pt x="713" y="4952"/>
                    <a:pt x="-1547" y="22178"/>
                    <a:pt x="3674" y="29714"/>
                  </a:cubicBezTo>
                  <a:cubicBezTo>
                    <a:pt x="8896" y="37250"/>
                    <a:pt x="26659" y="39565"/>
                    <a:pt x="31450" y="45217"/>
                  </a:cubicBezTo>
                  <a:cubicBezTo>
                    <a:pt x="36241" y="50869"/>
                    <a:pt x="36725" y="57006"/>
                    <a:pt x="32419" y="63627"/>
                  </a:cubicBezTo>
                  <a:cubicBezTo>
                    <a:pt x="28113" y="70248"/>
                    <a:pt x="10618" y="79346"/>
                    <a:pt x="5612" y="84944"/>
                  </a:cubicBezTo>
                  <a:cubicBezTo>
                    <a:pt x="606" y="90543"/>
                    <a:pt x="2920" y="95172"/>
                    <a:pt x="2382" y="97218"/>
                  </a:cubicBezTo>
                </a:path>
              </a:pathLst>
            </a:custGeom>
            <a:noFill/>
            <a:ln cap="flat" cmpd="sng" w="19050">
              <a:solidFill>
                <a:schemeClr val="dk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4" name="Google Shape;204;p2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05" name="Google Shape;205;p2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Classification Models</a:t>
            </a:r>
            <a:endParaRPr/>
          </a:p>
        </p:txBody>
      </p:sp>
      <p:sp>
        <p:nvSpPr>
          <p:cNvPr id="211" name="Google Shape;211;p2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Logistic Regression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 Forest Classifier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Support Vector Machines (SVMs)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Boosting Classifiers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Naive Bayes</a:t>
            </a:r>
            <a:endParaRPr/>
          </a:p>
        </p:txBody>
      </p:sp>
      <p:sp>
        <p:nvSpPr>
          <p:cNvPr id="212" name="Google Shape;212;p2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18" name="Google Shape;218;p2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Probabilistic classifier</a:t>
            </a:r>
            <a:endParaRPr/>
          </a:p>
        </p:txBody>
      </p:sp>
      <p:sp>
        <p:nvSpPr>
          <p:cNvPr id="219" name="Google Shape;219;p2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Sigmoid function</a:t>
            </a:r>
            <a:endParaRPr/>
          </a:p>
        </p:txBody>
      </p:sp>
      <p:pic>
        <p:nvPicPr>
          <p:cNvPr id="220" name="Google Shape;22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6000" y="2624375"/>
            <a:ext cx="2477476" cy="163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2137" y="3202725"/>
            <a:ext cx="2928675" cy="93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fa0e6a9898_0_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fa0e6a9898_0_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" name="Google Shape;228;g2fa0e6a989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400" y="1774072"/>
            <a:ext cx="4553074" cy="273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2fa0e6a9898_0_0"/>
          <p:cNvSpPr txBox="1"/>
          <p:nvPr/>
        </p:nvSpPr>
        <p:spPr>
          <a:xfrm>
            <a:off x="6322400" y="4565000"/>
            <a:ext cx="25929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src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g2fa0e6a9898_0_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Logistic Regression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Regression vs Classification</a:t>
            </a:r>
            <a:endParaRPr/>
          </a:p>
        </p:txBody>
      </p:sp>
      <p:sp>
        <p:nvSpPr>
          <p:cNvPr id="93" name="Google Shape;93;p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Main difference is the target or response variable (y)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fa0e6a9898_0_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2fa0e6a9898_0_9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fa0e6a9898_0_9"/>
          <p:cNvSpPr txBox="1"/>
          <p:nvPr/>
        </p:nvSpPr>
        <p:spPr>
          <a:xfrm>
            <a:off x="6322400" y="4565000"/>
            <a:ext cx="25929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src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8" name="Google Shape;238;g2fa0e6a9898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575" y="1947350"/>
            <a:ext cx="5276850" cy="2524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2fa0e6a9898_0_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Logistic Regression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fa0e6a9898_0_1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2fa0e6a9898_0_1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2fa0e6a9898_0_18"/>
          <p:cNvSpPr txBox="1"/>
          <p:nvPr/>
        </p:nvSpPr>
        <p:spPr>
          <a:xfrm>
            <a:off x="6322400" y="4565000"/>
            <a:ext cx="25929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3"/>
              </a:rPr>
              <a:t>src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7" name="Google Shape;247;g2fa0e6a9898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3996" y="1943096"/>
            <a:ext cx="4328400" cy="25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2fa0e6a9898_0_1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Logistic Regression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Regression vs Classification</a:t>
            </a:r>
            <a:endParaRPr/>
          </a:p>
        </p:txBody>
      </p:sp>
      <p:sp>
        <p:nvSpPr>
          <p:cNvPr id="99" name="Google Shape;99;p8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difference is the target or response variable (y)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One predicts real/floating-point values whereas the other predicts categorical values (predefined set)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Regression vs Classification</a:t>
            </a:r>
            <a:endParaRPr/>
          </a:p>
        </p:txBody>
      </p:sp>
      <p:sp>
        <p:nvSpPr>
          <p:cNvPr id="105" name="Google Shape;105;p9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difference is the target or response variable (y)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predicts real/floating-point values whereas the other predicts categorical values (predefined set)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Regression examples:</a:t>
            </a:r>
            <a:endParaRPr b="1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Diabetes scores</a:t>
            </a:r>
            <a:endParaRPr b="1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Healthcare cost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Regression vs Classification</a:t>
            </a:r>
            <a:endParaRPr/>
          </a:p>
        </p:txBody>
      </p:sp>
      <p:sp>
        <p:nvSpPr>
          <p:cNvPr id="111" name="Google Shape;111;p1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difference is the target or response variable (y)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predicts real/floating-point values whereas the other predicts categorical values (predefined set)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Regression examples: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Diabetes scores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Healthcare cost</a:t>
            </a:r>
            <a:endParaRPr/>
          </a:p>
        </p:txBody>
      </p:sp>
      <p:sp>
        <p:nvSpPr>
          <p:cNvPr id="112" name="Google Shape;112;p1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Classification examples:</a:t>
            </a:r>
            <a:endParaRPr b="1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Character recognition (10 classes)</a:t>
            </a:r>
            <a:endParaRPr b="1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Yes/No (or Binary) questions: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Accept/reject  loan application 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Positive vs negative sentiment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Dog vs cat (2 classes), still binary class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Regression vs Classification</a:t>
            </a:r>
            <a:endParaRPr/>
          </a:p>
        </p:txBody>
      </p:sp>
      <p:sp>
        <p:nvSpPr>
          <p:cNvPr id="118" name="Google Shape;118;p11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difference is the target or response variable (y)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predicts real/floating-point values whereas the other predicts categorical values (predefined set)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Regression examples: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Diabetes scores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Healthcare cost</a:t>
            </a:r>
            <a:endParaRPr/>
          </a:p>
        </p:txBody>
      </p:sp>
      <p:sp>
        <p:nvSpPr>
          <p:cNvPr id="119" name="Google Shape;119;p11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Classification examples:</a:t>
            </a:r>
            <a:endParaRPr b="1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Character recognition (10 classes)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Yes/No (or Binary) questions:</a:t>
            </a:r>
            <a:endParaRPr b="1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b="1" lang="en"/>
              <a:t>Accept/reject  loan application </a:t>
            </a:r>
            <a:endParaRPr b="1"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b="1" lang="en"/>
              <a:t>Positive vs negative sentiment</a:t>
            </a:r>
            <a:endParaRPr b="1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Dog vs cat (2 classes), still binary class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2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Regression vs Classification</a:t>
            </a:r>
            <a:endParaRPr/>
          </a:p>
        </p:txBody>
      </p:sp>
      <p:sp>
        <p:nvSpPr>
          <p:cNvPr id="125" name="Google Shape;125;p12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difference is the target or response variable (y)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predicts real/floating-point values whereas the other predicts categorical values (predefined set)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Regression examples: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Diabetes scores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Healthcare cost</a:t>
            </a:r>
            <a:endParaRPr/>
          </a:p>
        </p:txBody>
      </p:sp>
      <p:sp>
        <p:nvSpPr>
          <p:cNvPr id="126" name="Google Shape;126;p12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Classification examples:</a:t>
            </a:r>
            <a:endParaRPr b="1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Character recognition (10 classes)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Yes/No (or Binary) questions: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Accept/reject  loan application 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Positive vs negative sentiment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Dog vs cat (2 classes), still binary class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Regression vs Classification</a:t>
            </a:r>
            <a:endParaRPr/>
          </a:p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Main difference is the target or response variable (y)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 predicts real/floating-point values whereas the other predicts categorical values (predefined set)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Regression examples: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Diabetes scores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Healthcare cost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200">
                <a:solidFill>
                  <a:schemeClr val="dk2"/>
                </a:solidFill>
                <a:highlight>
                  <a:srgbClr val="F4CCCC"/>
                </a:highlight>
              </a:rPr>
              <a:t>We have learned about regression (not complete yet; will continue ..)</a:t>
            </a:r>
            <a:endParaRPr>
              <a:solidFill>
                <a:schemeClr val="dk2"/>
              </a:solidFill>
              <a:highlight>
                <a:srgbClr val="F4CCCC"/>
              </a:highlight>
            </a:endParaRPr>
          </a:p>
        </p:txBody>
      </p:sp>
      <p:sp>
        <p:nvSpPr>
          <p:cNvPr id="133" name="Google Shape;133;p13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Classification examples: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Character recognition (10 classes)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Yes/No (or Binary) questions: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Accept/reject  loan application 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Positive vs negative sentiment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Dog vs cat (2 classes), still binary class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4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  <a:highlight>
                  <a:srgbClr val="D9EAD3"/>
                </a:highlight>
              </a:rPr>
              <a:t>We will start our classification predictive modeling journey today</a:t>
            </a:r>
            <a:endParaRPr>
              <a:solidFill>
                <a:schemeClr val="dk2"/>
              </a:solidFill>
              <a:highlight>
                <a:srgbClr val="D9EAD3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Here we are seeing some examples of </a:t>
            </a:r>
            <a:r>
              <a:rPr b="1" lang="en"/>
              <a:t>Dog</a:t>
            </a:r>
            <a:r>
              <a:rPr lang="en"/>
              <a:t> and </a:t>
            </a:r>
            <a:r>
              <a:rPr b="1" lang="en"/>
              <a:t>Cat</a:t>
            </a:r>
            <a:r>
              <a:rPr lang="en"/>
              <a:t> images</a:t>
            </a:r>
            <a:endParaRPr b="1"/>
          </a:p>
        </p:txBody>
      </p:sp>
      <p:sp>
        <p:nvSpPr>
          <p:cNvPr id="139" name="Google Shape;139;p14"/>
          <p:cNvSpPr txBox="1"/>
          <p:nvPr>
            <p:ph type="title"/>
          </p:nvPr>
        </p:nvSpPr>
        <p:spPr>
          <a:xfrm>
            <a:off x="729450" y="1318650"/>
            <a:ext cx="35751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Classification</a:t>
            </a:r>
            <a:endParaRPr/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2975" y="1745775"/>
            <a:ext cx="3341258" cy="28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