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Atkinson Hyperlegibl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tkinsonHyperlegible-italic.fntdata"/><Relationship Id="rId20" Type="http://schemas.openxmlformats.org/officeDocument/2006/relationships/slide" Target="slides/slide15.xml"/><Relationship Id="rId41" Type="http://schemas.openxmlformats.org/officeDocument/2006/relationships/font" Target="fonts/AtkinsonHyperlegibl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AtkinsonHyperlegible-bold.fntdata"/><Relationship Id="rId16" Type="http://schemas.openxmlformats.org/officeDocument/2006/relationships/slide" Target="slides/slide11.xml"/><Relationship Id="rId38" Type="http://schemas.openxmlformats.org/officeDocument/2006/relationships/font" Target="fonts/AtkinsonHyperlegibl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65935d45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65935d45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uniform distribution; may be biased (say color preferences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65935d45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65935d45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uniform distribution; may be biased (say color preferences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03516f0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03516f0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uniform distribution; may be biased (say color preferences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03516f0e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03516f0e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not worry about the term RV; </a:t>
            </a:r>
            <a:r>
              <a:rPr lang="en"/>
              <a:t>Generally uniform distribution; may be biased (say color preferences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03516f0e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03516f0e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not worry about the term RV; Generally uniform distribution; may be biased (say color preferences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03516f0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03516f0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03516f0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03516f0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03516f0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b03516f0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03516f0e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03516f0e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03516f0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03516f0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03516f0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03516f0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65935d45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65935d45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65935d45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65935d45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uniform distribution; may be biased (say color preferences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65935d45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65935d45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uniform distribution; may be biased (say color preferences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65935d45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65935d45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uniform distribution; may be biased (say color preferences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65935d45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665935d45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uniform distribution; may be biased (say color preferences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03516f0e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03516f0e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03516f0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03516f0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03516f0e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03516f0e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03516f0e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03516f0e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03516f0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03516f0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</a:t>
            </a:r>
            <a:r>
              <a:rPr lang="en"/>
              <a:t> uniform distribution; may be biased (say color </a:t>
            </a:r>
            <a:r>
              <a:rPr lang="en"/>
              <a:t>preferences</a:t>
            </a:r>
            <a:r>
              <a:rPr lang="en"/>
              <a:t>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65935d4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65935d4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uniform distribution; may be biased (say color preferences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65935d4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65935d4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Generally uniform distribution; may be biased (say color preferences of a group of people); we are biasing for the sake of discussion/understanding.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CIS 635 - </a:t>
            </a:r>
            <a:r>
              <a:rPr lang="en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Knowledge Discovery &amp; Data Mining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</a:t>
            </a:r>
            <a:r>
              <a:rPr lang="en"/>
              <a:t>Probability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say, we have two boxes (as depicted in the right)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 are asked to chose a Box (before you see what's inside) which one will you choose?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a young kid is given this task, do you think there are any chances of gender Bias may affect the selection?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162" name="Google Shape;16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3" name="Google Shape;163;p22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2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22"/>
          <p:cNvSpPr/>
          <p:nvPr/>
        </p:nvSpPr>
        <p:spPr>
          <a:xfrm>
            <a:off x="5530975" y="2299900"/>
            <a:ext cx="1118700" cy="144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7037150" y="2299900"/>
            <a:ext cx="1118700" cy="136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say, we have two boxes (as depicted in the right)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 are asked to chose a Box (before you see what's inside) which one will you choose?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a young kid is given this task, do you think there are any chances of gender Bias may affect the selection?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174" name="Google Shape;17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5" name="Google Shape;175;p23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3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23"/>
          <p:cNvSpPr/>
          <p:nvPr/>
        </p:nvSpPr>
        <p:spPr>
          <a:xfrm>
            <a:off x="5530975" y="2299900"/>
            <a:ext cx="1118700" cy="144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7037150" y="2299900"/>
            <a:ext cx="1118700" cy="136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2350" y="3668500"/>
            <a:ext cx="1231001" cy="127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n">
                <a:solidFill>
                  <a:srgbClr val="B7B7B7"/>
                </a:solidFill>
              </a:rPr>
              <a:t>Let’s say, we have two boxes of mixed oranges and apples (as depicted in the right)</a:t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some unknown reason when some people were asked to choose a fruit from one these two (2) boxes, people preferred the </a:t>
            </a:r>
            <a:r>
              <a:rPr b="1" lang="en"/>
              <a:t>Blue box (60%)</a:t>
            </a:r>
            <a:r>
              <a:rPr lang="en"/>
              <a:t> and the </a:t>
            </a:r>
            <a:r>
              <a:rPr b="1" lang="en"/>
              <a:t>Red one (40%)</a:t>
            </a:r>
            <a:r>
              <a:rPr lang="en"/>
              <a:t> of the time. </a:t>
            </a:r>
            <a:endParaRPr/>
          </a:p>
        </p:txBody>
      </p:sp>
      <p:grpSp>
        <p:nvGrpSpPr>
          <p:cNvPr id="186" name="Google Shape;186;p24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187" name="Google Shape;18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8" name="Google Shape;188;p24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4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Char char="-"/>
            </a:pPr>
            <a:r>
              <a:rPr lang="en">
                <a:solidFill>
                  <a:srgbClr val="999999"/>
                </a:solidFill>
              </a:rPr>
              <a:t>For some unknown reason when some people were asked to choose a fruit from one these two (2) boxes, people preferred the Blue box (60%) and the red one (40%) of the time. </a:t>
            </a:r>
            <a:endParaRPr>
              <a:solidFill>
                <a:srgbClr val="999999"/>
              </a:solidFill>
            </a:endParaRPr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 we have Two </a:t>
            </a:r>
            <a:r>
              <a:rPr b="1" lang="en"/>
              <a:t>Random variables</a:t>
            </a:r>
            <a:r>
              <a:rPr lang="en"/>
              <a:t>: </a:t>
            </a:r>
            <a:endParaRPr/>
          </a:p>
          <a:p>
            <a:pPr indent="-293211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Box (B), and </a:t>
            </a:r>
            <a:endParaRPr/>
          </a:p>
          <a:p>
            <a:pPr indent="-293211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Fruit (F)</a:t>
            </a:r>
            <a:endParaRPr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Probability of choosing the Red box is, </a:t>
            </a:r>
            <a:r>
              <a:rPr b="1" lang="en"/>
              <a:t>p(B=r) = 40/100 = 0.4</a:t>
            </a:r>
            <a:endParaRPr b="1"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Probability of choosing the Blue box is, </a:t>
            </a:r>
            <a:r>
              <a:rPr b="1" lang="en"/>
              <a:t>p(B=b) = 60/100 = 0.6</a:t>
            </a:r>
            <a:endParaRPr b="1"/>
          </a:p>
        </p:txBody>
      </p:sp>
      <p:grpSp>
        <p:nvGrpSpPr>
          <p:cNvPr id="196" name="Google Shape;196;p25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197" name="Google Shape;19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8" name="Google Shape;198;p25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25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rgbClr val="999999"/>
                </a:solidFill>
              </a:rPr>
              <a:t>For some unknown reason when some people were asked to choose a fruit from one these two (2) boxes, people preferred the Blue box (60%) and the red one (40%) of the time.</a:t>
            </a:r>
            <a:r>
              <a:rPr lang="en"/>
              <a:t> 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 we have Two </a:t>
            </a:r>
            <a:r>
              <a:rPr b="1" lang="en"/>
              <a:t>Random variables</a:t>
            </a:r>
            <a:r>
              <a:rPr lang="en"/>
              <a:t>: </a:t>
            </a:r>
            <a:endParaRPr/>
          </a:p>
          <a:p>
            <a:pPr indent="-282733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Box (B), and </a:t>
            </a:r>
            <a:endParaRPr/>
          </a:p>
          <a:p>
            <a:pPr indent="-282733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Fruit (F)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Probability of choosing the Red box is, p(B=r) = 40/100 = 0.4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Probability of choosing the Blue box is, p(B=b) = 60/100 = 0.6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p(B=r) + p(B=b) = 1 (Summation rule)</a:t>
            </a:r>
            <a:endParaRPr b="1"/>
          </a:p>
          <a:p>
            <a:pPr indent="-282733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i="1" lang="en"/>
              <a:t>Two boxes are completely independent and disjoint</a:t>
            </a:r>
            <a:endParaRPr i="1"/>
          </a:p>
        </p:txBody>
      </p:sp>
      <p:grpSp>
        <p:nvGrpSpPr>
          <p:cNvPr id="206" name="Google Shape;206;p26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207" name="Google Shape;20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8" name="Google Shape;208;p26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6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open the boxes, and explore the fruits inside, and explain the content </a:t>
            </a:r>
            <a:r>
              <a:rPr lang="en"/>
              <a:t>in terms</a:t>
            </a:r>
            <a:r>
              <a:rPr lang="en"/>
              <a:t> of probabilities.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p(F=a|B=b) = ¾ = 0.75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p(F=o|B=b)= ¼ = 0.25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p(F=a|B=b) + p(F=o|B=b)=1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250" y="2245525"/>
            <a:ext cx="1445350" cy="20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958400" y="4032700"/>
            <a:ext cx="3348600" cy="39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Uniform distribution assumption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open the boxes, and explore the fruits inside, and explain the content in terms of probabilities.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p(F=a|B=r) = 2/8 = 0.25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p(F=o|B=b)= 6/8 = </a:t>
            </a:r>
            <a:r>
              <a:rPr lang="en"/>
              <a:t>0.75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p(F=a|B=r) + p(F=o|B=r)=1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201" y="2253569"/>
            <a:ext cx="1445350" cy="211176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958400" y="4032700"/>
            <a:ext cx="3348600" cy="39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Uniform distribution assumption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open the boxes, and explore the fruits inside, and explain the content in terms of probabilities.  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p(F=a) = </a:t>
            </a:r>
            <a:r>
              <a:rPr lang="en" sz="1100"/>
              <a:t>p(F=a|B=r) p(B=r) + p(F=a|B=b)p(B=b) </a:t>
            </a:r>
            <a:endParaRPr sz="11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= 0.25*0.4 + 0.75*0.6</a:t>
            </a:r>
            <a:endParaRPr sz="11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= 0.55</a:t>
            </a:r>
            <a:endParaRPr sz="1100"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200" y="2194250"/>
            <a:ext cx="2809349" cy="19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958400" y="4032700"/>
            <a:ext cx="3348600" cy="39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Uniform distribution assumption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200" y="2194250"/>
            <a:ext cx="2809349" cy="19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750" y="2474350"/>
            <a:ext cx="2838894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8125" y="3190725"/>
            <a:ext cx="1396543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958400" y="4032700"/>
            <a:ext cx="3348600" cy="39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Bayes’ rule/theorem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learned today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Differences between Standard vs AI solutions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Uncertainty is attached to AI solutions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Probability</a:t>
            </a:r>
            <a:r>
              <a:rPr lang="en"/>
              <a:t> theory is to a tool to explain and manipulate Uncertainty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Some Basics of Probability theory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Summation Rule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Bayes Rule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Probability journey </a:t>
            </a:r>
            <a:r>
              <a:rPr lang="en"/>
              <a:t>starts</a:t>
            </a:r>
            <a:r>
              <a:rPr lang="en"/>
              <a:t>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vs AI solutions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 the maximum from a given list of </a:t>
            </a:r>
            <a:r>
              <a:rPr lang="en"/>
              <a:t>numbers.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Whats was the recorded lowest temperature of Grand Rapids in last 20 years?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bk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say, we have two boxes of mixed oranges and apples (as depicted in the right)</a:t>
            </a:r>
            <a:endParaRPr/>
          </a:p>
        </p:txBody>
      </p:sp>
      <p:grpSp>
        <p:nvGrpSpPr>
          <p:cNvPr id="265" name="Google Shape;265;p33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266" name="Google Shape;266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7" name="Google Shape;267;p33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33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say, we have two boxes of mixed oranges and apples (as depicted in the right)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 are asked to chose a Box (before you see what's inside) which one will you choose?</a:t>
            </a:r>
            <a:endParaRPr/>
          </a:p>
        </p:txBody>
      </p:sp>
      <p:grpSp>
        <p:nvGrpSpPr>
          <p:cNvPr id="275" name="Google Shape;275;p34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276" name="Google Shape;27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7" name="Google Shape;277;p34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34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say, we have two boxes of mixed oranges and apples (as depicted in the right)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 are asked to chose a Box (before you see what's inside) which one will you choose?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 don’t have any </a:t>
            </a:r>
            <a:r>
              <a:rPr b="1" lang="en"/>
              <a:t>Bias</a:t>
            </a:r>
            <a:r>
              <a:rPr lang="en"/>
              <a:t> (say color, or the location of the boxes, etc), assigning a 50%-50% preference is a reasonable assumption</a:t>
            </a:r>
            <a:endParaRPr/>
          </a:p>
        </p:txBody>
      </p:sp>
      <p:grpSp>
        <p:nvGrpSpPr>
          <p:cNvPr id="285" name="Google Shape;285;p35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286" name="Google Shape;28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7" name="Google Shape;287;p35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35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Let’s say, we have two boxes of mixed oranges and apples (as depicted in the right)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you are asked to chose a Box (before you see what's inside) which one will you choose?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you don’t have any bias (say color, or the location of the boxes, etc), assigning a 50%-50% preference is a reasonable assumption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is generally known as </a:t>
            </a:r>
            <a:r>
              <a:rPr b="1" lang="en"/>
              <a:t>“Uniform distribution”</a:t>
            </a:r>
            <a:r>
              <a:rPr lang="en"/>
              <a:t> assumption</a:t>
            </a:r>
            <a:endParaRPr/>
          </a:p>
        </p:txBody>
      </p:sp>
      <p:grpSp>
        <p:nvGrpSpPr>
          <p:cNvPr id="295" name="Google Shape;295;p36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296" name="Google Shape;296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7" name="Google Shape;297;p36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36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vs AI solutions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Find the maximum from a given list of numbers.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Whats was the recorded lowest temperature of Grand Rapids in last 20 years?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Will it snow tomorrow? What are the chances?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Who is going to win in the next NFL games between Texans vs Ravens?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Translate the following into “French”: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i="1" lang="en" sz="1000"/>
              <a:t>“English and French are two European languages; they have a lot in common; however they also possess a lot of differences, especially when we talk about conjugations, contractions and gender usages.”</a:t>
            </a:r>
            <a:endParaRPr i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vs AI solutions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Difference between a regular/standard and an AI/ML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Regular/standard algorithms (Deterministic)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AI/ML algorithms (non deterministic, lives with uncertainty)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Probability theory is the branch of Math that talks about uncertainty.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vs AI solutions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325" y="2078875"/>
            <a:ext cx="501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Fill in the Gaps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 am very  ……???……. 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vs AI solutions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325" y="2078875"/>
            <a:ext cx="743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Fill in the Gaps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It's already 7pm; I have been working since early morning, I am very  ……</a:t>
            </a:r>
            <a:r>
              <a:rPr lang="en" sz="1300"/>
              <a:t>…??? </a:t>
            </a:r>
            <a:r>
              <a:rPr lang="en" sz="1300"/>
              <a:t>……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say, we have two boxes (as depicted in the right)</a:t>
            </a:r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126" name="Google Shape;12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7" name="Google Shape;127;p19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9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" name="Google Shape;129;p19"/>
          <p:cNvSpPr/>
          <p:nvPr/>
        </p:nvSpPr>
        <p:spPr>
          <a:xfrm>
            <a:off x="5530975" y="2299900"/>
            <a:ext cx="1118700" cy="144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7037150" y="2299900"/>
            <a:ext cx="1118700" cy="136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say, we have two boxes (as depicted in the right)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 are asked to chose a Box (before you see what's inside) which one will you choose?</a:t>
            </a:r>
            <a:endParaRPr/>
          </a:p>
        </p:txBody>
      </p:sp>
      <p:grpSp>
        <p:nvGrpSpPr>
          <p:cNvPr id="137" name="Google Shape;137;p20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138" name="Google Shape;13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9" name="Google Shape;139;p20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0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1" name="Google Shape;141;p20"/>
          <p:cNvSpPr/>
          <p:nvPr/>
        </p:nvSpPr>
        <p:spPr>
          <a:xfrm>
            <a:off x="5530975" y="2299900"/>
            <a:ext cx="1118700" cy="144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7037150" y="2299900"/>
            <a:ext cx="1118700" cy="136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Probability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Let’s say, we have two boxes (as depicted in the right)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 are asked to chose a Box (before you see what's inside) which one will you choose?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 don’t have any </a:t>
            </a:r>
            <a:r>
              <a:rPr b="1" lang="en"/>
              <a:t>Bias</a:t>
            </a:r>
            <a:r>
              <a:rPr lang="en"/>
              <a:t> (say color, or the location of the boxes, etc), assigning a 50%-50% preference is a reasonable assumption</a:t>
            </a:r>
            <a:endParaRPr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5264249" y="2194250"/>
            <a:ext cx="3129600" cy="1938525"/>
            <a:chOff x="5264249" y="2194250"/>
            <a:chExt cx="3129600" cy="1938525"/>
          </a:xfrm>
        </p:grpSpPr>
        <p:pic>
          <p:nvPicPr>
            <p:cNvPr id="150" name="Google Shape;15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41200" y="2194250"/>
              <a:ext cx="2809349" cy="1938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1" name="Google Shape;151;p21"/>
            <p:cNvCxnSpPr/>
            <p:nvPr/>
          </p:nvCxnSpPr>
          <p:spPr>
            <a:xfrm>
              <a:off x="52642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21"/>
            <p:cNvCxnSpPr/>
            <p:nvPr/>
          </p:nvCxnSpPr>
          <p:spPr>
            <a:xfrm>
              <a:off x="6864449" y="2301026"/>
              <a:ext cx="1529400" cy="8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" name="Google Shape;153;p21"/>
          <p:cNvSpPr/>
          <p:nvPr/>
        </p:nvSpPr>
        <p:spPr>
          <a:xfrm>
            <a:off x="5530975" y="2299900"/>
            <a:ext cx="1118700" cy="144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7037150" y="2299900"/>
            <a:ext cx="1118700" cy="136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