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Atkinson Hyperlegibl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9" roundtripDataSignature="AMtx7mgHqSGbHR5QUpxdpBBXmOsSmM7n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tkinsonHyperlegible-bold.fntdata"/><Relationship Id="rId25" Type="http://schemas.openxmlformats.org/officeDocument/2006/relationships/font" Target="fonts/AtkinsonHyperlegible-regular.fntdata"/><Relationship Id="rId28" Type="http://schemas.openxmlformats.org/officeDocument/2006/relationships/font" Target="fonts/AtkinsonHyperlegible-boldItalic.fntdata"/><Relationship Id="rId27" Type="http://schemas.openxmlformats.org/officeDocument/2006/relationships/font" Target="fonts/AtkinsonHyperlegibl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2166f72e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b2166f72e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2166f72e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b2166f72e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2166f72e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b2166f72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2166f72e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b2166f72e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2166f72e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b2166f72e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Data_min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Data_min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Data_min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Data_min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Data_min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SzPts val="4200"/>
              <a:buNone/>
            </a:pPr>
            <a:r>
              <a:rPr lang="en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CIS 635 - Knowledge Discovery &amp; Data Mining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Introduction to Data Mining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8" name="Google Shape;158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Data Mining</a:t>
            </a:r>
            <a:endParaRPr/>
          </a:p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28022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Process of </a:t>
            </a:r>
            <a:r>
              <a:rPr b="1" lang="en"/>
              <a:t>extracting</a:t>
            </a:r>
            <a:r>
              <a:rPr lang="en"/>
              <a:t> and </a:t>
            </a:r>
            <a:r>
              <a:rPr b="1" lang="en"/>
              <a:t>discovering patterns</a:t>
            </a:r>
            <a:r>
              <a:rPr lang="en"/>
              <a:t> in </a:t>
            </a:r>
            <a:r>
              <a:rPr b="1" lang="en"/>
              <a:t>large datasets</a:t>
            </a:r>
            <a:endParaRPr b="1"/>
          </a:p>
          <a:p>
            <a:pPr indent="-28022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Involves methods: ML, Statistics, DBMS</a:t>
            </a:r>
            <a:endParaRPr/>
          </a:p>
          <a:p>
            <a:pPr indent="-28022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Interdisciplinary field: CS, Statistics</a:t>
            </a:r>
            <a:endParaRPr/>
          </a:p>
          <a:p>
            <a:pPr indent="-28022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Overall goal: </a:t>
            </a:r>
            <a:endParaRPr/>
          </a:p>
          <a:p>
            <a:pPr indent="-272287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Extracting information from dataset</a:t>
            </a:r>
            <a:endParaRPr/>
          </a:p>
          <a:p>
            <a:pPr indent="-272287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Transform into a comprehensive structure for further use</a:t>
            </a:r>
            <a:endParaRPr/>
          </a:p>
          <a:p>
            <a:pPr indent="-28022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mining is the analysis step of </a:t>
            </a:r>
            <a:endParaRPr/>
          </a:p>
          <a:p>
            <a:pPr indent="-272287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KDD</a:t>
            </a:r>
            <a:endParaRPr/>
          </a:p>
          <a:p>
            <a:pPr indent="-272287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Aside from raw analysis, it also involves </a:t>
            </a:r>
            <a:endParaRPr/>
          </a:p>
          <a:p>
            <a:pPr indent="-272287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Database and data management aspects</a:t>
            </a:r>
            <a:endParaRPr/>
          </a:p>
          <a:p>
            <a:pPr indent="-272287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Data preprocessing</a:t>
            </a:r>
            <a:endParaRPr/>
          </a:p>
          <a:p>
            <a:pPr indent="-272287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Modeling and inference considerations</a:t>
            </a:r>
            <a:endParaRPr/>
          </a:p>
          <a:p>
            <a:pPr indent="-272287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Evaluation and metrics</a:t>
            </a:r>
            <a:endParaRPr/>
          </a:p>
          <a:p>
            <a:pPr indent="-272287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Post processing of discovered structures and visualizations</a:t>
            </a:r>
            <a:endParaRPr/>
          </a:p>
          <a:p>
            <a:pPr indent="-272287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59999"/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3625" y="2078875"/>
            <a:ext cx="4491826" cy="147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2166f72ed_0_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Data Mining?</a:t>
            </a:r>
            <a:endParaRPr/>
          </a:p>
        </p:txBody>
      </p:sp>
      <p:sp>
        <p:nvSpPr>
          <p:cNvPr id="93" name="Google Shape;93;g2b2166f72ed_0_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Char char="●"/>
            </a:pPr>
            <a:r>
              <a:rPr b="1"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Process of extracting and discovering patterns in large datasets</a:t>
            </a:r>
            <a:endParaRPr b="1"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tkinson Hyperlegible"/>
              <a:buChar char="●"/>
            </a:pPr>
            <a:r>
              <a:rPr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Involves methods: ML, Statistics, DBMS</a:t>
            </a:r>
            <a:endParaRPr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tkinson Hyperlegible"/>
              <a:buChar char="●"/>
            </a:pPr>
            <a:r>
              <a:rPr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Interdisciplinary field: CS, Statistics</a:t>
            </a:r>
            <a:endParaRPr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tkinson Hyperlegible"/>
              <a:buChar char="●"/>
            </a:pPr>
            <a:r>
              <a:rPr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Overall goal: </a:t>
            </a:r>
            <a:endParaRPr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○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Extracting information from dataset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○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Transform into a comprehensive structure for further use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tkinson Hyperlegible"/>
              <a:buChar char="●"/>
            </a:pPr>
            <a:r>
              <a:rPr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Data mining is the analysis step of </a:t>
            </a:r>
            <a:endParaRPr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○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The KDD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○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Aside from raw analysis, it also involves 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Database and data management aspects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Data preprocessing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Modeling and inference considerations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Evaluation and metrics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Post processing of discovered structures and visualizations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pic>
        <p:nvPicPr>
          <p:cNvPr id="94" name="Google Shape;94;g2b2166f72ed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3402" y="2571751"/>
            <a:ext cx="2679801" cy="15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b2166f72ed_0_14"/>
          <p:cNvSpPr txBox="1"/>
          <p:nvPr/>
        </p:nvSpPr>
        <p:spPr>
          <a:xfrm>
            <a:off x="729450" y="3804800"/>
            <a:ext cx="1521300" cy="535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sng" cap="none" strike="noStrik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4"/>
              </a:rPr>
              <a:t>Wikipedia</a:t>
            </a:r>
            <a:endParaRPr b="0" i="0" sz="2100" u="none" cap="none" strike="noStrike">
              <a:solidFill>
                <a:srgbClr val="000000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2166f72ed_0_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Data Mining?</a:t>
            </a:r>
            <a:endParaRPr/>
          </a:p>
        </p:txBody>
      </p:sp>
      <p:sp>
        <p:nvSpPr>
          <p:cNvPr id="101" name="Google Shape;101;g2b2166f72ed_0_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Char char="●"/>
            </a:pPr>
            <a:r>
              <a:rPr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Process of extracting and discovering patterns in large datasets</a:t>
            </a:r>
            <a:endParaRPr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tkinson Hyperlegible"/>
              <a:buChar char="●"/>
            </a:pPr>
            <a:r>
              <a:rPr b="1"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Involves methods: ML, Statistics, DBMS</a:t>
            </a:r>
            <a:endParaRPr b="1"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tkinson Hyperlegible"/>
              <a:buChar char="●"/>
            </a:pPr>
            <a:r>
              <a:rPr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Interdisciplinary field: CS, Statistics</a:t>
            </a:r>
            <a:endParaRPr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tkinson Hyperlegible"/>
              <a:buChar char="●"/>
            </a:pPr>
            <a:r>
              <a:rPr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Overall goal: </a:t>
            </a:r>
            <a:endParaRPr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○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Extracting information from dataset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○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Transform into a comprehensive structure for further use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tkinson Hyperlegible"/>
              <a:buChar char="●"/>
            </a:pPr>
            <a:r>
              <a:rPr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Data mining is the analysis step of </a:t>
            </a:r>
            <a:endParaRPr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○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The KDD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○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Aside from raw analysis, it also involves 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Database and data management aspects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Data preprocessing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Modeling and inference considerations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Evaluation and metrics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Post processing of discovered structures and visualizations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pic>
        <p:nvPicPr>
          <p:cNvPr id="102" name="Google Shape;102;g2b2166f72ed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3402" y="2571751"/>
            <a:ext cx="2679801" cy="15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b2166f72ed_0_7"/>
          <p:cNvSpPr txBox="1"/>
          <p:nvPr/>
        </p:nvSpPr>
        <p:spPr>
          <a:xfrm>
            <a:off x="729450" y="3804800"/>
            <a:ext cx="1521300" cy="535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sng" cap="none" strike="noStrik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4"/>
              </a:rPr>
              <a:t>Wikipedia</a:t>
            </a:r>
            <a:endParaRPr b="0" i="0" sz="2100" u="none" cap="none" strike="noStrike">
              <a:solidFill>
                <a:srgbClr val="000000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2166f72ed_0_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Data Mining?</a:t>
            </a:r>
            <a:endParaRPr/>
          </a:p>
        </p:txBody>
      </p:sp>
      <p:sp>
        <p:nvSpPr>
          <p:cNvPr id="109" name="Google Shape;109;g2b2166f72ed_0_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Char char="●"/>
            </a:pPr>
            <a:r>
              <a:rPr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Process of extracting and discovering patterns in large datasets</a:t>
            </a:r>
            <a:endParaRPr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tkinson Hyperlegible"/>
              <a:buChar char="●"/>
            </a:pPr>
            <a:r>
              <a:rPr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Involves methods: ML, Statistics, DBMS</a:t>
            </a:r>
            <a:endParaRPr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tkinson Hyperlegible"/>
              <a:buChar char="●"/>
            </a:pPr>
            <a:r>
              <a:rPr b="1"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Interdisciplinary field: CS, Statistics</a:t>
            </a:r>
            <a:endParaRPr b="1"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tkinson Hyperlegible"/>
              <a:buChar char="●"/>
            </a:pPr>
            <a:r>
              <a:rPr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Overall goal: </a:t>
            </a:r>
            <a:endParaRPr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○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Extracting information from dataset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○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Transform into a comprehensive structure for further use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tkinson Hyperlegible"/>
              <a:buChar char="●"/>
            </a:pPr>
            <a:r>
              <a:rPr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Data mining is the analysis step of </a:t>
            </a:r>
            <a:endParaRPr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○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The KDD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○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Aside from raw analysis, it also involves 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Database and data management aspects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Data preprocessing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Modeling and inference considerations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Evaluation and metrics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Post processing of discovered structures and visualizations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pic>
        <p:nvPicPr>
          <p:cNvPr id="110" name="Google Shape;110;g2b2166f72ed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3402" y="2571751"/>
            <a:ext cx="2679801" cy="15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b2166f72ed_0_21"/>
          <p:cNvSpPr txBox="1"/>
          <p:nvPr/>
        </p:nvSpPr>
        <p:spPr>
          <a:xfrm>
            <a:off x="729450" y="3804800"/>
            <a:ext cx="1521300" cy="535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sng" cap="none" strike="noStrik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4"/>
              </a:rPr>
              <a:t>Wikipedia</a:t>
            </a:r>
            <a:endParaRPr b="0" i="0" sz="2100" u="none" cap="none" strike="noStrike">
              <a:solidFill>
                <a:srgbClr val="000000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2166f72ed_0_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Data Mining?</a:t>
            </a:r>
            <a:endParaRPr/>
          </a:p>
        </p:txBody>
      </p:sp>
      <p:sp>
        <p:nvSpPr>
          <p:cNvPr id="117" name="Google Shape;117;g2b2166f72ed_0_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Char char="●"/>
            </a:pPr>
            <a:r>
              <a:rPr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Process of extracting and discovering patterns in large datasets</a:t>
            </a:r>
            <a:endParaRPr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tkinson Hyperlegible"/>
              <a:buChar char="●"/>
            </a:pPr>
            <a:r>
              <a:rPr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Involves methods: ML, Statistics, DBMS</a:t>
            </a:r>
            <a:endParaRPr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tkinson Hyperlegible"/>
              <a:buChar char="●"/>
            </a:pPr>
            <a:r>
              <a:rPr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Interdisciplinary field: CS, Statistics</a:t>
            </a:r>
            <a:endParaRPr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tkinson Hyperlegible"/>
              <a:buChar char="●"/>
            </a:pPr>
            <a:r>
              <a:rPr b="1"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Overall goal: </a:t>
            </a:r>
            <a:endParaRPr b="1"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○"/>
            </a:pPr>
            <a:r>
              <a:rPr b="1"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Extracting information from dataset</a:t>
            </a:r>
            <a:endParaRPr b="1"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○"/>
            </a:pPr>
            <a:r>
              <a:rPr b="1"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Transform into a comprehensive structure for further use</a:t>
            </a:r>
            <a:endParaRPr b="1"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tkinson Hyperlegible"/>
              <a:buChar char="●"/>
            </a:pPr>
            <a:r>
              <a:rPr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Data mining is the analysis step of </a:t>
            </a:r>
            <a:endParaRPr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○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The KDD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○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Aside from raw analysis, it also involves 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Database and data management aspects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Data preprocessing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Modeling and inference considerations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Evaluation and metrics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Post processing of discovered structures and visualizations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pic>
        <p:nvPicPr>
          <p:cNvPr id="118" name="Google Shape;118;g2b2166f72ed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3402" y="2571751"/>
            <a:ext cx="2679801" cy="15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b2166f72ed_0_28"/>
          <p:cNvSpPr txBox="1"/>
          <p:nvPr/>
        </p:nvSpPr>
        <p:spPr>
          <a:xfrm>
            <a:off x="729450" y="3804800"/>
            <a:ext cx="1521300" cy="535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sng" cap="none" strike="noStrik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4"/>
              </a:rPr>
              <a:t>Wikipedia</a:t>
            </a:r>
            <a:endParaRPr b="0" i="0" sz="2100" u="none" cap="none" strike="noStrike">
              <a:solidFill>
                <a:srgbClr val="000000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2166f72ed_0_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Data Mining?</a:t>
            </a:r>
            <a:endParaRPr/>
          </a:p>
        </p:txBody>
      </p:sp>
      <p:sp>
        <p:nvSpPr>
          <p:cNvPr id="125" name="Google Shape;125;g2b2166f72ed_0_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Char char="●"/>
            </a:pPr>
            <a:r>
              <a:rPr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Process of extracting and discovering patterns in large datasets</a:t>
            </a:r>
            <a:endParaRPr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tkinson Hyperlegible"/>
              <a:buChar char="●"/>
            </a:pPr>
            <a:r>
              <a:rPr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Involves methods: ML, Statistics, DBMS</a:t>
            </a:r>
            <a:endParaRPr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tkinson Hyperlegible"/>
              <a:buChar char="●"/>
            </a:pPr>
            <a:r>
              <a:rPr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Interdisciplinary field: CS, Statistics</a:t>
            </a:r>
            <a:endParaRPr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tkinson Hyperlegible"/>
              <a:buChar char="●"/>
            </a:pPr>
            <a:r>
              <a:rPr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Overall goal: </a:t>
            </a:r>
            <a:endParaRPr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○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Extracting information from dataset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○"/>
            </a:pPr>
            <a:r>
              <a:rPr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Transform into a comprehensive structure for further use</a:t>
            </a:r>
            <a:endParaRPr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tkinson Hyperlegible"/>
              <a:buChar char="●"/>
            </a:pPr>
            <a:r>
              <a:rPr b="1" lang="en" sz="1205">
                <a:latin typeface="Atkinson Hyperlegible"/>
                <a:ea typeface="Atkinson Hyperlegible"/>
                <a:cs typeface="Atkinson Hyperlegible"/>
                <a:sym typeface="Atkinson Hyperlegible"/>
              </a:rPr>
              <a:t>Data mining is the analysis step of </a:t>
            </a:r>
            <a:endParaRPr b="1" sz="120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○"/>
            </a:pPr>
            <a:r>
              <a:rPr b="1"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The KDD</a:t>
            </a:r>
            <a:endParaRPr b="1"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○"/>
            </a:pPr>
            <a:r>
              <a:rPr b="1"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Aside from raw analysis, it also involves </a:t>
            </a:r>
            <a:endParaRPr b="1"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b="1"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Database and data management aspects</a:t>
            </a:r>
            <a:endParaRPr b="1"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b="1"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Data preprocessing</a:t>
            </a:r>
            <a:endParaRPr b="1"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b="1"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Modeling and inference considerations</a:t>
            </a:r>
            <a:endParaRPr b="1"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b="1"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Evaluation and metrics</a:t>
            </a:r>
            <a:endParaRPr b="1"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294322" lvl="2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Font typeface="Atkinson Hyperlegible"/>
              <a:buChar char="■"/>
            </a:pPr>
            <a:r>
              <a:rPr b="1" lang="en" sz="1035">
                <a:latin typeface="Atkinson Hyperlegible"/>
                <a:ea typeface="Atkinson Hyperlegible"/>
                <a:cs typeface="Atkinson Hyperlegible"/>
                <a:sym typeface="Atkinson Hyperlegible"/>
              </a:rPr>
              <a:t>Post processing of discovered structures and visualizations</a:t>
            </a:r>
            <a:endParaRPr b="1" sz="1035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pic>
        <p:nvPicPr>
          <p:cNvPr id="126" name="Google Shape;126;g2b2166f72ed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002" y="2571751"/>
            <a:ext cx="2679801" cy="155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b2166f72ed_0_35"/>
          <p:cNvSpPr txBox="1"/>
          <p:nvPr/>
        </p:nvSpPr>
        <p:spPr>
          <a:xfrm>
            <a:off x="729450" y="3804800"/>
            <a:ext cx="1521300" cy="535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sng" cap="none" strike="noStrik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4"/>
              </a:rPr>
              <a:t>Wikipedia</a:t>
            </a:r>
            <a:endParaRPr b="0" i="0" sz="2100" u="none" cap="none" strike="noStrike">
              <a:solidFill>
                <a:srgbClr val="000000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Knowledge Discovery Process (KDP) Models</a:t>
            </a:r>
            <a:endParaRPr/>
          </a:p>
        </p:txBody>
      </p:sp>
      <p:sp>
        <p:nvSpPr>
          <p:cNvPr id="133" name="Google Shape;133;p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Academic Research Models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Introduced in mid 1990s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Several models available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Suggested steps are similar</a:t>
            </a:r>
            <a:endParaRPr sz="1200"/>
          </a:p>
        </p:txBody>
      </p:sp>
      <p:sp>
        <p:nvSpPr>
          <p:cNvPr id="134" name="Google Shape;134;p3"/>
          <p:cNvSpPr txBox="1"/>
          <p:nvPr>
            <p:ph idx="2" type="body"/>
          </p:nvPr>
        </p:nvSpPr>
        <p:spPr>
          <a:xfrm>
            <a:off x="5024600" y="2078875"/>
            <a:ext cx="3393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 u="sng"/>
              <a:t>9 steps: Fa</a:t>
            </a:r>
            <a:r>
              <a:rPr lang="en" sz="1200" u="sng"/>
              <a:t>y</a:t>
            </a:r>
            <a:r>
              <a:rPr lang="en" sz="1200" u="sng"/>
              <a:t>yard et al KDP model:</a:t>
            </a:r>
            <a:endParaRPr sz="1200" u="sng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Understanding the application domain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Creating a target dataset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Data cleaning and preprocessing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Data reduction and projection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Choosing the data mining task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Choosing the algorithm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AutoNum type="arabicParenR"/>
            </a:pPr>
            <a:r>
              <a:rPr lang="en" sz="1200">
                <a:solidFill>
                  <a:srgbClr val="0000FF"/>
                </a:solidFill>
              </a:rPr>
              <a:t>Data mining</a:t>
            </a:r>
            <a:endParaRPr sz="1200">
              <a:solidFill>
                <a:srgbClr val="0000FF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Interpreting mined patterns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Consolidating discovered patterns</a:t>
            </a:r>
            <a:endParaRPr sz="1200"/>
          </a:p>
        </p:txBody>
      </p:sp>
      <p:sp>
        <p:nvSpPr>
          <p:cNvPr id="135" name="Google Shape;135;p3"/>
          <p:cNvSpPr txBox="1"/>
          <p:nvPr/>
        </p:nvSpPr>
        <p:spPr>
          <a:xfrm>
            <a:off x="725075" y="3927500"/>
            <a:ext cx="3774300" cy="41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Data Mining - A Knowledge Discovery Approach by Cis Pedrycz, and Swiniarski </a:t>
            </a:r>
            <a:endParaRPr b="0" i="0" sz="1000" u="none" cap="none" strike="noStrike">
              <a:solidFill>
                <a:srgbClr val="000000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Knowledge Discovery Process (KDP) Models</a:t>
            </a:r>
            <a:endParaRPr/>
          </a:p>
        </p:txBody>
      </p:sp>
      <p:sp>
        <p:nvSpPr>
          <p:cNvPr id="141" name="Google Shape;141;p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Academic Research Models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Introduced in mid 1990s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Several models available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Suggested steps are similar</a:t>
            </a:r>
            <a:endParaRPr sz="1200"/>
          </a:p>
        </p:txBody>
      </p:sp>
      <p:sp>
        <p:nvSpPr>
          <p:cNvPr id="142" name="Google Shape;142;p4"/>
          <p:cNvSpPr txBox="1"/>
          <p:nvPr>
            <p:ph idx="2" type="body"/>
          </p:nvPr>
        </p:nvSpPr>
        <p:spPr>
          <a:xfrm>
            <a:off x="5024600" y="2078875"/>
            <a:ext cx="3393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 u="sng"/>
              <a:t>9 steps: Fayyard et al KDP model:</a:t>
            </a:r>
            <a:endParaRPr sz="1200" u="sng"/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Understanding the application domain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Creating a target dataset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Data cleaning and preprocessing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Data reduction and projection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Choosing the data mining task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Choosing the algorithm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AutoNum type="arabicParenR"/>
            </a:pPr>
            <a:r>
              <a:rPr lang="en" sz="1200">
                <a:solidFill>
                  <a:srgbClr val="0000FF"/>
                </a:solidFill>
              </a:rPr>
              <a:t>Data mining</a:t>
            </a:r>
            <a:endParaRPr sz="1200">
              <a:solidFill>
                <a:srgbClr val="0000FF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Interpreting mined patterns</a:t>
            </a:r>
            <a:endParaRPr sz="1200"/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Consolidating discovered patterns</a:t>
            </a:r>
            <a:endParaRPr sz="1200"/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500" y="3219500"/>
            <a:ext cx="4466299" cy="12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Knowledge Discovery Process (KDP) Models</a:t>
            </a:r>
            <a:endParaRPr/>
          </a:p>
        </p:txBody>
      </p:sp>
      <p:sp>
        <p:nvSpPr>
          <p:cNvPr id="149" name="Google Shape;149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100"/>
              <a:t>Industrial Models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Business understanding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Data Understanding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Data preparation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Modeling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-"/>
            </a:pPr>
            <a:r>
              <a:rPr lang="en" sz="1100">
                <a:solidFill>
                  <a:srgbClr val="0000FF"/>
                </a:solidFill>
              </a:rPr>
              <a:t>Evaluation</a:t>
            </a:r>
            <a:endParaRPr sz="1100">
              <a:solidFill>
                <a:srgbClr val="0000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-"/>
            </a:pPr>
            <a:r>
              <a:rPr lang="en" sz="1100">
                <a:solidFill>
                  <a:srgbClr val="0000FF"/>
                </a:solidFill>
              </a:rPr>
              <a:t>Deployment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50" name="Google Shape;150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8100" y="2035375"/>
            <a:ext cx="2662401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/>
          <p:nvPr/>
        </p:nvSpPr>
        <p:spPr>
          <a:xfrm>
            <a:off x="725075" y="3927500"/>
            <a:ext cx="3774300" cy="41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Data Mining - A Knowledge Discovery Approach by Cis Pedrycz, and Swiniarski </a:t>
            </a:r>
            <a:endParaRPr b="0" i="0" sz="1000" u="none" cap="none" strike="noStrike">
              <a:solidFill>
                <a:srgbClr val="000000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