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90" r:id="rId7"/>
    <p:sldId id="289" r:id="rId8"/>
    <p:sldId id="277" r:id="rId9"/>
    <p:sldId id="283" r:id="rId10"/>
    <p:sldId id="280" r:id="rId11"/>
    <p:sldId id="291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82" y="11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6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0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32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3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3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55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3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6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6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12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376036"/>
            <a:ext cx="10303379" cy="13295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/>
              <a:t>Group members                               </a:t>
            </a:r>
            <a:r>
              <a:rPr lang="en-US" sz="3200" dirty="0" smtClean="0"/>
              <a:t>ID</a:t>
            </a:r>
            <a:br>
              <a:rPr lang="en-US" sz="3200" dirty="0" smtClean="0"/>
            </a:br>
            <a:r>
              <a:rPr lang="en-US" sz="3200" dirty="0" err="1"/>
              <a:t>Jannatun</a:t>
            </a:r>
            <a:r>
              <a:rPr lang="en-US" sz="3200" dirty="0"/>
              <a:t> </a:t>
            </a:r>
            <a:r>
              <a:rPr lang="en-US" sz="3200" dirty="0" err="1" smtClean="0"/>
              <a:t>Nayem</a:t>
            </a:r>
            <a:r>
              <a:rPr lang="en-US" sz="3200" dirty="0"/>
              <a:t>           </a:t>
            </a:r>
            <a:r>
              <a:rPr lang="en-US" sz="3200" dirty="0" smtClean="0"/>
              <a:t>     1821896642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067" y="1636622"/>
            <a:ext cx="32975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CSE 499A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067" y="2467619"/>
            <a:ext cx="42489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200" b="1" dirty="0"/>
              <a:t>TWITTER SENTIMENT ANALYSIS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project?</a:t>
            </a:r>
            <a:endParaRPr lang="en-US" dirty="0"/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141412" y="19050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218883" y="1676400"/>
            <a:ext cx="10360501" cy="44622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b="1" dirty="0" smtClean="0"/>
              <a:t>The main goal is to connect on Twitter and search for the tweets that contain a particular keyword and then evaluate the polarity of the tweets as positive, negative or neutral.</a:t>
            </a:r>
            <a:r>
              <a:rPr lang="en-GB" b="1" dirty="0">
                <a:solidFill>
                  <a:schemeClr val="lt1"/>
                </a:solidFill>
                <a:ea typeface="Lato"/>
                <a:cs typeface="Lato"/>
                <a:sym typeface="Lato"/>
              </a:rPr>
              <a:t> </a:t>
            </a:r>
            <a:r>
              <a:rPr lang="en-GB" b="1" dirty="0">
                <a:ea typeface="Lato"/>
                <a:cs typeface="Lato"/>
                <a:sym typeface="Lato"/>
              </a:rPr>
              <a:t>For accurate and easy method of analysing people view and sentiments we use the twitter sentiment analysis.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58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79117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smtClean="0"/>
              <a:t>Keyword-Based </a:t>
            </a:r>
            <a:r>
              <a:rPr lang="en-US" dirty="0"/>
              <a:t>Search</a:t>
            </a:r>
            <a:r>
              <a:rPr lang="en-US" dirty="0" smtClean="0"/>
              <a:t>: </a:t>
            </a:r>
            <a:r>
              <a:rPr lang="en-US" dirty="0"/>
              <a:t>Conduct targeted searches for tweets containing a specific keyword, allowing for focused data collection on a particular topic.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smtClean="0"/>
              <a:t>Sentiment </a:t>
            </a:r>
            <a:r>
              <a:rPr lang="en-US" dirty="0"/>
              <a:t>Analysis Algorithms</a:t>
            </a:r>
            <a:r>
              <a:rPr lang="en-US" dirty="0" smtClean="0"/>
              <a:t>: </a:t>
            </a:r>
            <a:r>
              <a:rPr lang="en-US" dirty="0"/>
              <a:t>Implement sentiment analysis algorithms, leveraging natural language processing (NLP) techniques to assess the emotional tone of each tweet.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Categorization </a:t>
            </a:r>
            <a:r>
              <a:rPr lang="en-US" dirty="0"/>
              <a:t>into Positive, Negative, or Neutral</a:t>
            </a:r>
            <a:r>
              <a:rPr lang="en-US" dirty="0" smtClean="0"/>
              <a:t>: </a:t>
            </a:r>
            <a:r>
              <a:rPr lang="en-US" dirty="0"/>
              <a:t>Classify tweets into three main categories based on sentiment: positive, negative, or neutral, providing a quick overview of public perception.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dirty="0" smtClean="0"/>
              <a:t>Machine </a:t>
            </a:r>
            <a:r>
              <a:rPr lang="en-US" dirty="0"/>
              <a:t>Learning Models</a:t>
            </a:r>
            <a:r>
              <a:rPr lang="en-US" dirty="0" smtClean="0"/>
              <a:t>: </a:t>
            </a:r>
            <a:r>
              <a:rPr lang="en-US" dirty="0"/>
              <a:t>Enhance accuracy by employing machine learning models trained on labeled datasets, enabling precise sentiment classification and pattern recognition.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dirty="0" smtClean="0"/>
              <a:t>Real-Time </a:t>
            </a:r>
            <a:r>
              <a:rPr lang="en-US" dirty="0"/>
              <a:t>Insights</a:t>
            </a:r>
            <a:r>
              <a:rPr lang="en-US" dirty="0" smtClean="0"/>
              <a:t>: </a:t>
            </a:r>
            <a:r>
              <a:rPr lang="en-US" dirty="0"/>
              <a:t>Leverage the immediacy of Twitter to obtain real-time insights into public opinion, enabling organizations to adapt strategies promptly.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smtClean="0"/>
              <a:t>Strategic </a:t>
            </a:r>
            <a:r>
              <a:rPr lang="en-US" dirty="0"/>
              <a:t>Decision-Making</a:t>
            </a:r>
            <a:r>
              <a:rPr lang="en-US" dirty="0" smtClean="0"/>
              <a:t>: </a:t>
            </a:r>
            <a:r>
              <a:rPr lang="en-US" dirty="0"/>
              <a:t>Utilize the sentiment analysis results for informed decision-making, whether in brand management, market research, or understanding societal attitudes toward specific events or issues.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218" y="154291"/>
            <a:ext cx="43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Work Flow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84208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1" y="1772538"/>
            <a:ext cx="9869515" cy="407032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3856" y="311948"/>
            <a:ext cx="36327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System Design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98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Social , Economic, Financial Impact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559660" y="275859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27" y="286136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Economic Impact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Social Impact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</a:t>
            </a:r>
            <a:r>
              <a:rPr lang="en-US" sz="1600" b="1" dirty="0" smtClean="0">
                <a:solidFill>
                  <a:schemeClr val="bg1"/>
                </a:solidFill>
              </a:rPr>
              <a:t>Impact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/>
              <a:t>Companies can refine marketing strategies based on sentiment analysis, enhancing brand perception and market positioning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/>
              <a:t>Provides insights into public opinions, helping society understand prevailing sentiments on various topics and events</a:t>
            </a:r>
            <a:r>
              <a:rPr lang="en-GB" sz="1400" dirty="0" smtClean="0"/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GB" sz="1400" dirty="0"/>
              <a:t>Enables policymakers to gauge public sentiment towards government policies, aiding in responsive governance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57200" y="114038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Tools and </a:t>
            </a:r>
            <a:r>
              <a:rPr lang="en-US" sz="2800" b="1" dirty="0" smtClean="0"/>
              <a:t>Technologies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071" y="1779291"/>
            <a:ext cx="8591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smtClean="0">
                <a:latin typeface="Söhne"/>
              </a:rPr>
              <a:t>Python</a:t>
            </a:r>
            <a:r>
              <a:rPr lang="en-GB" b="1" dirty="0">
                <a:latin typeface="Söhne"/>
              </a:rPr>
              <a:t>:</a:t>
            </a:r>
            <a:endParaRPr lang="en-GB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Used for data cleaning, </a:t>
            </a:r>
            <a:r>
              <a:rPr lang="en-GB" dirty="0" err="1">
                <a:latin typeface="Söhne"/>
              </a:rPr>
              <a:t>preprocessing</a:t>
            </a:r>
            <a:r>
              <a:rPr lang="en-GB" dirty="0">
                <a:latin typeface="Söhne"/>
              </a:rPr>
              <a:t>,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>
                <a:latin typeface="Söhne"/>
              </a:rPr>
              <a:t>NLTK </a:t>
            </a:r>
            <a:r>
              <a:rPr lang="en-GB" b="1" dirty="0">
                <a:latin typeface="Söhne"/>
              </a:rPr>
              <a:t>(Natural Language Toolkit):</a:t>
            </a:r>
            <a:endParaRPr lang="en-GB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Utilized for tokenization, stemming, and stop word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 smtClean="0">
                <a:latin typeface="Söhne"/>
              </a:rPr>
              <a:t>Scikit</a:t>
            </a:r>
            <a:r>
              <a:rPr lang="en-GB" b="1" dirty="0" smtClean="0">
                <a:latin typeface="Söhne"/>
              </a:rPr>
              <a:t>-learn</a:t>
            </a:r>
            <a:r>
              <a:rPr lang="en-GB" b="1" dirty="0">
                <a:latin typeface="Söhne"/>
              </a:rPr>
              <a:t>:</a:t>
            </a:r>
            <a:endParaRPr lang="en-GB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Implemented machine learning algorithms for sentiment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Söhne"/>
              </a:rPr>
              <a:t>TensorFlow</a:t>
            </a:r>
            <a:r>
              <a:rPr lang="en-GB" b="1" dirty="0">
                <a:latin typeface="Söhne"/>
              </a:rPr>
              <a:t> (or </a:t>
            </a:r>
            <a:r>
              <a:rPr lang="en-GB" b="1" dirty="0" err="1">
                <a:latin typeface="Söhne"/>
              </a:rPr>
              <a:t>PyTorch</a:t>
            </a:r>
            <a:r>
              <a:rPr lang="en-GB" b="1" dirty="0">
                <a:latin typeface="Söhne"/>
              </a:rPr>
              <a:t>):</a:t>
            </a:r>
            <a:endParaRPr lang="en-GB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Deployed deep learning models for advanced sentiment analysis.</a:t>
            </a:r>
          </a:p>
          <a:p>
            <a:r>
              <a:rPr lang="en-GB" dirty="0" smtClean="0">
                <a:latin typeface="Söhne"/>
              </a:rPr>
              <a:t>Development </a:t>
            </a:r>
            <a:r>
              <a:rPr lang="en-GB" dirty="0">
                <a:latin typeface="Söhne"/>
              </a:rPr>
              <a:t>Environment: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>
                <a:latin typeface="Söhne"/>
              </a:rPr>
              <a:t>Jupyter</a:t>
            </a:r>
            <a:r>
              <a:rPr lang="en-GB" b="1" dirty="0">
                <a:latin typeface="Söhne"/>
              </a:rPr>
              <a:t> Notebooks:</a:t>
            </a:r>
            <a:endParaRPr lang="en-GB" dirty="0"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Söhne"/>
              </a:rPr>
              <a:t>Used for interactive development and analysis</a:t>
            </a:r>
            <a:r>
              <a:rPr lang="en-GB" dirty="0" smtClean="0">
                <a:latin typeface="Söhne"/>
              </a:rPr>
              <a:t>.</a:t>
            </a:r>
            <a:endParaRPr lang="en-GB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855297"/>
            <a:ext cx="7101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Sentiment Analysis with '</a:t>
            </a:r>
            <a:r>
              <a:rPr lang="en-GB" b="1" dirty="0" err="1"/>
              <a:t>bert</a:t>
            </a:r>
            <a:r>
              <a:rPr lang="en-GB" b="1" dirty="0"/>
              <a:t>-base-cased' Model</a:t>
            </a:r>
            <a:endParaRPr lang="en-GB" dirty="0"/>
          </a:p>
          <a:p>
            <a:r>
              <a:rPr lang="en-GB" b="1" dirty="0"/>
              <a:t>Accuracy: 98.72%</a:t>
            </a:r>
            <a:endParaRPr lang="en-GB" dirty="0"/>
          </a:p>
          <a:p>
            <a:pPr lvl="1"/>
            <a:r>
              <a:rPr lang="en-GB" dirty="0"/>
              <a:t>Demonstrates the high precision of the sentiment analysis model.</a:t>
            </a:r>
          </a:p>
          <a:p>
            <a:r>
              <a:rPr lang="en-GB" b="1" dirty="0"/>
              <a:t>Validation Score: 81.70%</a:t>
            </a:r>
            <a:endParaRPr lang="en-GB" dirty="0"/>
          </a:p>
          <a:p>
            <a:pPr lvl="1"/>
            <a:r>
              <a:rPr lang="en-GB" dirty="0"/>
              <a:t>Reflects the robustness of the model on unseen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93" y="855298"/>
            <a:ext cx="3165638" cy="2577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427" y="3673986"/>
            <a:ext cx="4006312" cy="26786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665023"/>
            <a:ext cx="5171090" cy="2753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833995" y="5864772"/>
            <a:ext cx="20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Bert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204" y="154984"/>
            <a:ext cx="6423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Söhne"/>
              </a:rPr>
              <a:t>Future Improvements and Advancements</a:t>
            </a:r>
            <a:endParaRPr lang="en-US" sz="2800"/>
          </a:p>
        </p:txBody>
      </p:sp>
      <p:sp>
        <p:nvSpPr>
          <p:cNvPr id="3" name="Rectangle 2"/>
          <p:cNvSpPr/>
          <p:nvPr/>
        </p:nvSpPr>
        <p:spPr>
          <a:xfrm>
            <a:off x="309966" y="133351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latin typeface="Söhne"/>
              </a:rPr>
              <a:t>1. Incorporating Transformer Models:</a:t>
            </a:r>
            <a:endParaRPr lang="en-GB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latin typeface="Söhne"/>
              </a:rPr>
              <a:t>Explore the integration of state-of-the-art transformer models beyond BERT, such as GPT-4 or T5, to harness the latest advancements in language understanding and context modeling.</a:t>
            </a:r>
          </a:p>
          <a:p>
            <a:r>
              <a:rPr lang="en-GB" b="1" smtClean="0">
                <a:latin typeface="Söhne"/>
              </a:rPr>
              <a:t>2. </a:t>
            </a:r>
            <a:r>
              <a:rPr lang="en-GB" b="1">
                <a:latin typeface="Söhne"/>
              </a:rPr>
              <a:t>Domain-Specific Fine-Tuning:</a:t>
            </a:r>
            <a:endParaRPr lang="en-GB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latin typeface="Söhne"/>
              </a:rPr>
              <a:t>Implement fine-tuning strategies on pre-trained models using domain-specific datasets to tailor the sentiment analysis system for industry-specific or niche contexts, ensuring better alignment with our objectives.</a:t>
            </a:r>
          </a:p>
          <a:p>
            <a:r>
              <a:rPr lang="en-GB" b="1" smtClean="0">
                <a:latin typeface="Söhne"/>
              </a:rPr>
              <a:t>3. </a:t>
            </a:r>
            <a:r>
              <a:rPr lang="en-GB" b="1">
                <a:latin typeface="Söhne"/>
              </a:rPr>
              <a:t>Continuous Learning Framework:</a:t>
            </a:r>
            <a:endParaRPr lang="en-GB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latin typeface="Söhne"/>
              </a:rPr>
              <a:t>Develop a continuous learning framework that allows our sentiment analysis model to adapt and evolve over time as language usage and sentiment expressions on Twitter change.</a:t>
            </a:r>
          </a:p>
          <a:p>
            <a:r>
              <a:rPr lang="en-GB" b="1" smtClean="0">
                <a:latin typeface="Söhne"/>
              </a:rPr>
              <a:t>4. </a:t>
            </a:r>
            <a:r>
              <a:rPr lang="en-GB" b="1">
                <a:latin typeface="Söhne"/>
              </a:rPr>
              <a:t>Real-Time Feedback Loop:</a:t>
            </a:r>
            <a:endParaRPr lang="en-GB"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latin typeface="Söhne"/>
              </a:rPr>
              <a:t>Establish a real-time feedback loop where user feedback and corrections contribute to model retraining, fostering a dynamic system that continuously improves its accuracy and adapts to changing language trends.</a:t>
            </a:r>
            <a:endParaRPr lang="en-GB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581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565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Lato</vt:lpstr>
      <vt:lpstr>Segoe UI</vt:lpstr>
      <vt:lpstr>Söhne</vt:lpstr>
      <vt:lpstr>Wingdings 3</vt:lpstr>
      <vt:lpstr>Ion</vt:lpstr>
      <vt:lpstr>Group members                               ID Jannatun Nayem                1821896642 </vt:lpstr>
      <vt:lpstr>PowerPoint Presentation</vt:lpstr>
      <vt:lpstr>PowerPoint Presentation</vt:lpstr>
      <vt:lpstr>PowerPoint Presentation</vt:lpstr>
      <vt:lpstr>Project analysis slide 3</vt:lpstr>
      <vt:lpstr>Project analysis slide 8</vt:lpstr>
      <vt:lpstr>Project analysis slide 6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2023-06-10T04:18:20Z</dcterms:created>
  <dcterms:modified xsi:type="dcterms:W3CDTF">2023-12-01T22:49:31Z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