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Benjamin Hanse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theme/theme1.xml" Type="http://schemas.openxmlformats.org/officeDocument/2006/relationships/theme" Id="rId1"/><Relationship Target="slides/slide7.xml" Type="http://schemas.openxmlformats.org/officeDocument/2006/relationships/slide" Id="rId13"/><Relationship Target="commentAuthors.xml" Type="http://schemas.openxmlformats.org/officeDocument/2006/relationships/commentAuthors" Id="rId4"/><Relationship Target="slides/slide4.xml" Type="http://schemas.openxmlformats.org/officeDocument/2006/relationships/slide" Id="rId10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This is great. Thanks for getting started on this.</p:text>
  </p:cm>
</p:cmLst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42 = % of test set up (accuracy we would get if guessed up every time)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hue wasn't continuous</a:t>
            </a:r>
          </a:p>
          <a:p>
            <a:pPr rtl="0" lvl="0">
              <a:buNone/>
            </a:pPr>
            <a:r>
              <a:rPr lang="en"/>
              <a:t>averages</a:t>
            </a:r>
          </a:p>
          <a:p>
            <a:pPr rtl="0" lvl="0">
              <a:buNone/>
            </a:pPr>
            <a:r>
              <a:rPr lang="en"/>
              <a:t>rgb = normalized to (0 -1) from value of red (0 -225)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4056001" x="381000"/>
            <a:ext cy="803275" cx="2835275"/>
          </a:xfrm>
          <a:custGeom>
            <a:pathLst>
              <a:path w="3572" extrusionOk="0" h="1012">
                <a:moveTo>
                  <a:pt y="303" x="1427"/>
                </a:moveTo>
                <a:lnTo>
                  <a:pt y="303" x="1427"/>
                </a:lnTo>
                <a:lnTo>
                  <a:pt y="0" x="1427"/>
                </a:lnTo>
                <a:lnTo>
                  <a:pt y="0" x="0"/>
                </a:lnTo>
                <a:lnTo>
                  <a:pt y="594" x="0"/>
                </a:lnTo>
                <a:lnTo>
                  <a:pt y="594" x="0"/>
                </a:lnTo>
                <a:lnTo>
                  <a:pt y="615" x="0"/>
                </a:lnTo>
                <a:lnTo>
                  <a:pt y="636" x="1"/>
                </a:lnTo>
                <a:lnTo>
                  <a:pt y="658" x="5"/>
                </a:lnTo>
                <a:lnTo>
                  <a:pt y="679" x="10"/>
                </a:lnTo>
                <a:lnTo>
                  <a:pt y="698" x="16"/>
                </a:lnTo>
                <a:lnTo>
                  <a:pt y="718" x="23"/>
                </a:lnTo>
                <a:lnTo>
                  <a:pt y="738" x="31"/>
                </a:lnTo>
                <a:lnTo>
                  <a:pt y="757" x="39"/>
                </a:lnTo>
                <a:lnTo>
                  <a:pt y="775" x="49"/>
                </a:lnTo>
                <a:lnTo>
                  <a:pt y="793" x="60"/>
                </a:lnTo>
                <a:lnTo>
                  <a:pt y="811" x="73"/>
                </a:lnTo>
                <a:lnTo>
                  <a:pt y="827" x="86"/>
                </a:lnTo>
                <a:lnTo>
                  <a:pt y="844" x="99"/>
                </a:lnTo>
                <a:lnTo>
                  <a:pt y="860" x="114"/>
                </a:lnTo>
                <a:lnTo>
                  <a:pt y="875" x="130"/>
                </a:lnTo>
                <a:lnTo>
                  <a:pt y="889" x="147"/>
                </a:lnTo>
                <a:lnTo>
                  <a:pt y="902" x="165"/>
                </a:lnTo>
                <a:lnTo>
                  <a:pt y="917" x="183"/>
                </a:lnTo>
                <a:lnTo>
                  <a:pt y="929" x="202"/>
                </a:lnTo>
                <a:lnTo>
                  <a:pt y="940" x="222"/>
                </a:lnTo>
                <a:lnTo>
                  <a:pt y="951" x="243"/>
                </a:lnTo>
                <a:lnTo>
                  <a:pt y="961" x="264"/>
                </a:lnTo>
                <a:lnTo>
                  <a:pt y="971" x="285"/>
                </a:lnTo>
                <a:lnTo>
                  <a:pt y="979" x="308"/>
                </a:lnTo>
                <a:lnTo>
                  <a:pt y="986" x="331"/>
                </a:lnTo>
                <a:lnTo>
                  <a:pt y="992" x="354"/>
                </a:lnTo>
                <a:lnTo>
                  <a:pt y="999" x="378"/>
                </a:lnTo>
                <a:lnTo>
                  <a:pt y="1004" x="403"/>
                </a:lnTo>
                <a:lnTo>
                  <a:pt y="1007" x="427"/>
                </a:lnTo>
                <a:lnTo>
                  <a:pt y="1010" x="454"/>
                </a:lnTo>
                <a:lnTo>
                  <a:pt y="1012" x="478"/>
                </a:lnTo>
                <a:lnTo>
                  <a:pt y="1012" x="504"/>
                </a:lnTo>
                <a:lnTo>
                  <a:pt y="1012" x="3572"/>
                </a:lnTo>
                <a:lnTo>
                  <a:pt y="760" x="3572"/>
                </a:lnTo>
                <a:lnTo>
                  <a:pt y="760" x="1882"/>
                </a:lnTo>
                <a:lnTo>
                  <a:pt y="760" x="1882"/>
                </a:lnTo>
                <a:lnTo>
                  <a:pt y="759" x="1859"/>
                </a:lnTo>
                <a:lnTo>
                  <a:pt y="757" x="1836"/>
                </a:lnTo>
                <a:lnTo>
                  <a:pt y="754" x="1814"/>
                </a:lnTo>
                <a:lnTo>
                  <a:pt y="751" x="1791"/>
                </a:lnTo>
                <a:lnTo>
                  <a:pt y="746" x="1768"/>
                </a:lnTo>
                <a:lnTo>
                  <a:pt y="739" x="1747"/>
                </a:lnTo>
                <a:lnTo>
                  <a:pt y="733" x="1725"/>
                </a:lnTo>
                <a:lnTo>
                  <a:pt y="724" x="1704"/>
                </a:lnTo>
                <a:lnTo>
                  <a:pt y="715" x="1685"/>
                </a:lnTo>
                <a:lnTo>
                  <a:pt y="705" x="1665"/>
                </a:lnTo>
                <a:lnTo>
                  <a:pt y="693" x="1645"/>
                </a:lnTo>
                <a:lnTo>
                  <a:pt y="682" x="1627"/>
                </a:lnTo>
                <a:lnTo>
                  <a:pt y="669" x="1609"/>
                </a:lnTo>
                <a:lnTo>
                  <a:pt y="656" x="1592"/>
                </a:lnTo>
                <a:lnTo>
                  <a:pt y="641" x="1575"/>
                </a:lnTo>
                <a:lnTo>
                  <a:pt y="627" x="1560"/>
                </a:lnTo>
                <a:lnTo>
                  <a:pt y="610" x="1544"/>
                </a:lnTo>
                <a:lnTo>
                  <a:pt y="594" x="1529"/>
                </a:lnTo>
                <a:lnTo>
                  <a:pt y="576" x="1516"/>
                </a:lnTo>
                <a:lnTo>
                  <a:pt y="558" x="1503"/>
                </a:lnTo>
                <a:lnTo>
                  <a:pt y="540" x="1492"/>
                </a:lnTo>
                <a:lnTo>
                  <a:pt y="520" x="1480"/>
                </a:lnTo>
                <a:lnTo>
                  <a:pt y="501" x="1471"/>
                </a:lnTo>
                <a:lnTo>
                  <a:pt y="481" x="1463"/>
                </a:lnTo>
                <a:lnTo>
                  <a:pt y="460" x="1454"/>
                </a:lnTo>
                <a:lnTo>
                  <a:pt y="439" x="1446"/>
                </a:lnTo>
                <a:lnTo>
                  <a:pt y="418" x="1440"/>
                </a:lnTo>
                <a:lnTo>
                  <a:pt y="395" x="1435"/>
                </a:lnTo>
                <a:lnTo>
                  <a:pt y="372" x="1432"/>
                </a:lnTo>
                <a:lnTo>
                  <a:pt y="349" x="1428"/>
                </a:lnTo>
                <a:lnTo>
                  <a:pt y="326" x="1427"/>
                </a:lnTo>
                <a:lnTo>
                  <a:pt y="303" x="1427"/>
                </a:lnTo>
                <a:lnTo>
                  <a:pt y="303" x="14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4659251" x="6781800"/>
            <a:ext cy="736601" cx="1903412"/>
          </a:xfrm>
          <a:custGeom>
            <a:pathLst>
              <a:path w="2398" extrusionOk="0" h="927">
                <a:moveTo>
                  <a:pt y="708" x="971"/>
                </a:moveTo>
                <a:lnTo>
                  <a:pt y="708" x="971"/>
                </a:lnTo>
                <a:lnTo>
                  <a:pt y="927" x="971"/>
                </a:lnTo>
                <a:lnTo>
                  <a:pt y="927" x="2398"/>
                </a:lnTo>
                <a:lnTo>
                  <a:pt y="418" x="2398"/>
                </a:lnTo>
                <a:lnTo>
                  <a:pt y="418" x="2398"/>
                </a:lnTo>
                <a:lnTo>
                  <a:pt y="395" x="2398"/>
                </a:lnTo>
                <a:lnTo>
                  <a:pt y="374" x="2395"/>
                </a:lnTo>
                <a:lnTo>
                  <a:pt y="354" x="2392"/>
                </a:lnTo>
                <a:lnTo>
                  <a:pt y="333" x="2389"/>
                </a:lnTo>
                <a:lnTo>
                  <a:pt y="313" x="2382"/>
                </a:lnTo>
                <a:lnTo>
                  <a:pt y="294" x="2375"/>
                </a:lnTo>
                <a:lnTo>
                  <a:pt y="274" x="2367"/>
                </a:lnTo>
                <a:lnTo>
                  <a:pt y="254" x="2359"/>
                </a:lnTo>
                <a:lnTo>
                  <a:pt y="236" x="2348"/>
                </a:lnTo>
                <a:lnTo>
                  <a:pt y="219" x="2338"/>
                </a:lnTo>
                <a:lnTo>
                  <a:pt y="201" x="2325"/>
                </a:lnTo>
                <a:lnTo>
                  <a:pt y="184" x="2312"/>
                </a:lnTo>
                <a:lnTo>
                  <a:pt y="168" x="2299"/>
                </a:lnTo>
                <a:lnTo>
                  <a:pt y="152" x="2282"/>
                </a:lnTo>
                <a:lnTo>
                  <a:pt y="137" x="2268"/>
                </a:lnTo>
                <a:lnTo>
                  <a:pt y="122" x="2250"/>
                </a:lnTo>
                <a:lnTo>
                  <a:pt y="108" x="2233"/>
                </a:lnTo>
                <a:lnTo>
                  <a:pt y="94" x="2214"/>
                </a:lnTo>
                <a:lnTo>
                  <a:pt y="83" x="2196"/>
                </a:lnTo>
                <a:lnTo>
                  <a:pt y="70" x="2176"/>
                </a:lnTo>
                <a:lnTo>
                  <a:pt y="60" x="2155"/>
                </a:lnTo>
                <a:lnTo>
                  <a:pt y="50" x="2134"/>
                </a:lnTo>
                <a:lnTo>
                  <a:pt y="41" x="2113"/>
                </a:lnTo>
                <a:lnTo>
                  <a:pt y="32" x="2090"/>
                </a:lnTo>
                <a:lnTo>
                  <a:pt y="24" x="2067"/>
                </a:lnTo>
                <a:lnTo>
                  <a:pt y="18" x="2044"/>
                </a:lnTo>
                <a:lnTo>
                  <a:pt y="13" x="2020"/>
                </a:lnTo>
                <a:lnTo>
                  <a:pt y="8" x="1995"/>
                </a:lnTo>
                <a:lnTo>
                  <a:pt y="5" x="1971"/>
                </a:lnTo>
                <a:lnTo>
                  <a:pt y="1" x="1944"/>
                </a:lnTo>
                <a:lnTo>
                  <a:pt y="0" x="1920"/>
                </a:lnTo>
                <a:lnTo>
                  <a:pt y="0" x="1894"/>
                </a:lnTo>
                <a:lnTo>
                  <a:pt y="0" x="0"/>
                </a:lnTo>
                <a:lnTo>
                  <a:pt y="251" x="0"/>
                </a:lnTo>
                <a:lnTo>
                  <a:pt y="251" x="514"/>
                </a:lnTo>
                <a:lnTo>
                  <a:pt y="251" x="514"/>
                </a:lnTo>
                <a:lnTo>
                  <a:pt y="251" x="539"/>
                </a:lnTo>
                <a:lnTo>
                  <a:pt y="254" x="562"/>
                </a:lnTo>
                <a:lnTo>
                  <a:pt y="256" x="585"/>
                </a:lnTo>
                <a:lnTo>
                  <a:pt y="261" x="607"/>
                </a:lnTo>
                <a:lnTo>
                  <a:pt y="266" x="629"/>
                </a:lnTo>
                <a:lnTo>
                  <a:pt y="272" x="651"/>
                </a:lnTo>
                <a:lnTo>
                  <a:pt y="279" x="673"/>
                </a:lnTo>
                <a:lnTo>
                  <a:pt y="287" x="692"/>
                </a:lnTo>
                <a:lnTo>
                  <a:pt y="297" x="713"/>
                </a:lnTo>
                <a:lnTo>
                  <a:pt y="307" x="733"/>
                </a:lnTo>
                <a:lnTo>
                  <a:pt y="318" x="753"/>
                </a:lnTo>
                <a:lnTo>
                  <a:pt y="330" x="771"/>
                </a:lnTo>
                <a:lnTo>
                  <a:pt y="343" x="789"/>
                </a:lnTo>
                <a:lnTo>
                  <a:pt y="356" x="805"/>
                </a:lnTo>
                <a:lnTo>
                  <a:pt y="370" x="823"/>
                </a:lnTo>
                <a:lnTo>
                  <a:pt y="385" x="838"/>
                </a:lnTo>
                <a:lnTo>
                  <a:pt y="401" x="854"/>
                </a:lnTo>
                <a:lnTo>
                  <a:pt y="418" x="867"/>
                </a:lnTo>
                <a:lnTo>
                  <a:pt y="434" x="882"/>
                </a:lnTo>
                <a:lnTo>
                  <a:pt y="452" x="893"/>
                </a:lnTo>
                <a:lnTo>
                  <a:pt y="472" x="906"/>
                </a:lnTo>
                <a:lnTo>
                  <a:pt y="491" x="918"/>
                </a:lnTo>
                <a:lnTo>
                  <a:pt y="511" x="927"/>
                </a:lnTo>
                <a:lnTo>
                  <a:pt y="530" x="936"/>
                </a:lnTo>
                <a:lnTo>
                  <a:pt y="552" x="944"/>
                </a:lnTo>
                <a:lnTo>
                  <a:pt y="573" x="952"/>
                </a:lnTo>
                <a:lnTo>
                  <a:pt y="594" x="957"/>
                </a:lnTo>
                <a:lnTo>
                  <a:pt y="617" x="963"/>
                </a:lnTo>
                <a:lnTo>
                  <a:pt y="638" x="967"/>
                </a:lnTo>
                <a:lnTo>
                  <a:pt y="661" x="970"/>
                </a:lnTo>
                <a:lnTo>
                  <a:pt y="685" x="971"/>
                </a:lnTo>
                <a:lnTo>
                  <a:pt y="708" x="971"/>
                </a:lnTo>
                <a:lnTo>
                  <a:pt y="708" x="9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>
            <a:off y="0" x="381000"/>
            <a:ext cy="3962399" cx="113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4659251" x="3268663"/>
            <a:ext cy="200099" cx="1700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2" name="Shape 12"/>
          <p:cNvSpPr/>
          <p:nvPr/>
        </p:nvSpPr>
        <p:spPr>
          <a:xfrm>
            <a:off y="4659251" x="5021262"/>
            <a:ext cy="200099" cx="1684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3" name="Shape 13"/>
          <p:cNvSpPr/>
          <p:nvPr/>
        </p:nvSpPr>
        <p:spPr>
          <a:xfrm>
            <a:off y="5449826" x="7546975"/>
            <a:ext cy="1409700" cx="1139824"/>
          </a:xfrm>
          <a:custGeom>
            <a:pathLst>
              <a:path w="1437" extrusionOk="0" h="1776">
                <a:moveTo>
                  <a:pt y="1776" x="1435"/>
                </a:moveTo>
                <a:lnTo>
                  <a:pt y="1776" x="0"/>
                </a:lnTo>
                <a:lnTo>
                  <a:pt y="0" x="2"/>
                </a:lnTo>
                <a:lnTo>
                  <a:pt y="0" x="1437"/>
                </a:lnTo>
                <a:lnTo>
                  <a:pt y="1776" x="14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y="2916233" x="2220060"/>
            <a:ext cy="1650599" cx="471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4974907" x="2220060"/>
            <a:ext cy="884999" cx="471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8" name="Shape 18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0" name="Shape 20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457200" marL="457200">
              <a:defRPr>
                <a:solidFill>
                  <a:schemeClr val="lt2"/>
                </a:solidFill>
              </a:defRPr>
            </a:lvl1pPr>
            <a:lvl2pPr rtl="0" indent="-342900" marL="800100">
              <a:defRPr>
                <a:solidFill>
                  <a:schemeClr val="lt2"/>
                </a:solidFill>
              </a:defRPr>
            </a:lvl2pPr>
            <a:lvl3pPr rtl="0" indent="-342900" marL="1257300">
              <a:defRPr>
                <a:solidFill>
                  <a:schemeClr val="lt2"/>
                </a:solidFill>
              </a:defRPr>
            </a:lvl3pPr>
            <a:lvl4pPr rtl="0" indent="-285750" marL="1657350">
              <a:defRPr>
                <a:solidFill>
                  <a:schemeClr val="lt2"/>
                </a:solidFill>
              </a:defRPr>
            </a:lvl4pPr>
            <a:lvl5pPr rtl="0" indent="-285750" marL="2114550">
              <a:defRPr sz="1800">
                <a:solidFill>
                  <a:schemeClr val="lt2"/>
                </a:solidFill>
              </a:defRPr>
            </a:lvl5pPr>
            <a:lvl6pPr rtl="0" indent="-285750" marL="2571750">
              <a:defRPr sz="1800">
                <a:solidFill>
                  <a:schemeClr val="lt2"/>
                </a:solidFill>
              </a:defRPr>
            </a:lvl6pPr>
            <a:lvl7pPr rtl="0" indent="-285750" marL="3028950">
              <a:defRPr sz="1800">
                <a:solidFill>
                  <a:schemeClr val="lt2"/>
                </a:solidFill>
              </a:defRPr>
            </a:lvl7pPr>
            <a:lvl8pPr rtl="0" indent="-285750" marL="3486150">
              <a:defRPr sz="1800">
                <a:solidFill>
                  <a:schemeClr val="lt2"/>
                </a:solidFill>
              </a:defRPr>
            </a:lvl8pPr>
            <a:lvl9pPr rtl="0" indent="-285750" marL="3943350"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6" name="Shape 26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7" name="Shape 27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8" name="Shape 28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9" name="Shape 29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579562" x="854948"/>
            <a:ext cy="4988100" cx="385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457200" marL="457200">
              <a:defRPr>
                <a:solidFill>
                  <a:schemeClr val="lt2"/>
                </a:solidFill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>
                <a:solidFill>
                  <a:schemeClr val="lt2"/>
                </a:solidFill>
              </a:defRPr>
            </a:lvl6pPr>
            <a:lvl7pPr rtl="0">
              <a:defRPr sz="1800">
                <a:solidFill>
                  <a:schemeClr val="lt2"/>
                </a:solidFill>
              </a:defRPr>
            </a:lvl7pPr>
            <a:lvl8pPr rtl="0">
              <a:defRPr sz="1800">
                <a:solidFill>
                  <a:schemeClr val="lt2"/>
                </a:solidFill>
              </a:defRPr>
            </a:lvl8pPr>
            <a:lvl9pPr rtl="0"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579562" x="4827083"/>
            <a:ext cy="4988100" cx="385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457200" marL="457200">
              <a:defRPr>
                <a:solidFill>
                  <a:schemeClr val="lt2"/>
                </a:solidFill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>
                <a:solidFill>
                  <a:schemeClr val="lt2"/>
                </a:solidFill>
              </a:defRPr>
            </a:lvl6pPr>
            <a:lvl7pPr rtl="0">
              <a:defRPr sz="1800">
                <a:solidFill>
                  <a:schemeClr val="lt2"/>
                </a:solidFill>
              </a:defRPr>
            </a:lvl7pPr>
            <a:lvl8pPr rtl="0">
              <a:defRPr sz="1800">
                <a:solidFill>
                  <a:schemeClr val="lt2"/>
                </a:solidFill>
              </a:defRPr>
            </a:lvl8pPr>
            <a:lvl9pPr rtl="0"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5" name="Shape 35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6" name="Shape 36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7" name="Shape 37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8" name="Shape 38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 rot="10800000" flipH="1">
            <a:off y="5333978" x="228600"/>
            <a:ext cy="1527698" cx="2208225"/>
          </a:xfrm>
          <a:custGeom>
            <a:pathLst>
              <a:path w="10000" extrusionOk="0" h="18832">
                <a:moveTo>
                  <a:pt y="11895" x="2283"/>
                </a:moveTo>
                <a:lnTo>
                  <a:pt y="11895" x="2283"/>
                </a:lnTo>
                <a:cubicBezTo>
                  <a:pt y="7997" x="2258"/>
                  <a:pt y="3898" x="2271"/>
                  <a:pt y="0" x="2246"/>
                </a:cubicBezTo>
                <a:lnTo>
                  <a:pt y="98" x="37"/>
                </a:lnTo>
                <a:cubicBezTo>
                  <a:pt y="4986" x="25"/>
                  <a:pt y="9874" x="12"/>
                  <a:pt y="14762" x="0"/>
                </a:cubicBezTo>
                <a:lnTo>
                  <a:pt y="14762" x="0"/>
                </a:lnTo>
                <a:lnTo>
                  <a:pt y="14967" x="0"/>
                </a:lnTo>
                <a:cubicBezTo>
                  <a:pt y="15036" x="2"/>
                  <a:pt y="15104" x="5"/>
                  <a:pt y="15173" x="7"/>
                </a:cubicBezTo>
                <a:cubicBezTo>
                  <a:pt y="15241" x="11"/>
                  <a:pt y="15310" x="14"/>
                  <a:pt y="15378" x="18"/>
                </a:cubicBezTo>
                <a:cubicBezTo>
                  <a:pt y="15443" x="24"/>
                  <a:pt y="15509" x="30"/>
                  <a:pt y="15574" x="36"/>
                </a:cubicBezTo>
                <a:cubicBezTo>
                  <a:pt y="15642" x="42"/>
                  <a:pt y="15711" x="48"/>
                  <a:pt y="15779" x="54"/>
                </a:cubicBezTo>
                <a:cubicBezTo>
                  <a:pt y="15844" x="61"/>
                  <a:pt y="15910" x="68"/>
                  <a:pt y="15975" x="75"/>
                </a:cubicBezTo>
                <a:cubicBezTo>
                  <a:pt y="16037" x="85"/>
                  <a:pt y="16099" x="94"/>
                  <a:pt y="16161" x="104"/>
                </a:cubicBezTo>
                <a:cubicBezTo>
                  <a:pt y="16220" x="116"/>
                  <a:pt y="16278" x="128"/>
                  <a:pt y="16337" x="140"/>
                </a:cubicBezTo>
                <a:cubicBezTo>
                  <a:pt y="16402" x="152"/>
                  <a:pt y="16468" x="164"/>
                  <a:pt y="16533" x="176"/>
                </a:cubicBezTo>
                <a:cubicBezTo>
                  <a:pt y="16592" x="189"/>
                  <a:pt y="16650" x="203"/>
                  <a:pt y="16709" x="216"/>
                </a:cubicBezTo>
                <a:cubicBezTo>
                  <a:pt y="16761" x="230"/>
                  <a:pt y="16813" x="245"/>
                  <a:pt y="16865" x="259"/>
                </a:cubicBezTo>
                <a:cubicBezTo>
                  <a:pt y="16924" x="275"/>
                  <a:pt y="16982" x="290"/>
                  <a:pt y="17041" x="306"/>
                </a:cubicBezTo>
                <a:cubicBezTo>
                  <a:pt y="17097" x="324"/>
                  <a:pt y="17152" x="341"/>
                  <a:pt y="17208" x="359"/>
                </a:cubicBezTo>
                <a:cubicBezTo>
                  <a:pt y="17254" x="376"/>
                  <a:pt y="17299" x="393"/>
                  <a:pt y="17345" x="410"/>
                </a:cubicBezTo>
                <a:cubicBezTo>
                  <a:pt y="17400" x="430"/>
                  <a:pt y="17456" x="451"/>
                  <a:pt y="17511" x="471"/>
                </a:cubicBezTo>
                <a:cubicBezTo>
                  <a:pt y="17557" x="490"/>
                  <a:pt y="17602" x="509"/>
                  <a:pt y="17648" x="528"/>
                </a:cubicBezTo>
                <a:cubicBezTo>
                  <a:pt y="17690" x="550"/>
                  <a:pt y="17733" x="571"/>
                  <a:pt y="17775" x="593"/>
                </a:cubicBezTo>
                <a:cubicBezTo>
                  <a:pt y="17817" x="615"/>
                  <a:pt y="17860" x="636"/>
                  <a:pt y="17902" x="658"/>
                </a:cubicBezTo>
                <a:cubicBezTo>
                  <a:pt y="17945" x="681"/>
                  <a:pt y="17987" x="703"/>
                  <a:pt y="18030" x="726"/>
                </a:cubicBezTo>
                <a:lnTo>
                  <a:pt y="18147" x="798"/>
                </a:lnTo>
                <a:cubicBezTo>
                  <a:pt y="18180" x="822"/>
                  <a:pt y="18212" x="846"/>
                  <a:pt y="18245" x="870"/>
                </a:cubicBezTo>
                <a:lnTo>
                  <a:pt y="18353" x="945"/>
                </a:lnTo>
                <a:cubicBezTo>
                  <a:pt y="18379" x="973"/>
                  <a:pt y="18405" x="1000"/>
                  <a:pt y="18431" x="1028"/>
                </a:cubicBezTo>
                <a:cubicBezTo>
                  <a:pt y="18457" x="1053"/>
                  <a:pt y="18483" x="1079"/>
                  <a:pt y="18509" x="1104"/>
                </a:cubicBezTo>
                <a:lnTo>
                  <a:pt y="18597" x="1186"/>
                </a:lnTo>
                <a:lnTo>
                  <a:pt y="18656" x="1272"/>
                </a:lnTo>
                <a:cubicBezTo>
                  <a:pt y="18672" x="1302"/>
                  <a:pt y="18689" x="1332"/>
                  <a:pt y="18705" x="1362"/>
                </a:cubicBezTo>
                <a:cubicBezTo>
                  <a:pt y="18721" x="1391"/>
                  <a:pt y="18738" x="1420"/>
                  <a:pt y="18754" x="1449"/>
                </a:cubicBezTo>
                <a:cubicBezTo>
                  <a:pt y="18770" x="1479"/>
                  <a:pt y="18787" x="1508"/>
                  <a:pt y="18803" x="1538"/>
                </a:cubicBezTo>
                <a:lnTo>
                  <a:pt y="18812" x="1625"/>
                </a:lnTo>
                <a:cubicBezTo>
                  <a:pt y="18819" x="1656"/>
                  <a:pt y="18825" x="1687"/>
                  <a:pt y="18832" x="1718"/>
                </a:cubicBezTo>
                <a:lnTo>
                  <a:pt y="18832" x="1812"/>
                </a:lnTo>
                <a:lnTo>
                  <a:pt y="18832" x="10000"/>
                </a:lnTo>
                <a:lnTo>
                  <a:pt y="16278" x="10000"/>
                </a:lnTo>
                <a:lnTo>
                  <a:pt y="16278" x="3925"/>
                </a:lnTo>
                <a:lnTo>
                  <a:pt y="16278" x="3925"/>
                </a:lnTo>
                <a:lnTo>
                  <a:pt y="16278" x="3843"/>
                </a:lnTo>
                <a:cubicBezTo>
                  <a:pt y="16272" x="3814"/>
                  <a:pt y="16265" x="3785"/>
                  <a:pt y="16259" x="3756"/>
                </a:cubicBezTo>
                <a:lnTo>
                  <a:pt y="16229" x="3674"/>
                </a:lnTo>
                <a:cubicBezTo>
                  <a:pt y="16219" x="3649"/>
                  <a:pt y="16210" x="3623"/>
                  <a:pt y="16200" x="3598"/>
                </a:cubicBezTo>
                <a:cubicBezTo>
                  <a:pt y="16184" x="3570"/>
                  <a:pt y="16167" x="3543"/>
                  <a:pt y="16151" x="3515"/>
                </a:cubicBezTo>
                <a:lnTo>
                  <a:pt y="16082" x="3440"/>
                </a:lnTo>
                <a:lnTo>
                  <a:pt y="16024" x="3361"/>
                </a:lnTo>
                <a:cubicBezTo>
                  <a:pt y="15998" x="3336"/>
                  <a:pt y="15972" x="3310"/>
                  <a:pt y="15946" x="3285"/>
                </a:cubicBezTo>
                <a:lnTo>
                  <a:pt y="15857" x="3217"/>
                </a:lnTo>
                <a:cubicBezTo>
                  <a:pt y="15828" x="3193"/>
                  <a:pt y="15798" x="3169"/>
                  <a:pt y="15769" x="3145"/>
                </a:cubicBezTo>
                <a:lnTo>
                  <a:pt y="15652" x="3073"/>
                </a:lnTo>
                <a:cubicBezTo>
                  <a:pt y="15616" x="3053"/>
                  <a:pt y="15580" x="3032"/>
                  <a:pt y="15544" x="3012"/>
                </a:cubicBezTo>
                <a:cubicBezTo>
                  <a:pt y="15505" x="2991"/>
                  <a:pt y="15466" x="2969"/>
                  <a:pt y="15427" x="2948"/>
                </a:cubicBezTo>
                <a:cubicBezTo>
                  <a:pt y="15385" x="2926"/>
                  <a:pt y="15342" x="2905"/>
                  <a:pt y="15300" x="2883"/>
                </a:cubicBezTo>
                <a:cubicBezTo>
                  <a:pt y="15254" x="2863"/>
                  <a:pt y="15209" x="2842"/>
                  <a:pt y="15163" x="2822"/>
                </a:cubicBezTo>
                <a:cubicBezTo>
                  <a:pt y="15114" x="2803"/>
                  <a:pt y="15065" x="2783"/>
                  <a:pt y="15016" x="2764"/>
                </a:cubicBezTo>
                <a:lnTo>
                  <a:pt y="14869" x="2710"/>
                </a:lnTo>
                <a:cubicBezTo>
                  <a:pt y="14817" x="2693"/>
                  <a:pt y="14765" x="2677"/>
                  <a:pt y="14713" x="2660"/>
                </a:cubicBezTo>
                <a:cubicBezTo>
                  <a:pt y="14657" x="2644"/>
                  <a:pt y="14602" x="2629"/>
                  <a:pt y="14546" x="2613"/>
                </a:cubicBezTo>
                <a:cubicBezTo>
                  <a:pt y="14491" x="2596"/>
                  <a:pt y="14435" x="2580"/>
                  <a:pt y="14380" x="2563"/>
                </a:cubicBezTo>
                <a:cubicBezTo>
                  <a:pt y="14321" x="2550"/>
                  <a:pt y="14263" x="2536"/>
                  <a:pt y="14204" x="2523"/>
                </a:cubicBezTo>
                <a:cubicBezTo>
                  <a:pt y="14139" x="2510"/>
                  <a:pt y="14073" x="2497"/>
                  <a:pt y="14008" x="2484"/>
                </a:cubicBezTo>
                <a:cubicBezTo>
                  <a:pt y="13943" x="2472"/>
                  <a:pt y="13877" x="2460"/>
                  <a:pt y="13812" x="2448"/>
                </a:cubicBezTo>
                <a:cubicBezTo>
                  <a:pt y="13750" x="2436"/>
                  <a:pt y="13689" x="2424"/>
                  <a:pt y="13627" x="2412"/>
                </a:cubicBezTo>
                <a:cubicBezTo>
                  <a:pt y="13562" x="2402"/>
                  <a:pt y="13496" x="2393"/>
                  <a:pt y="13431" x="2383"/>
                </a:cubicBezTo>
                <a:cubicBezTo>
                  <a:pt y="13362" x="2375"/>
                  <a:pt y="13294" x="2366"/>
                  <a:pt y="13225" x="2358"/>
                </a:cubicBezTo>
                <a:cubicBezTo>
                  <a:pt y="13157" x="2351"/>
                  <a:pt y="13088" x="2343"/>
                  <a:pt y="13020" x="2336"/>
                </a:cubicBezTo>
                <a:lnTo>
                  <a:pt y="12795" x="2318"/>
                </a:lnTo>
                <a:cubicBezTo>
                  <a:pt y="12726" x="2312"/>
                  <a:pt y="12658" x="2307"/>
                  <a:pt y="12589" x="2301"/>
                </a:cubicBezTo>
                <a:cubicBezTo>
                  <a:pt y="12514" x="2298"/>
                  <a:pt y="12439" x="2296"/>
                  <a:pt y="12364" x="2293"/>
                </a:cubicBezTo>
                <a:lnTo>
                  <a:pt y="12139" x="2290"/>
                </a:lnTo>
                <a:cubicBezTo>
                  <a:pt y="12058" x="2288"/>
                  <a:pt y="11976" x="2285"/>
                  <a:pt y="11895" x="2283"/>
                </a:cubicBezTo>
                <a:lnTo>
                  <a:pt y="11895" x="22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2" name="Shape 42"/>
          <p:cNvSpPr/>
          <p:nvPr/>
        </p:nvSpPr>
        <p:spPr>
          <a:xfrm>
            <a:off y="5334000" x="2497136"/>
            <a:ext cy="2079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3" name="Shape 43"/>
          <p:cNvSpPr/>
          <p:nvPr/>
        </p:nvSpPr>
        <p:spPr>
          <a:xfrm>
            <a:off y="5334000" x="4995862"/>
            <a:ext cy="207900" cx="1965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4" name="Shape 44"/>
          <p:cNvSpPr/>
          <p:nvPr/>
        </p:nvSpPr>
        <p:spPr>
          <a:xfrm>
            <a:off y="5334000" x="7010400"/>
            <a:ext cy="207900" cx="2133599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5875078" x="1020958"/>
            <a:ext cy="692700" cx="781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="1" sz="1800">
                <a:solidFill>
                  <a:schemeClr val="lt2"/>
                </a:solidFill>
              </a:defRPr>
            </a:lvl1pPr>
            <a:lvl2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2pPr>
            <a:lvl3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3pPr>
            <a:lvl4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="1" sz="1800">
                <a:solidFill>
                  <a:schemeClr val="lt2"/>
                </a:solidFill>
              </a:defRPr>
            </a:lvl4pPr>
            <a:lvl5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5pPr>
            <a:lvl6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6pPr>
            <a:lvl7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="1" sz="1800">
                <a:solidFill>
                  <a:schemeClr val="lt2"/>
                </a:solidFill>
              </a:defRPr>
            </a:lvl7pPr>
            <a:lvl8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8pPr>
            <a:lvl9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/>
        </p:nvSpPr>
        <p:spPr>
          <a:xfrm>
            <a:off y="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8" name="Shape 48"/>
          <p:cNvSpPr/>
          <p:nvPr/>
        </p:nvSpPr>
        <p:spPr>
          <a:xfrm>
            <a:off y="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9" name="Shape 49"/>
          <p:cNvSpPr/>
          <p:nvPr/>
        </p:nvSpPr>
        <p:spPr>
          <a:xfrm>
            <a:off y="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0" name="Shape 50"/>
          <p:cNvSpPr/>
          <p:nvPr/>
        </p:nvSpPr>
        <p:spPr>
          <a:xfrm>
            <a:off y="0" x="0"/>
            <a:ext cy="207900" cx="23463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1" name="Shape 51"/>
          <p:cNvSpPr/>
          <p:nvPr/>
        </p:nvSpPr>
        <p:spPr>
          <a:xfrm>
            <a:off y="6650036" x="0"/>
            <a:ext cy="2079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2" name="Shape 52"/>
          <p:cNvSpPr/>
          <p:nvPr/>
        </p:nvSpPr>
        <p:spPr>
          <a:xfrm>
            <a:off y="6650036" x="2498725"/>
            <a:ext cy="207900" cx="19652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3" name="Shape 53"/>
          <p:cNvSpPr/>
          <p:nvPr/>
        </p:nvSpPr>
        <p:spPr>
          <a:xfrm>
            <a:off y="6650036" x="4513262"/>
            <a:ext cy="207900" cx="4630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comments/comment1.xml" Type="http://schemas.openxmlformats.org/officeDocument/2006/relationships/comments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4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4"/><Relationship Target="../media/image05.jpg" Type="http://schemas.openxmlformats.org/officeDocument/2006/relationships/image" Id="rId3"/><Relationship Target="../media/image09.jpg" Type="http://schemas.openxmlformats.org/officeDocument/2006/relationships/image" Id="rId6"/><Relationship Target="../media/image07.jp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y="2916233" x="1697616"/>
            <a:ext cy="1650599" cx="55635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Which Way Is Up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y="4974907" x="2220060"/>
            <a:ext cy="884999" cx="4710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Mike Christensen, Ben Hansen, and Christine Kendall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y="1579562" x="854948"/>
            <a:ext cy="4988100" cx="8098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For comparison: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Baseline: </a:t>
            </a:r>
            <a:r>
              <a:rPr b="1" lang="en"/>
              <a:t>42%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Initial MLP results: </a:t>
            </a:r>
            <a:r>
              <a:rPr b="1" lang="en"/>
              <a:t>52%</a:t>
            </a:r>
          </a:p>
          <a:p>
            <a:r>
              <a:t/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Ensemble of Face Detection and Border Average and Variance 	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b="1" lang="en"/>
              <a:t>Accuracy = 76%</a:t>
            </a: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Final Results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Conclusion</a:t>
            </a:r>
          </a:p>
        </p:txBody>
      </p:sp>
      <p:sp>
        <p:nvSpPr>
          <p:cNvPr id="141" name="Shape 141"/>
          <p:cNvSpPr/>
          <p:nvPr/>
        </p:nvSpPr>
        <p:spPr>
          <a:xfrm>
            <a:off y="1576186" x="0"/>
            <a:ext cy="5277595" cx="936306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
</a:t>
            </a:r>
            <a:r>
              <a:rPr lang="en"/>
              <a:t>Future Work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Add more data!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Detect more kinds of objects and detect them faster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Deep Neural Net from pixel values</a:t>
            </a: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Future Work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y="4783675" x="3102248"/>
            <a:ext cy="961800" cx="3337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4800" lang="en">
                <a:solidFill>
                  <a:schemeClr val="lt2"/>
                </a:solidFill>
              </a:rPr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Robot used to in therapy for children with autism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Movement of robot linked to child's reaction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Hours of video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Time more important than movement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Initial Problem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Importing photos from digital camera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Scanning photos on scanning bed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Auto-orient the photos</a:t>
            </a: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Problem Space</a:t>
            </a:r>
          </a:p>
        </p:txBody>
      </p:sp>
      <p:sp>
        <p:nvSpPr>
          <p:cNvPr id="69" name="Shape 69"/>
          <p:cNvSpPr/>
          <p:nvPr/>
        </p:nvSpPr>
        <p:spPr>
          <a:xfrm>
            <a:off y="4256728" x="3433689"/>
            <a:ext cy="1253009" cx="16797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0" name="Shape 70"/>
          <p:cNvSpPr/>
          <p:nvPr/>
        </p:nvSpPr>
        <p:spPr>
          <a:xfrm rot="5400000">
            <a:off y="4267353" x="1596189"/>
            <a:ext cy="1253009" cx="16797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1" name="Shape 71"/>
          <p:cNvSpPr/>
          <p:nvPr/>
        </p:nvSpPr>
        <p:spPr>
          <a:xfrm rot="-5400000">
            <a:off y="4267352" x="5388239"/>
            <a:ext cy="1253009" cx="16797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2" name="Shape 72"/>
          <p:cNvSpPr/>
          <p:nvPr/>
        </p:nvSpPr>
        <p:spPr>
          <a:xfrm rot="10800000">
            <a:off y="4267352" x="7166639"/>
            <a:ext cy="1253009" cx="16797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3" name="Shape 73"/>
          <p:cNvSpPr txBox="1"/>
          <p:nvPr/>
        </p:nvSpPr>
        <p:spPr>
          <a:xfrm>
            <a:off y="5870300" x="2204025"/>
            <a:ext cy="417300" cx="768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chemeClr val="lt2"/>
                </a:solidFill>
              </a:rPr>
              <a:t>'left'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y="5847200" x="579342"/>
            <a:ext cy="463499" cx="1625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chemeClr val="lt2"/>
                </a:solidFill>
              </a:rPr>
              <a:t>Output Class: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y="5893400" x="3889125"/>
            <a:ext cy="417300" cx="893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chemeClr val="lt2"/>
                </a:solidFill>
              </a:rPr>
              <a:t>'down'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y="5893400" x="5843675"/>
            <a:ext cy="417300" cx="768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">
                <a:solidFill>
                  <a:schemeClr val="lt2"/>
                </a:solidFill>
              </a:rPr>
              <a:t>'right'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y="5870300" x="7622075"/>
            <a:ext cy="417300" cx="768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">
                <a:solidFill>
                  <a:schemeClr val="lt2"/>
                </a:solidFill>
              </a:rPr>
              <a:t>'up'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y="1579562" x="854948"/>
            <a:ext cy="4988100" cx="8277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Family Photos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1,616 photos (42% up% horizontal)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Ben and Christine's photos in training; Mike's in test 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Divide the photo into rectangles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Determine average hue, saturation, and value</a:t>
            </a: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Features</a:t>
            </a:r>
          </a:p>
        </p:txBody>
      </p:sp>
      <p:sp>
        <p:nvSpPr>
          <p:cNvPr id="84" name="Shape 84"/>
          <p:cNvSpPr/>
          <p:nvPr/>
        </p:nvSpPr>
        <p:spPr>
          <a:xfrm>
            <a:off y="3926150" x="1012834"/>
            <a:ext cy="2497262" cx="34969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5" name="Shape 85"/>
          <p:cNvSpPr/>
          <p:nvPr/>
        </p:nvSpPr>
        <p:spPr>
          <a:xfrm>
            <a:off y="4958481" x="4731225"/>
            <a:ext cy="432599" cx="65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6" name="Shape 86"/>
          <p:cNvSpPr/>
          <p:nvPr/>
        </p:nvSpPr>
        <p:spPr>
          <a:xfrm>
            <a:off y="4044956" x="5664610"/>
            <a:ext cy="2259649" cx="302213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y="1579562" x="854948"/>
            <a:ext cy="4988100" cx="8098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Baseline: 42%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MLP trained with Backprop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Learning Rate = 0.1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Momentum = 0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Hidden Layers = 1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Hidden Nodes = 20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Stopping criteria = 100 epochs with no improvement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Accuracy = 52%</a:t>
            </a: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Initial Results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y="1579562" x="854948"/>
            <a:ext cy="646799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Shift from HSV to RGB</a:t>
            </a:r>
          </a:p>
          <a:p>
            <a:r>
              <a:t/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Feature Improvements</a:t>
            </a:r>
          </a:p>
        </p:txBody>
      </p:sp>
      <p:sp>
        <p:nvSpPr>
          <p:cNvPr id="99" name="Shape 99"/>
          <p:cNvSpPr/>
          <p:nvPr/>
        </p:nvSpPr>
        <p:spPr>
          <a:xfrm>
            <a:off y="2226362" x="1195312"/>
            <a:ext cy="4239876" cx="726209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/>
        </p:nvSpPr>
        <p:spPr>
          <a:xfrm>
            <a:off y="2986637" x="2843710"/>
            <a:ext cy="3503500" cx="599939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579562" x="854948"/>
            <a:ext cy="4977899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Number of Divisions (rows x columns)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1x1 = 42% (baseline)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FFF2CC"/>
                </a:solidFill>
              </a:rPr>
              <a:t>4x3 = 58%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8x6 = 58%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16x12 = 56%</a:t>
            </a:r>
          </a:p>
          <a:p>
            <a:r>
              <a:t/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Feature Improvements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Only use regions making up each border.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RGB value used</a:t>
            </a:r>
          </a:p>
          <a:p>
            <a:pPr rtl="0" lvl="2" indent="-381000" marL="1371600">
              <a:buClr>
                <a:schemeClr val="lt2"/>
              </a:buClr>
              <a:buSzPct val="80000"/>
              <a:buFont typeface="Wingdings"/>
              <a:buChar char="§"/>
            </a:pPr>
            <a:r>
              <a:rPr lang="en"/>
              <a:t>8x6 = 58%</a:t>
            </a:r>
          </a:p>
          <a:p>
            <a:pPr rtl="0" lvl="2" indent="-381000" marL="1371600">
              <a:buClr>
                <a:schemeClr val="lt2"/>
              </a:buClr>
              <a:buSzPct val="80000"/>
              <a:buFont typeface="Wingdings"/>
              <a:buChar char="§"/>
            </a:pPr>
            <a:r>
              <a:rPr lang="en"/>
              <a:t>16x12 = 61%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Border pixel variance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Combination of:</a:t>
            </a:r>
          </a:p>
          <a:p>
            <a:pPr rtl="0" lvl="2" indent="-381000" marL="1371600">
              <a:buClr>
                <a:schemeClr val="lt2"/>
              </a:buClr>
              <a:buSzPct val="80000"/>
              <a:buFont typeface="Wingdings"/>
              <a:buChar char="§"/>
            </a:pPr>
            <a:r>
              <a:rPr lang="en"/>
              <a:t>Average red, green, blue color</a:t>
            </a:r>
          </a:p>
          <a:p>
            <a:pPr rtl="0" lvl="2" indent="-381000" marL="1371600">
              <a:buClr>
                <a:schemeClr val="lt2"/>
              </a:buClr>
              <a:buSzPct val="80000"/>
              <a:buFont typeface="Wingdings"/>
              <a:buChar char="§"/>
            </a:pPr>
            <a:r>
              <a:rPr lang="en"/>
              <a:t>Variance for each color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On full image</a:t>
            </a:r>
          </a:p>
          <a:p>
            <a:pPr rtl="0" lvl="2" indent="-381000" marL="1371600">
              <a:buClr>
                <a:schemeClr val="lt2"/>
              </a:buClr>
              <a:buSzPct val="80000"/>
              <a:buFont typeface="Wingdings"/>
              <a:buChar char="§"/>
            </a:pPr>
            <a:r>
              <a:rPr lang="en"/>
              <a:t>69% accuracy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Border Rectangles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y="4641125" x="-654100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14" name="Shape 114"/>
          <p:cNvSpPr/>
          <p:nvPr/>
        </p:nvSpPr>
        <p:spPr>
          <a:xfrm>
            <a:off y="2171925" x="5214621"/>
            <a:ext cy="2714371" cx="363527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OpenCV Haar Cascade Classifier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Only detects faces directly facing camera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Input features are number of faces detected for each orientation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b="1" lang="en"/>
              <a:t>Accuracy = 68%</a:t>
            </a: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Face Detection</a:t>
            </a:r>
          </a:p>
        </p:txBody>
      </p:sp>
      <p:sp>
        <p:nvSpPr>
          <p:cNvPr id="121" name="Shape 121"/>
          <p:cNvSpPr/>
          <p:nvPr/>
        </p:nvSpPr>
        <p:spPr>
          <a:xfrm>
            <a:off y="3612227" x="1051075"/>
            <a:ext cy="1488915" cx="19847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2" name="Shape 122"/>
          <p:cNvSpPr/>
          <p:nvPr/>
        </p:nvSpPr>
        <p:spPr>
          <a:xfrm>
            <a:off y="3483591" x="3456346"/>
            <a:ext cy="1746188" cx="130945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23" name="Shape 123"/>
          <p:cNvSpPr/>
          <p:nvPr/>
        </p:nvSpPr>
        <p:spPr>
          <a:xfrm>
            <a:off y="3495412" x="7397485"/>
            <a:ext cy="1722544" cx="128926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24" name="Shape 124"/>
          <p:cNvSpPr/>
          <p:nvPr/>
        </p:nvSpPr>
        <p:spPr>
          <a:xfrm>
            <a:off y="3692118" x="5268325"/>
            <a:ext cy="1329133" cx="177961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125" name="Shape 125"/>
          <p:cNvSpPr txBox="1"/>
          <p:nvPr/>
        </p:nvSpPr>
        <p:spPr>
          <a:xfrm>
            <a:off y="5344775" x="1659005"/>
            <a:ext cy="417300" cx="768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chemeClr val="lt2"/>
                </a:solidFill>
              </a:rPr>
              <a:t>0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y="5344775" x="3650730"/>
            <a:ext cy="417300" cx="768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chemeClr val="lt2"/>
                </a:solidFill>
              </a:rPr>
              <a:t>0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y="5344775" x="7657666"/>
            <a:ext cy="417300" cx="768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chemeClr val="lt2"/>
                </a:solidFill>
              </a:rPr>
              <a:t>0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y="5344775" x="5773684"/>
            <a:ext cy="417300" cx="768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chemeClr val="lt2"/>
                </a:solidFill>
              </a:rPr>
              <a:t>2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