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7" r:id="rId14"/>
    <p:sldId id="278" r:id="rId15"/>
    <p:sldId id="259" r:id="rId16"/>
    <p:sldId id="265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FCwpQtMFDqWWMPY+APgpw5jiL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92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39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121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79008ff1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c79008ff1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47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92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21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78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04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9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8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lodret teks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ret titel og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snitsoverskrift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indholdsobjekter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menligning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hold med billedteks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lede med billedteks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0748" y="523035"/>
            <a:ext cx="9144000" cy="8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ДЕРЖАВНИЙ УНІВЕРСИТЕТ ІНФОРМАЦІЙНО-КОМУНІКАЦІЙНИХ ТЕХНОЛОГІЙ</a:t>
            </a:r>
            <a:br>
              <a:rPr lang="uk-UA" sz="1800">
                <a:latin typeface="Calibri"/>
                <a:ea typeface="Calibri"/>
                <a:cs typeface="Calibri"/>
                <a:sym typeface="Calibri"/>
              </a:rPr>
            </a:b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НАВЧАЛЬНО-НАУКОВИЙ ІНСТИТУТ ІНФОРМАЦІЙНИХ ТЕХНОЛОГІЙ</a:t>
            </a:r>
            <a:br>
              <a:rPr lang="uk-UA" sz="1800">
                <a:latin typeface="Calibri"/>
                <a:ea typeface="Calibri"/>
                <a:cs typeface="Calibri"/>
                <a:sym typeface="Calibri"/>
              </a:rPr>
            </a:b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Кафедра Інженерії програмного забезпечення</a:t>
            </a:r>
            <a:endParaRPr sz="18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484909" y="1731818"/>
            <a:ext cx="11215679" cy="480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uk-UA" b="1" dirty="0">
                <a:latin typeface="Times New Roman"/>
                <a:ea typeface="Times New Roman"/>
                <a:cs typeface="Times New Roman"/>
                <a:sym typeface="Times New Roman"/>
              </a:rPr>
              <a:t>КУРСОВА РОБОТА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uk-UA" b="1" dirty="0">
                <a:latin typeface="Times New Roman"/>
                <a:ea typeface="Times New Roman"/>
                <a:cs typeface="Times New Roman"/>
                <a:sym typeface="Times New Roman"/>
              </a:rPr>
              <a:t>З предмету “</a:t>
            </a:r>
            <a:r>
              <a:rPr lang="uk-UA" sz="2300" b="1" dirty="0">
                <a:latin typeface="Times New Roman"/>
                <a:ea typeface="Times New Roman"/>
                <a:cs typeface="Times New Roman"/>
                <a:sym typeface="Times New Roman"/>
              </a:rPr>
              <a:t>Конструювання програмного забезпечення (JAVA)”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uk-UA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uk-UA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Виконав: </a:t>
            </a:r>
            <a:r>
              <a:rPr lang="uk-UA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ст. гр. ПД-34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Садлівський В.Р.	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uk-UA" sz="2000" b="1" dirty="0">
                <a:latin typeface="Times New Roman"/>
                <a:ea typeface="Times New Roman"/>
                <a:cs typeface="Times New Roman"/>
                <a:sym typeface="Times New Roman"/>
              </a:rPr>
              <a:t>Київ-2024</a:t>
            </a:r>
            <a:endParaRPr sz="70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09" y="322328"/>
            <a:ext cx="1257143" cy="12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7880" y="-46471"/>
            <a:ext cx="2438400" cy="195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535" y="90338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0"/>
              </a:spcAft>
              <a:buSzPts val="1400"/>
              <a:tabLst>
                <a:tab pos="682625" algn="l"/>
              </a:tabLst>
            </a:pPr>
            <a: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Реалізація </a:t>
            </a:r>
            <a:r>
              <a:rPr lang="uk-UA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uk-UA" sz="24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38535" y="453299"/>
            <a:ext cx="11342100" cy="64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2.4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</a:t>
            </a:r>
            <a:r>
              <a:rPr lang="uk-UA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репозиторіїв</a:t>
            </a:r>
            <a:r>
              <a:rPr lang="uk-UA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(Repositories)</a:t>
            </a: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Репозиторії</a:t>
            </a:r>
            <a:r>
              <a:rPr lang="uk-UA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uk-UA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uk-UA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JPA</a:t>
            </a:r>
            <a:r>
              <a:rPr lang="uk-UA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є</a:t>
            </a:r>
            <a:r>
              <a:rPr lang="uk-UA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інтерфейсами,</a:t>
            </a:r>
            <a:r>
              <a:rPr lang="uk-UA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які</a:t>
            </a:r>
            <a:r>
              <a:rPr lang="uk-UA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забезпечують</a:t>
            </a:r>
            <a:r>
              <a:rPr lang="uk-UA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</a:t>
            </a:r>
            <a:r>
              <a:rPr lang="uk-UA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 бази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дозволяють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виконувати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CRUD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(Create,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Read,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Update,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Delete) операції без необхідності написання SQL запитів вручну. Spring Data JPA забезпечує автоматичну реалізацію цих інтерфейсів.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Репозиторії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використовуються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сервісах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виконання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операцій</a:t>
            </a:r>
            <a:r>
              <a:rPr lang="uk-UA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базою </a:t>
            </a:r>
            <a:r>
              <a:rPr lang="uk-UA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даних.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uk-UA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A929B-CCB7-93F5-0BE4-CDD5DC6A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81" y="1808763"/>
            <a:ext cx="6094027" cy="2498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5FBCE-C7C3-42F8-8B39-88A0F848A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247" y="3319324"/>
            <a:ext cx="5149049" cy="27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535" y="90338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0"/>
              </a:spcAft>
              <a:buSzPts val="1400"/>
              <a:tabLst>
                <a:tab pos="682625" algn="l"/>
              </a:tabLst>
            </a:pPr>
            <a: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Реалізація </a:t>
            </a:r>
            <a:r>
              <a:rPr lang="uk-UA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uk-UA" sz="24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38535" y="453299"/>
            <a:ext cx="11342100" cy="643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spcBef>
                <a:spcPts val="70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2.5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</a:t>
            </a:r>
            <a:r>
              <a:rPr lang="uk-UA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сервісів</a:t>
            </a:r>
            <a:r>
              <a:rPr lang="uk-UA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(Services)</a:t>
            </a:r>
            <a:endParaRPr lang="uk-UA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2290" marR="422910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Сервіси (Services) у Spring Framework є важливим компонентом, який відповідає</a:t>
            </a:r>
            <a:r>
              <a:rPr lang="uk-UA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логіку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додатку.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Вони</a:t>
            </a:r>
            <a:r>
              <a:rPr lang="uk-UA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використовують</a:t>
            </a:r>
            <a:r>
              <a:rPr lang="uk-UA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репозиторії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взаємодії з базою даних і забезпечують абстракцію між контролерами та </a:t>
            </a:r>
            <a:r>
              <a:rPr lang="uk-UA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репозиторіями.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Також, сервіси використовуються в контролерах для обробки HTTP- запитів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виконання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відповідних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операцій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базою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через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сервіси.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0B9EFA-2B33-BC1F-AD38-CDD83631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5" y="1724701"/>
            <a:ext cx="5317450" cy="42588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2054CE-D577-C065-31B0-6543B540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335" y="1772476"/>
            <a:ext cx="6306466" cy="42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535" y="90338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0"/>
              </a:spcAft>
              <a:buSzPts val="1400"/>
              <a:tabLst>
                <a:tab pos="682625" algn="l"/>
              </a:tabLst>
            </a:pPr>
            <a: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Реалізація </a:t>
            </a:r>
            <a:r>
              <a:rPr lang="uk-UA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uk-UA" sz="24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38535" y="453299"/>
            <a:ext cx="11342100" cy="5895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2. 6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</a:t>
            </a:r>
            <a:r>
              <a:rPr lang="uk-UA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контролерів</a:t>
            </a:r>
            <a:r>
              <a:rPr lang="uk-UA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(Controllers)</a:t>
            </a:r>
            <a:endParaRPr lang="uk-UA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2290" marR="814070">
              <a:lnSpc>
                <a:spcPct val="103000"/>
              </a:lnSpc>
              <a:spcAft>
                <a:spcPts val="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Контролери (Controllers) у Spring Framework відповідають за обробку HTTP-запитів і повернення відповідей клієнту. Вони є частиною архітектури</a:t>
            </a:r>
            <a:r>
              <a:rPr lang="uk-UA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MVC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(Model-View-Controller)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взаємодіють</a:t>
            </a:r>
            <a:r>
              <a:rPr lang="uk-UA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із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сервісами</a:t>
            </a:r>
            <a:r>
              <a:rPr lang="uk-UA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виконання бізнес-логіки.</a:t>
            </a: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98684-BDE2-E12E-E42D-5371ABEF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5" y="2007324"/>
            <a:ext cx="6908800" cy="408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C57F8-36DC-9BF8-FA49-B262D85BE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35" y="2007324"/>
            <a:ext cx="6908800" cy="41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5568" y="245831"/>
            <a:ext cx="6729274" cy="752382"/>
          </a:xfrm>
        </p:spPr>
        <p:txBody>
          <a:bodyPr>
            <a:normAutofit/>
          </a:bodyPr>
          <a:lstStyle/>
          <a:p>
            <a:r>
              <a:rPr lang="uk-UA" sz="2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Реалізація </a:t>
            </a:r>
            <a:r>
              <a:rPr lang="uk-UA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218"/>
            <a:ext cx="5812021" cy="18746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" y="4641071"/>
            <a:ext cx="5992347" cy="18904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021" y="2788434"/>
            <a:ext cx="6306105" cy="2078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95757-5F9F-B7BD-4B9A-7D3A18BD5324}"/>
              </a:ext>
            </a:extLst>
          </p:cNvPr>
          <p:cNvSpPr txBox="1"/>
          <p:nvPr/>
        </p:nvSpPr>
        <p:spPr>
          <a:xfrm>
            <a:off x="410592" y="81354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290"/>
              </a:spcBef>
              <a:spcAft>
                <a:spcPts val="0"/>
              </a:spcAft>
              <a:buSzPts val="1400"/>
              <a:tabLst>
                <a:tab pos="802640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2.7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Написання Unit 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тестів</a:t>
            </a:r>
            <a:endParaRPr lang="uk-UA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3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4335" y="61165"/>
            <a:ext cx="9321553" cy="752382"/>
          </a:xfrm>
        </p:spPr>
        <p:txBody>
          <a:bodyPr>
            <a:normAutofit/>
          </a:bodyPr>
          <a:lstStyle/>
          <a:p>
            <a:pPr marR="671195" lvl="0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SzPts val="1400"/>
              <a:tabLst>
                <a:tab pos="101600" algn="l"/>
                <a:tab pos="248920" algn="l"/>
              </a:tabLst>
            </a:pPr>
            <a:r>
              <a:rPr lang="en-US" sz="2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uk-UA" sz="2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Підключення</a:t>
            </a:r>
            <a:r>
              <a:rPr lang="uk-UA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Swagger для розгортання проекту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95757-5F9F-B7BD-4B9A-7D3A18BD5324}"/>
              </a:ext>
            </a:extLst>
          </p:cNvPr>
          <p:cNvSpPr txBox="1"/>
          <p:nvPr/>
        </p:nvSpPr>
        <p:spPr>
          <a:xfrm>
            <a:off x="0" y="813547"/>
            <a:ext cx="6718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r">
              <a:spcBef>
                <a:spcPts val="310"/>
              </a:spcBef>
              <a:spcAft>
                <a:spcPts val="0"/>
              </a:spcAft>
              <a:buSzPts val="1400"/>
              <a:tabLst>
                <a:tab pos="800735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Підключення Swagger UI з детальним описом REST </a:t>
            </a:r>
            <a:r>
              <a:rPr lang="uk-UA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uk-UA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DC91A-D2F4-A795-CBE3-BE39F7CDF33B}"/>
              </a:ext>
            </a:extLst>
          </p:cNvPr>
          <p:cNvSpPr txBox="1"/>
          <p:nvPr/>
        </p:nvSpPr>
        <p:spPr>
          <a:xfrm>
            <a:off x="-167196" y="1304511"/>
            <a:ext cx="11956741" cy="522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035" marR="669925">
              <a:lnSpc>
                <a:spcPct val="103000"/>
              </a:lnSpc>
              <a:spcAft>
                <a:spcPts val="0"/>
              </a:spcAft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Swagger</a:t>
            </a:r>
            <a:r>
              <a:rPr lang="uk-UA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uk-UA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</a:t>
            </a:r>
            <a:r>
              <a:rPr lang="uk-UA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інструмент</a:t>
            </a:r>
            <a:r>
              <a:rPr lang="uk-UA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uk-UA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документування</a:t>
            </a:r>
            <a:r>
              <a:rPr lang="uk-UA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</a:t>
            </a:r>
            <a:r>
              <a:rPr lang="uk-UA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API,</a:t>
            </a:r>
            <a:r>
              <a:rPr lang="uk-UA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який</a:t>
            </a:r>
            <a:r>
              <a:rPr lang="uk-UA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дозволяє легко переглядати та тестувати API. Для інтеграції Swagger у Spring- додаток використана бібліотека Springdoc OpenAPI.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2D3BEE-F9BF-0246-5B45-943ED1B5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45" y="1948978"/>
            <a:ext cx="6908800" cy="4711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F8A479-D0FB-6EC1-44A4-EB1B303F617D}"/>
              </a:ext>
            </a:extLst>
          </p:cNvPr>
          <p:cNvSpPr txBox="1"/>
          <p:nvPr/>
        </p:nvSpPr>
        <p:spPr>
          <a:xfrm>
            <a:off x="-167196" y="1948978"/>
            <a:ext cx="3797424" cy="187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035" marR="669925">
              <a:lnSpc>
                <a:spcPct val="103000"/>
              </a:lnSpc>
              <a:spcBef>
                <a:spcPts val="425"/>
              </a:spcBef>
              <a:spcAft>
                <a:spcPts val="0"/>
              </a:spcAft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OpenAPI</a:t>
            </a:r>
            <a:r>
              <a:rPr lang="uk-UA" sz="1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uk-UA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</a:t>
            </a:r>
            <a:r>
              <a:rPr lang="uk-UA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центральний</a:t>
            </a:r>
            <a:r>
              <a:rPr lang="uk-UA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об'єкт,</a:t>
            </a:r>
            <a:r>
              <a:rPr lang="uk-UA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який</a:t>
            </a:r>
            <a:r>
              <a:rPr lang="uk-UA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містить</a:t>
            </a:r>
            <a:r>
              <a:rPr lang="uk-UA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всю</a:t>
            </a:r>
            <a:r>
              <a:rPr lang="uk-UA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інформацію</a:t>
            </a:r>
            <a:r>
              <a:rPr lang="uk-UA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uk-UA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API. GroupedOpenApi - це об'єкт, який дозволяє групувати і фільтрувати ендпоінти для документування.</a:t>
            </a:r>
          </a:p>
          <a:p>
            <a:pPr>
              <a:spcBef>
                <a:spcPts val="85"/>
              </a:spcBef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65812F-E15E-AC6D-F66F-E04E809D4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3" y="3823017"/>
            <a:ext cx="36576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6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79008ff13_0_75"/>
          <p:cNvSpPr txBox="1"/>
          <p:nvPr/>
        </p:nvSpPr>
        <p:spPr>
          <a:xfrm>
            <a:off x="838200" y="365125"/>
            <a:ext cx="105156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uk-UA" sz="2400" b="1">
                <a:latin typeface="Times New Roman"/>
                <a:ea typeface="Times New Roman"/>
                <a:cs typeface="Times New Roman"/>
                <a:sym typeface="Times New Roman"/>
              </a:rPr>
              <a:t>Swagger UI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8" name="Picture 4" descr="https://cdn.discordapp.com/attachments/312283528362459137/1249927648394612736/image.png?ex=66691555&amp;is=6667c3d5&amp;hm=dd5e0e1c37a26d1ab32ea44359202e7d3f5eff484c0c5d2d1717786e85358aca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24" y="1220937"/>
            <a:ext cx="10542494" cy="48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824346" y="2457161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uk-UA"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ДЯКУЮ ЗА УВАГУ!</a:t>
            </a:r>
            <a:endParaRPr sz="3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178695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uk-UA" sz="2400" b="1" cap="none">
                <a:latin typeface="Times New Roman"/>
                <a:ea typeface="Times New Roman"/>
                <a:cs typeface="Times New Roman"/>
                <a:sym typeface="Times New Roman"/>
              </a:rPr>
              <a:t>ЗАВДАННЯ </a:t>
            </a:r>
            <a:r>
              <a:rPr lang="uk-UA" sz="2400" b="1">
                <a:latin typeface="Times New Roman"/>
                <a:ea typeface="Times New Roman"/>
                <a:cs typeface="Times New Roman"/>
                <a:sym typeface="Times New Roman"/>
              </a:rPr>
              <a:t>КУРСОВОЇ РОБОТИ</a:t>
            </a:r>
            <a:endParaRPr sz="2400" b="1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29658" y="897182"/>
            <a:ext cx="11342100" cy="724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spcBef>
                <a:spcPts val="52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249555" algn="l"/>
              </a:tabLst>
            </a:pPr>
            <a:r>
              <a:rPr lang="uk-UA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Проектування інформаційної </a:t>
            </a:r>
            <a:r>
              <a:rPr lang="uk-UA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системи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5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368300" algn="l"/>
              </a:tabLst>
            </a:pP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</a:t>
            </a:r>
            <a:r>
              <a:rPr lang="uk-UA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uk-UA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stories</a:t>
            </a:r>
            <a:r>
              <a:rPr lang="uk-UA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діаграмами</a:t>
            </a:r>
            <a:r>
              <a:rPr lang="uk-UA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послідовностей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368300" algn="l"/>
              </a:tabLst>
            </a:pP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</a:t>
            </a:r>
            <a:r>
              <a:rPr lang="uk-UA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ERD</a:t>
            </a:r>
            <a:r>
              <a:rPr lang="uk-UA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бази</a:t>
            </a:r>
            <a:r>
              <a:rPr lang="uk-UA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даних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5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368300" algn="l"/>
              </a:tabLst>
            </a:pP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</a:t>
            </a:r>
            <a:r>
              <a:rPr lang="uk-UA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діаграми</a:t>
            </a:r>
            <a:r>
              <a:rPr lang="uk-UA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класів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70"/>
              </a:spcBef>
              <a:buSzPts val="1400"/>
              <a:tabLst>
                <a:tab pos="368300" algn="l"/>
              </a:tabLst>
            </a:pP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0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249555" algn="l"/>
              </a:tabLst>
            </a:pPr>
            <a:r>
              <a:rPr lang="uk-UA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</a:t>
            </a:r>
            <a:r>
              <a:rPr lang="uk-UA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368300" algn="l"/>
              </a:tabLst>
            </a:pP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Підготовка</a:t>
            </a:r>
            <a:r>
              <a:rPr lang="uk-UA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бази</a:t>
            </a:r>
            <a:r>
              <a:rPr lang="uk-UA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даних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368300" algn="l"/>
              </a:tabLst>
            </a:pP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 Spring Boot </a:t>
            </a:r>
            <a:r>
              <a:rPr lang="uk-UA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5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368300" algn="l"/>
              </a:tabLst>
            </a:pP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</a:t>
            </a:r>
            <a:r>
              <a:rPr lang="uk-UA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сутностей</a:t>
            </a:r>
            <a:r>
              <a:rPr lang="uk-UA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(Entities)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368300" algn="l"/>
              </a:tabLst>
            </a:pP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</a:t>
            </a:r>
            <a:r>
              <a:rPr lang="uk-UA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репозиторіїв</a:t>
            </a:r>
            <a:r>
              <a:rPr lang="uk-UA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(Repositories)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368300" algn="l"/>
              </a:tabLst>
            </a:pP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</a:t>
            </a:r>
            <a:r>
              <a:rPr lang="uk-UA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сервісів</a:t>
            </a:r>
            <a:r>
              <a:rPr lang="uk-UA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(Services)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5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368300" algn="l"/>
              </a:tabLst>
            </a:pP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</a:t>
            </a:r>
            <a:r>
              <a:rPr lang="uk-UA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контролерів</a:t>
            </a:r>
            <a:r>
              <a:rPr lang="uk-UA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(Controllers)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368300" algn="l"/>
              </a:tabLst>
            </a:pPr>
            <a:r>
              <a:rPr lang="uk-UA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Написання Unit </a:t>
            </a:r>
            <a:r>
              <a:rPr lang="uk-UA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тестів</a:t>
            </a:r>
            <a:endParaRPr lang="uk-UA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71195" lvl="0" indent="-342900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01600" algn="l"/>
                <a:tab pos="248920" algn="l"/>
              </a:tabLst>
            </a:pPr>
            <a:r>
              <a:rPr lang="uk-UA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Підключення</a:t>
            </a:r>
            <a:r>
              <a:rPr lang="uk-UA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Swagger для розгортання проекту </a:t>
            </a:r>
          </a:p>
          <a:p>
            <a:pPr marL="101600">
              <a:lnSpc>
                <a:spcPts val="1605"/>
              </a:lnSpc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 Підключення Swagger UI з детальним описом REST </a:t>
            </a:r>
            <a:r>
              <a:rPr lang="uk-UA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 та призначення проекту: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InventoryApp</a:t>
            </a:r>
            <a:endParaRPr lang="uk-UA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fontAlgn="b"/>
            <a:r>
              <a:rPr lang="uk-UA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ocs-Calibri"/>
              </a:rPr>
              <a:t>Інвентаризаційний додаток для дому</a:t>
            </a:r>
          </a:p>
          <a:p>
            <a:pPr algn="l" rtl="0" fontAlgn="b"/>
            <a:r>
              <a:rPr lang="ru-RU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ocs-Calibri"/>
              </a:rPr>
              <a:t>Застосунок для управління запасами продуктів, речей у домашньому господарстві.</a:t>
            </a:r>
            <a:b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ocs-Calibri"/>
              </a:rPr>
            </a:br>
            <a:endParaRPr lang="ru-RU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ocs-Calibri"/>
            </a:endParaRPr>
          </a:p>
          <a:p>
            <a:br>
              <a:rPr lang="ru-RU" dirty="0"/>
            </a:br>
            <a:b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ocs-Calibri"/>
              </a:rPr>
            </a:br>
            <a:endParaRPr lang="uk-UA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ocs-Calibri"/>
            </a:endParaRPr>
          </a:p>
          <a:p>
            <a:br>
              <a:rPr lang="uk-UA" dirty="0"/>
            </a:b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535" y="90338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325"/>
              </a:spcBef>
              <a:buSzPts val="1400"/>
              <a:tabLst>
                <a:tab pos="2199005" algn="l"/>
              </a:tabLst>
            </a:pPr>
            <a:r>
              <a:rPr lang="en-US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Проектування інформаційної </a:t>
            </a:r>
            <a:r>
              <a:rPr lang="uk-UA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системи</a:t>
            </a:r>
            <a:b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sz="24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38535" y="471054"/>
            <a:ext cx="11342100" cy="645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spcBef>
                <a:spcPts val="60"/>
              </a:spcBef>
              <a:spcAft>
                <a:spcPts val="0"/>
              </a:spcAft>
              <a:buSzPts val="1400"/>
              <a:tabLst>
                <a:tab pos="376555" algn="l"/>
              </a:tabLst>
            </a:pP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1.1 Опис</a:t>
            </a:r>
            <a:r>
              <a:rPr lang="uk-UA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uk-UA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stories</a:t>
            </a:r>
            <a:r>
              <a:rPr lang="uk-UA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діаграмами</a:t>
            </a:r>
            <a:r>
              <a:rPr lang="uk-UA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послідовностей</a:t>
            </a:r>
            <a:endParaRPr lang="en-US" sz="1800" b="1" dirty="0"/>
          </a:p>
          <a:p>
            <a:pPr marL="457200" lvl="1">
              <a:spcBef>
                <a:spcPts val="60"/>
              </a:spcBef>
              <a:buSzPts val="1400"/>
              <a:tabLst>
                <a:tab pos="376555" algn="l"/>
              </a:tabLst>
            </a:pPr>
            <a:endParaRPr lang="en-US" sz="1800" b="1" dirty="0"/>
          </a:p>
          <a:p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Перегляд списку категорій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користувач, я хочу переглядати список усіх категорій у системі.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послідовності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надсилає запит на отримання списку категорій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отримує запит.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 метод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getAllCategories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звертається до репозиторію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CategoryRepository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списку категорій.</a:t>
            </a:r>
            <a:b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Репозиторій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CategoryRepository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список категорій сервісу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CategoryService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CategoryService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список категорій контролеру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CategoryController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CategoryController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відправляє список категорій як відповідь користувачеві.</a:t>
            </a:r>
          </a:p>
          <a:p>
            <a:br>
              <a:rPr lang="uk-UA" dirty="0"/>
            </a:b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BAE10A-8171-3241-F6B3-90199670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43" y="2006314"/>
            <a:ext cx="5161192" cy="18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8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535" y="90338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325"/>
              </a:spcBef>
              <a:buSzPts val="1400"/>
              <a:tabLst>
                <a:tab pos="2199005" algn="l"/>
              </a:tabLst>
            </a:pPr>
            <a:r>
              <a:rPr lang="en-US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Проектування інформаційної </a:t>
            </a:r>
            <a:r>
              <a:rPr lang="uk-UA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системи</a:t>
            </a:r>
            <a:b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sz="24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38535" y="471054"/>
            <a:ext cx="11342100" cy="635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spcBef>
                <a:spcPts val="60"/>
              </a:spcBef>
              <a:spcAft>
                <a:spcPts val="0"/>
              </a:spcAft>
              <a:buSzPts val="1400"/>
              <a:tabLst>
                <a:tab pos="376555" algn="l"/>
              </a:tabLst>
            </a:pP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1.1 Опис</a:t>
            </a:r>
            <a:r>
              <a:rPr lang="uk-UA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uk-UA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stories</a:t>
            </a:r>
            <a:r>
              <a:rPr lang="uk-UA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діаграмами</a:t>
            </a:r>
            <a:r>
              <a:rPr lang="uk-UA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послідовностей</a:t>
            </a: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60"/>
              </a:spcBef>
              <a:buSzPts val="1400"/>
              <a:tabLst>
                <a:tab pos="376555" algn="l"/>
              </a:tabLst>
            </a:pPr>
            <a:endParaRPr lang="en-US" b="1" dirty="0"/>
          </a:p>
          <a:p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нової категорії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користувач, я хочу створювати нові категорії у системі.</a:t>
            </a: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послідовності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надсилає запит на створення нової категорії, надаючи дані про нову категорію.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отримує запит із даними нової категорії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 метод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передаючи дані нової категорії.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нову категорію та зберігає її в репозиторії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CategoryRepository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CategoryRepository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нову категорію та повертає її сервісу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створену категорію контролеру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відправляє створену категорію як відповідь користувачеві.</a:t>
            </a:r>
            <a:br>
              <a:rPr lang="uk-UA" dirty="0"/>
            </a:b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9AFEC-60CC-973E-0670-069CC053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3" y="1701899"/>
            <a:ext cx="5242389" cy="22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535" y="90338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325"/>
              </a:spcBef>
              <a:buSzPts val="1400"/>
              <a:tabLst>
                <a:tab pos="2199005" algn="l"/>
              </a:tabLst>
            </a:pPr>
            <a:r>
              <a:rPr lang="en-US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Проектування інформаційної </a:t>
            </a:r>
            <a:r>
              <a:rPr lang="uk-UA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системи</a:t>
            </a:r>
            <a:b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sz="24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38535" y="453299"/>
            <a:ext cx="11342100" cy="642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spcBef>
                <a:spcPts val="1050"/>
              </a:spcBef>
              <a:spcAft>
                <a:spcPts val="0"/>
              </a:spcAft>
              <a:buSzPts val="1400"/>
              <a:tabLst>
                <a:tab pos="376555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</a:t>
            </a:r>
            <a:r>
              <a:rPr lang="uk-UA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ERD</a:t>
            </a:r>
            <a:r>
              <a:rPr lang="uk-UA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бази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даних</a:t>
            </a: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1050"/>
              </a:spcBef>
              <a:spcAft>
                <a:spcPts val="0"/>
              </a:spcAft>
              <a:buSzPts val="1400"/>
              <a:tabLst>
                <a:tab pos="376555" algn="l"/>
              </a:tabLst>
            </a:pPr>
            <a:endParaRPr lang="uk-UA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Сутність "Category":</a:t>
            </a: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category_id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унікальний ідентифікатор категорії.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назва категорії.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Сутність "Item":</a:t>
            </a: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item_id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унікальний ідентифікатор товару.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назва товару.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category_id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зовнішній ключ, що посилається на </a:t>
            </a:r>
            <a:r>
              <a:rPr lang="uk-UA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category_id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 таблиці "Category".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quantity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кількість товару.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expiration_date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дата завершення терміну придатності товару.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Зв'язок між "Category" та "Item":</a:t>
            </a: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Кожна категорія може мати багато товарів, тому в таблиці "Item" є зовнішній ключ </a:t>
            </a:r>
            <a:r>
              <a:rPr lang="uk-UA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category_id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який посилається на </a:t>
            </a:r>
            <a:r>
              <a:rPr lang="uk-UA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category_id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 таблиці "Category". Це означає, що кожен товар пов'язаний з конкретною категорією. Коли категорія видаляється, всі пов'язані з нею товари також автоматично видаляються (ON DELETE CASCADE), щоб уникнути появи посилань на неіснуючі дані.</a:t>
            </a:r>
          </a:p>
          <a:p>
            <a:br>
              <a:rPr lang="uk-UA" dirty="0"/>
            </a:b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9AC2B-2F48-5E4B-827A-9D481688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415" y="983913"/>
            <a:ext cx="4287186" cy="31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2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535" y="90338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325"/>
              </a:spcBef>
              <a:buSzPts val="1400"/>
              <a:tabLst>
                <a:tab pos="2199005" algn="l"/>
              </a:tabLst>
            </a:pPr>
            <a:r>
              <a:rPr lang="en-US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Проектування інформаційної </a:t>
            </a:r>
            <a:r>
              <a:rPr lang="uk-UA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системи</a:t>
            </a:r>
            <a:b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sz="24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38535" y="453299"/>
            <a:ext cx="11342100" cy="405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1.3 Опис</a:t>
            </a:r>
            <a:r>
              <a:rPr lang="uk-UA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діаграми</a:t>
            </a:r>
            <a:r>
              <a:rPr lang="uk-UA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класів</a:t>
            </a: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endParaRPr lang="uk-UA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endParaRPr lang="uk-U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endParaRPr lang="uk-UA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endParaRPr lang="uk-U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endParaRPr lang="uk-UA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endParaRPr lang="uk-U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цій діаграмі показано взаємодію між контролерами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відповідними сервісами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інвентаризаційному додатку для дому. Контролери отримують запити від користувачів та передають їх до сервісів для обробки.</a:t>
            </a:r>
            <a:endParaRPr lang="uk-UA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EF6F9-4890-5468-EC28-3ED6645CF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5" y="932866"/>
            <a:ext cx="10460855" cy="17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535" y="90338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0"/>
              </a:spcAft>
              <a:buSzPts val="1400"/>
              <a:tabLst>
                <a:tab pos="682625" algn="l"/>
              </a:tabLst>
            </a:pPr>
            <a: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Реалізація </a:t>
            </a:r>
            <a:r>
              <a:rPr lang="uk-UA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uk-UA" sz="24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38535" y="453299"/>
            <a:ext cx="11342100" cy="368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spcBef>
                <a:spcPts val="365"/>
              </a:spcBef>
              <a:buSzPts val="1400"/>
              <a:tabLst>
                <a:tab pos="699135" algn="l"/>
              </a:tabLst>
            </a:pPr>
            <a:r>
              <a:rPr lang="uk-UA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2.1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Підготовка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бази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даних</a:t>
            </a:r>
            <a:endParaRPr lang="uk-UA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buSzPts val="1400"/>
              <a:tabLst>
                <a:tab pos="699135" algn="l"/>
              </a:tabLs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uk-UA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початку</a:t>
            </a:r>
            <a:r>
              <a:rPr lang="uk-UA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роботи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uk-UA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треба</a:t>
            </a:r>
            <a:r>
              <a:rPr lang="uk-UA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її</a:t>
            </a:r>
            <a:r>
              <a:rPr lang="uk-UA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створити.</a:t>
            </a:r>
            <a:r>
              <a:rPr lang="uk-UA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uk-UA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цього</a:t>
            </a:r>
            <a:r>
              <a:rPr lang="uk-UA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проекту,</a:t>
            </a:r>
            <a:r>
              <a:rPr lang="uk-UA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використовую СУБД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Workbench.</a:t>
            </a: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endParaRPr lang="uk-UA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endParaRPr lang="uk-U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endParaRPr lang="uk-UA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endParaRPr lang="uk-U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buSzPts val="1400"/>
              <a:tabLst>
                <a:tab pos="699135" algn="l"/>
              </a:tabLs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Далі,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локально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підключаємось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цієї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допомогою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файлі </a:t>
            </a:r>
            <a:r>
              <a:rPr lang="uk-UA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application.properties:</a:t>
            </a:r>
            <a:endParaRPr lang="uk-UA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65"/>
              </a:spcBef>
              <a:spcAft>
                <a:spcPts val="0"/>
              </a:spcAft>
              <a:buSzPts val="1400"/>
              <a:tabLst>
                <a:tab pos="699135" algn="l"/>
              </a:tabLst>
            </a:pPr>
            <a:endParaRPr lang="uk-U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74E0C7-5A63-3401-305C-F9A7ACCA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35" y="1396012"/>
            <a:ext cx="1771650" cy="885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8C9A23-5E1B-C49F-73EC-C39C87B78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27" y="2932784"/>
            <a:ext cx="623951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1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535" y="90338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0"/>
              </a:spcAft>
              <a:buSzPts val="1400"/>
              <a:tabLst>
                <a:tab pos="682625" algn="l"/>
              </a:tabLst>
            </a:pPr>
            <a: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Реалізація </a:t>
            </a:r>
            <a:r>
              <a:rPr lang="uk-UA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uk-UA" sz="24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38535" y="453299"/>
            <a:ext cx="11342100" cy="142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spcBef>
                <a:spcPts val="370"/>
              </a:spcBef>
              <a:spcAft>
                <a:spcPts val="0"/>
              </a:spcAft>
              <a:buSzPts val="1400"/>
              <a:tabLst>
                <a:tab pos="767715" algn="l"/>
              </a:tabLst>
            </a:pP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2.2 Створення Spring Boot 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uk-UA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Заходимо</a:t>
            </a:r>
            <a:r>
              <a:rPr lang="uk-UA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uk-UA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</a:t>
            </a:r>
            <a:r>
              <a:rPr lang="uk-UA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https://start.spring.io/,</a:t>
            </a:r>
            <a:r>
              <a:rPr lang="uk-UA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вибираємо</a:t>
            </a:r>
            <a:r>
              <a:rPr lang="uk-UA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потрібні</a:t>
            </a:r>
            <a:r>
              <a:rPr lang="uk-UA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залежності, генеруємо проект, завантажуємо, та відкриваємо в IDE.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F01A1F-9F71-E815-024C-8A5A4B35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4" y="1736321"/>
            <a:ext cx="6347239" cy="41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0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535" y="90338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300"/>
              </a:spcBef>
              <a:spcAft>
                <a:spcPts val="0"/>
              </a:spcAft>
              <a:buSzPts val="1400"/>
              <a:tabLst>
                <a:tab pos="682625" algn="l"/>
              </a:tabLst>
            </a:pPr>
            <a:r>
              <a:rPr lang="uk-UA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Реалізація </a:t>
            </a:r>
            <a:r>
              <a:rPr lang="uk-UA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endParaRPr lang="uk-UA" sz="24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38535" y="453299"/>
            <a:ext cx="11342100" cy="61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</a:t>
            </a:r>
            <a:r>
              <a:rPr lang="uk-UA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сутностей</a:t>
            </a:r>
            <a:r>
              <a:rPr lang="uk-UA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(Entities)</a:t>
            </a: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315"/>
              </a:spcBef>
              <a:buSzPts val="1400"/>
              <a:tabLst>
                <a:tab pos="808990" algn="l"/>
              </a:tabLs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кожного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поля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сутностях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визначені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геттери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сеттери,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що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дозволяє отримувати та встановлювати значення полів.</a:t>
            </a:r>
          </a:p>
          <a:p>
            <a:pPr marL="457200" lvl="1">
              <a:spcBef>
                <a:spcPts val="315"/>
              </a:spcBef>
              <a:spcAft>
                <a:spcPts val="0"/>
              </a:spcAft>
              <a:buSzPts val="1400"/>
              <a:tabLst>
                <a:tab pos="808990" algn="l"/>
              </a:tabLst>
            </a:pPr>
            <a:endParaRPr lang="uk-UA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FDA2E-0EB7-9D19-B259-123522EE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5" y="1225550"/>
            <a:ext cx="5997865" cy="3825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EDC96-CA10-8957-B2D2-BE4FC261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011" y="1270619"/>
            <a:ext cx="6908800" cy="37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7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902</Words>
  <Application>Microsoft Office PowerPoint</Application>
  <PresentationFormat>Widescreen</PresentationFormat>
  <Paragraphs>214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docs-Calibri</vt:lpstr>
      <vt:lpstr>Times New Roman</vt:lpstr>
      <vt:lpstr>Office-tema</vt:lpstr>
      <vt:lpstr>ДЕРЖАВНИЙ УНІВЕРСИТЕТ ІНФОРМАЦІЙНО-КОМУНІКАЦІЙНИХ ТЕХНОЛОГІЙ НАВЧАЛЬНО-НАУКОВИЙ ІНСТИТУТ ІНФОРМАЦІЙНИХ ТЕХНОЛОГІЙ Кафедра Інженерії програмного забезпечення</vt:lpstr>
      <vt:lpstr>ЗАВДАННЯ КУРСОВОЇ РОБОТИ</vt:lpstr>
      <vt:lpstr>  1. Проектування інформаційної системи </vt:lpstr>
      <vt:lpstr>  1. Проектування інформаційної системи </vt:lpstr>
      <vt:lpstr>  1. Проектування інформаційної системи </vt:lpstr>
      <vt:lpstr>  1. Проектування інформаційної системи </vt:lpstr>
      <vt:lpstr>2. Реалізація API</vt:lpstr>
      <vt:lpstr>2. Реалізація API</vt:lpstr>
      <vt:lpstr>2. Реалізація API</vt:lpstr>
      <vt:lpstr>2. Реалізація API</vt:lpstr>
      <vt:lpstr>2. Реалізація API</vt:lpstr>
      <vt:lpstr>2. Реалізація API</vt:lpstr>
      <vt:lpstr>2. Реалізація API</vt:lpstr>
      <vt:lpstr>3. Підключення Swagger для розгортання проекту </vt:lpstr>
      <vt:lpstr>PowerPoint Presentation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ДЕРЖАВНИЙ УНІВЕРСИТЕТ ІНФОРМАЦІЙНО-КОМУНІКАЦІЙНИХ ТЕХНОЛОГІЙ НАВЧАЛЬНО-НАУКОВИЙ ІНСТИТУТ ІНФОРМАЦІЙНИХ ТЕХНОЛОГІЙ Кафедра Інженерії програмного забезпечення</dc:title>
  <dc:creator>Helen Nehodenko</dc:creator>
  <cp:lastModifiedBy>blyat Sans</cp:lastModifiedBy>
  <cp:revision>5</cp:revision>
  <dcterms:created xsi:type="dcterms:W3CDTF">2022-05-07T15:58:03Z</dcterms:created>
  <dcterms:modified xsi:type="dcterms:W3CDTF">2024-06-12T23:51:55Z</dcterms:modified>
</cp:coreProperties>
</file>