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Roboto"/>
      <p:regular r:id="rId66"/>
      <p:bold r:id="rId67"/>
      <p:italic r:id="rId68"/>
      <p:boldItalic r:id="rId69"/>
    </p:embeddedFont>
    <p:embeddedFont>
      <p:font typeface="Nunito"/>
      <p:regular r:id="rId70"/>
      <p:bold r:id="rId71"/>
      <p:italic r:id="rId72"/>
      <p:boldItalic r:id="rId73"/>
    </p:embeddedFont>
    <p:embeddedFont>
      <p:font typeface="Lat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boldItalic.fntdata"/><Relationship Id="rId72" Type="http://schemas.openxmlformats.org/officeDocument/2006/relationships/font" Target="fonts/Nunito-italic.fntdata"/><Relationship Id="rId31" Type="http://schemas.openxmlformats.org/officeDocument/2006/relationships/slide" Target="slides/slide26.xml"/><Relationship Id="rId75" Type="http://schemas.openxmlformats.org/officeDocument/2006/relationships/font" Target="fonts/Lato-bold.fntdata"/><Relationship Id="rId30" Type="http://schemas.openxmlformats.org/officeDocument/2006/relationships/slide" Target="slides/slide25.xml"/><Relationship Id="rId74" Type="http://schemas.openxmlformats.org/officeDocument/2006/relationships/font" Target="fonts/Lato-regular.fntdata"/><Relationship Id="rId33" Type="http://schemas.openxmlformats.org/officeDocument/2006/relationships/slide" Target="slides/slide28.xml"/><Relationship Id="rId77" Type="http://schemas.openxmlformats.org/officeDocument/2006/relationships/font" Target="fonts/Lato-boldItalic.fntdata"/><Relationship Id="rId32" Type="http://schemas.openxmlformats.org/officeDocument/2006/relationships/slide" Target="slides/slide27.xml"/><Relationship Id="rId76" Type="http://schemas.openxmlformats.org/officeDocument/2006/relationships/font" Target="fonts/Lato-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Nunito-bold.fntdata"/><Relationship Id="rId70" Type="http://schemas.openxmlformats.org/officeDocument/2006/relationships/font" Target="fonts/Nuni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italic.fntdata"/><Relationship Id="rId23" Type="http://schemas.openxmlformats.org/officeDocument/2006/relationships/slide" Target="slides/slide18.xml"/><Relationship Id="rId67" Type="http://schemas.openxmlformats.org/officeDocument/2006/relationships/font" Target="fonts/Robo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33A44"/>
                </a:solidFill>
                <a:latin typeface="Roboto"/>
                <a:ea typeface="Roboto"/>
                <a:cs typeface="Roboto"/>
                <a:sym typeface="Roboto"/>
              </a:rPr>
              <a:t>MSUClassiC will be a scheduling app for MSUTexas. Our platform is made to simplify scheduling for Registrars, College Deans, and Department Chairs at Midwestern State University. </a:t>
            </a:r>
            <a:endParaRPr>
              <a:solidFill>
                <a:srgbClr val="233A44"/>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a:solidFill>
                  <a:srgbClr val="233A44"/>
                </a:solidFill>
                <a:latin typeface="Roboto"/>
                <a:ea typeface="Roboto"/>
                <a:cs typeface="Roboto"/>
                <a:sym typeface="Roboto"/>
              </a:rPr>
              <a:t>Users need to schedule every semester at MSUTexas, and this requires them to place a professor, class, and room at a specified time. This process is currently tedious and frustrating for many of the users.</a:t>
            </a:r>
            <a:endParaRPr>
              <a:solidFill>
                <a:srgbClr val="233A44"/>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a:solidFill>
                  <a:srgbClr val="233A44"/>
                </a:solidFill>
                <a:latin typeface="Roboto"/>
                <a:ea typeface="Roboto"/>
                <a:cs typeface="Roboto"/>
                <a:sym typeface="Roboto"/>
              </a:rPr>
              <a:t>Users shouldn’t have to deal with messy paperwork anymore. Our app will let them ask for room changes right there, avoiding manual updates and paperwork hassles. Whether it's the start of a new semester or just to make modifications to the existing schedules, our app has customizable options to fit every need.</a:t>
            </a:r>
            <a:endParaRPr>
              <a:solidFill>
                <a:srgbClr val="233A44"/>
              </a:solidFill>
              <a:latin typeface="Roboto"/>
              <a:ea typeface="Roboto"/>
              <a:cs typeface="Roboto"/>
              <a:sym typeface="Roboto"/>
            </a:endParaRPr>
          </a:p>
          <a:p>
            <a:pPr indent="0" lvl="0" marL="0" rtl="0" algn="l">
              <a:lnSpc>
                <a:spcPct val="115000"/>
              </a:lnSpc>
              <a:spcBef>
                <a:spcPts val="0"/>
              </a:spcBef>
              <a:spcAft>
                <a:spcPts val="1500"/>
              </a:spcAft>
              <a:buClr>
                <a:schemeClr val="dk1"/>
              </a:buClr>
              <a:buSzPts val="1100"/>
              <a:buFont typeface="Arial"/>
              <a:buNone/>
            </a:pPr>
            <a:r>
              <a:rPr lang="en">
                <a:solidFill>
                  <a:srgbClr val="233A44"/>
                </a:solidFill>
                <a:latin typeface="Roboto"/>
                <a:ea typeface="Roboto"/>
                <a:cs typeface="Roboto"/>
                <a:sym typeface="Roboto"/>
              </a:rPr>
              <a:t>With different views by building, department, and classrooms, it's simple to see what's available and make smart choices.</a:t>
            </a:r>
            <a:endParaRPr sz="7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431c14b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431c14b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431c14bd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431c14bd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431c14bd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431c14bd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431c14bd6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431c14bd6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431c14bd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431c14bd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431c14bd6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431c14bd6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431c14bd6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431c14bd6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431c14bd6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431c14bd6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bce2cac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bce2cac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410bef43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410bef43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8a918bd5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8a918bd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410bef43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410bef43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410bef43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410bef43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bce2cac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bce2cac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bce2cac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bce2cac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bce2cac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bce2cac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bce2cac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bce2cac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bce2cacd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bce2cacd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bce2cacd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bce2cacd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bce2cacd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bce2cacd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bce2cacd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bce2cacd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bce2cac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bce2cac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bce2cacd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bce2cacd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bce2cacd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6bce2cacd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410bef43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410bef43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ce2cacd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ce2cacd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bd9593b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bd9593b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6bd9593b4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6bd9593b4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bd9593b4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bd9593b4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6bd9593b4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6bd9593b4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bd9593b4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6bd9593b4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bd9593b4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bd9593b4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bce2cac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bce2cac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6bd9593b41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6bd9593b41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bd9593b41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6bd9593b41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bd9593b41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bd9593b41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bd9593b4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bd9593b4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6bd9593b41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6bd9593b41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bd9593b41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6bd9593b41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6bd9593b4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6bd9593b4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6bd9593b41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6bd9593b4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6bd9593b41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6bd9593b41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bd9593b41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6bd9593b41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bce2cac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bce2cac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6bd9593b41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6bd9593b4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6bd9593b41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6bd9593b41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6bd9593b41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6bd9593b41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6bce2cacd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6bce2cacd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6bce2cacd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6bce2cacd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6bce2cacd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6bce2cacd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c410bef43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c410bef43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c410bef43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c410bef43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6bce2cacd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6bce2cacd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bce2cacd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6bce2cacd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bfaf4f1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bfaf4f1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6bce2cac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6bce2cac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bfaf4f1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bfaf4f1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bfaf4f1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bfaf4f1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431c14bd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431c14bd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3503275" y="1486825"/>
            <a:ext cx="5017500" cy="2098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268679"/>
              </a:buClr>
              <a:buSzPts val="1600"/>
              <a:buNone/>
              <a:defRPr sz="1600">
                <a:solidFill>
                  <a:srgbClr val="268679"/>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Clr>
                <a:srgbClr val="268679"/>
              </a:buClr>
              <a:buSzPts val="3000"/>
              <a:buNone/>
              <a:defRPr sz="3000">
                <a:solidFill>
                  <a:srgbClr val="268679"/>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rgbClr val="2686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rgbClr val="8626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rgbClr val="26867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268679"/>
              </a:buClr>
              <a:buSzPts val="2800"/>
              <a:buFont typeface="Nunito"/>
              <a:buNone/>
              <a:defRPr sz="2800">
                <a:solidFill>
                  <a:srgbClr val="268679"/>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7.png"/><Relationship Id="rId4" Type="http://schemas.openxmlformats.org/officeDocument/2006/relationships/image" Target="../media/image20.png"/><Relationship Id="rId5" Type="http://schemas.openxmlformats.org/officeDocument/2006/relationships/image" Target="../media/image28.png"/><Relationship Id="rId6"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5.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youtu.be/eDGgwmjaNtE" TargetMode="External"/><Relationship Id="rId4" Type="http://schemas.openxmlformats.org/officeDocument/2006/relationships/hyperlink" Target="https://youtu.be/eDGgwmjaNtE" TargetMode="External"/><Relationship Id="rId5"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348325" y="2748750"/>
            <a:ext cx="4212900" cy="103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solidFill>
                  <a:srgbClr val="862633"/>
                </a:solidFill>
              </a:rPr>
              <a:t>Team: The Shiners</a:t>
            </a:r>
            <a:r>
              <a:rPr lang="en" sz="3200">
                <a:solidFill>
                  <a:srgbClr val="862633"/>
                </a:solidFill>
              </a:rPr>
              <a:t> </a:t>
            </a:r>
            <a:endParaRPr sz="3200">
              <a:solidFill>
                <a:srgbClr val="862633"/>
              </a:solidFill>
            </a:endParaRPr>
          </a:p>
        </p:txBody>
      </p:sp>
      <p:sp>
        <p:nvSpPr>
          <p:cNvPr id="129" name="Google Shape;129;p13"/>
          <p:cNvSpPr txBox="1"/>
          <p:nvPr/>
        </p:nvSpPr>
        <p:spPr>
          <a:xfrm>
            <a:off x="5959350" y="3511400"/>
            <a:ext cx="2363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268679"/>
                </a:solidFill>
                <a:latin typeface="Lato"/>
                <a:ea typeface="Lato"/>
                <a:cs typeface="Lato"/>
                <a:sym typeface="Lato"/>
              </a:rPr>
              <a:t>Marcos Lopez</a:t>
            </a:r>
            <a:endParaRPr sz="2000">
              <a:solidFill>
                <a:srgbClr val="268679"/>
              </a:solidFill>
              <a:latin typeface="Lato"/>
              <a:ea typeface="Lato"/>
              <a:cs typeface="Lato"/>
              <a:sym typeface="Lato"/>
            </a:endParaRPr>
          </a:p>
          <a:p>
            <a:pPr indent="0" lvl="0" marL="0" rtl="0" algn="l">
              <a:spcBef>
                <a:spcPts val="0"/>
              </a:spcBef>
              <a:spcAft>
                <a:spcPts val="0"/>
              </a:spcAft>
              <a:buNone/>
            </a:pPr>
            <a:r>
              <a:rPr lang="en" sz="2000">
                <a:solidFill>
                  <a:srgbClr val="268679"/>
                </a:solidFill>
                <a:latin typeface="Lato"/>
                <a:ea typeface="Lato"/>
                <a:cs typeface="Lato"/>
                <a:sym typeface="Lato"/>
              </a:rPr>
              <a:t>Samuel Olatunde</a:t>
            </a:r>
            <a:endParaRPr sz="2000">
              <a:solidFill>
                <a:srgbClr val="268679"/>
              </a:solidFill>
              <a:latin typeface="Lato"/>
              <a:ea typeface="Lato"/>
              <a:cs typeface="Lato"/>
              <a:sym typeface="Lato"/>
            </a:endParaRPr>
          </a:p>
          <a:p>
            <a:pPr indent="0" lvl="0" marL="0" rtl="0" algn="l">
              <a:spcBef>
                <a:spcPts val="0"/>
              </a:spcBef>
              <a:spcAft>
                <a:spcPts val="0"/>
              </a:spcAft>
              <a:buNone/>
            </a:pPr>
            <a:r>
              <a:rPr lang="en" sz="2000">
                <a:solidFill>
                  <a:srgbClr val="268679"/>
                </a:solidFill>
                <a:latin typeface="Lato"/>
                <a:ea typeface="Lato"/>
                <a:cs typeface="Lato"/>
                <a:sym typeface="Lato"/>
              </a:rPr>
              <a:t>Athul Sajikumar</a:t>
            </a:r>
            <a:endParaRPr sz="2000">
              <a:solidFill>
                <a:srgbClr val="268679"/>
              </a:solidFill>
              <a:latin typeface="Lato"/>
              <a:ea typeface="Lato"/>
              <a:cs typeface="Lato"/>
              <a:sym typeface="Lato"/>
            </a:endParaRPr>
          </a:p>
        </p:txBody>
      </p:sp>
      <p:sp>
        <p:nvSpPr>
          <p:cNvPr id="130" name="Google Shape;130;p13"/>
          <p:cNvSpPr txBox="1"/>
          <p:nvPr/>
        </p:nvSpPr>
        <p:spPr>
          <a:xfrm>
            <a:off x="196875" y="1871550"/>
            <a:ext cx="40635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solidFill>
                  <a:srgbClr val="862633"/>
                </a:solidFill>
                <a:latin typeface="Nunito"/>
                <a:ea typeface="Nunito"/>
                <a:cs typeface="Nunito"/>
                <a:sym typeface="Nunito"/>
              </a:rPr>
              <a:t>MSUClassIC</a:t>
            </a:r>
            <a:endParaRPr sz="4500">
              <a:solidFill>
                <a:srgbClr val="862633"/>
              </a:solidFill>
              <a:latin typeface="Nunito"/>
              <a:ea typeface="Nunito"/>
              <a:cs typeface="Nunito"/>
              <a:sym typeface="Nunito"/>
            </a:endParaRPr>
          </a:p>
        </p:txBody>
      </p:sp>
      <p:sp>
        <p:nvSpPr>
          <p:cNvPr id="131" name="Google Shape;131;p13"/>
          <p:cNvSpPr txBox="1"/>
          <p:nvPr/>
        </p:nvSpPr>
        <p:spPr>
          <a:xfrm>
            <a:off x="196875" y="2748750"/>
            <a:ext cx="4063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268679"/>
                </a:solidFill>
                <a:latin typeface="Nunito"/>
                <a:ea typeface="Nunito"/>
                <a:cs typeface="Nunito"/>
                <a:sym typeface="Nunito"/>
              </a:rPr>
              <a:t>MSU Class Inventory Catalog</a:t>
            </a:r>
            <a:endParaRPr sz="1900">
              <a:solidFill>
                <a:srgbClr val="268679"/>
              </a:solidFill>
              <a:latin typeface="Nunito"/>
              <a:ea typeface="Nunito"/>
              <a:cs typeface="Nunito"/>
              <a:sym typeface="Nunito"/>
            </a:endParaRPr>
          </a:p>
        </p:txBody>
      </p:sp>
      <p:pic>
        <p:nvPicPr>
          <p:cNvPr id="132" name="Google Shape;132;p13"/>
          <p:cNvPicPr preferRelativeResize="0"/>
          <p:nvPr/>
        </p:nvPicPr>
        <p:blipFill>
          <a:blip r:embed="rId3">
            <a:alphaModFix/>
          </a:blip>
          <a:stretch>
            <a:fillRect/>
          </a:stretch>
        </p:blipFill>
        <p:spPr>
          <a:xfrm>
            <a:off x="5229450" y="494350"/>
            <a:ext cx="2450650" cy="2450650"/>
          </a:xfrm>
          <a:prstGeom prst="rect">
            <a:avLst/>
          </a:prstGeom>
          <a:noFill/>
          <a:ln>
            <a:noFill/>
          </a:ln>
        </p:spPr>
      </p:pic>
      <p:sp>
        <p:nvSpPr>
          <p:cNvPr id="133" name="Google Shape;133;p13"/>
          <p:cNvSpPr txBox="1"/>
          <p:nvPr/>
        </p:nvSpPr>
        <p:spPr>
          <a:xfrm>
            <a:off x="3386025" y="3511400"/>
            <a:ext cx="293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268679"/>
                </a:solidFill>
                <a:latin typeface="Lato"/>
                <a:ea typeface="Lato"/>
                <a:cs typeface="Lato"/>
                <a:sym typeface="Lato"/>
              </a:rPr>
              <a:t>Team Iteration Leader:</a:t>
            </a:r>
            <a:endParaRPr sz="2200">
              <a:solidFill>
                <a:srgbClr val="26867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412000" y="329250"/>
            <a:ext cx="8386500" cy="8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User Classes and Characteristics - </a:t>
            </a:r>
            <a:endParaRPr/>
          </a:p>
          <a:p>
            <a:pPr indent="457200" lvl="0" marL="457200" rtl="0" algn="l">
              <a:spcBef>
                <a:spcPts val="0"/>
              </a:spcBef>
              <a:spcAft>
                <a:spcPts val="0"/>
              </a:spcAft>
              <a:buNone/>
            </a:pPr>
            <a:r>
              <a:rPr lang="en"/>
              <a:t>1.1.1</a:t>
            </a:r>
            <a:r>
              <a:rPr lang="en"/>
              <a:t> Chair’s Function (</a:t>
            </a:r>
            <a:r>
              <a:rPr lang="en"/>
              <a:t>Present)</a:t>
            </a:r>
            <a:endParaRPr/>
          </a:p>
        </p:txBody>
      </p:sp>
      <p:sp>
        <p:nvSpPr>
          <p:cNvPr id="186" name="Google Shape;186;p22"/>
          <p:cNvSpPr txBox="1"/>
          <p:nvPr>
            <p:ph idx="1" type="body"/>
          </p:nvPr>
        </p:nvSpPr>
        <p:spPr>
          <a:xfrm>
            <a:off x="819150" y="1488550"/>
            <a:ext cx="7505700" cy="3282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rgbClr val="0D0D0D"/>
              </a:buClr>
              <a:buSzPct val="100000"/>
              <a:buChar char="●"/>
            </a:pPr>
            <a:r>
              <a:rPr lang="en" sz="1800">
                <a:solidFill>
                  <a:srgbClr val="0D0D0D"/>
                </a:solidFill>
                <a:highlight>
                  <a:srgbClr val="FFFFFF"/>
                </a:highlight>
              </a:rPr>
              <a:t>The system shall allow the Chair to log in and out.</a:t>
            </a:r>
            <a:endParaRPr sz="1800">
              <a:solidFill>
                <a:srgbClr val="0D0D0D"/>
              </a:solidFill>
              <a:highlight>
                <a:srgbClr val="FFFFFF"/>
              </a:highlight>
            </a:endParaRPr>
          </a:p>
          <a:p>
            <a:pPr indent="-334327" lvl="0" marL="457200" rtl="0" algn="l">
              <a:spcBef>
                <a:spcPts val="0"/>
              </a:spcBef>
              <a:spcAft>
                <a:spcPts val="0"/>
              </a:spcAft>
              <a:buClr>
                <a:srgbClr val="0D0D0D"/>
              </a:buClr>
              <a:buSzPct val="100000"/>
              <a:buChar char="●"/>
            </a:pPr>
            <a:r>
              <a:rPr lang="en" sz="1800">
                <a:solidFill>
                  <a:srgbClr val="0D0D0D"/>
                </a:solidFill>
                <a:highlight>
                  <a:srgbClr val="FFFFFF"/>
                </a:highlight>
              </a:rPr>
              <a:t>The system shall enable the Chair to import Excel files.</a:t>
            </a:r>
            <a:endParaRPr sz="1800">
              <a:solidFill>
                <a:srgbClr val="0D0D0D"/>
              </a:solidFill>
              <a:highlight>
                <a:srgbClr val="FFFFFF"/>
              </a:highlight>
            </a:endParaRPr>
          </a:p>
          <a:p>
            <a:pPr indent="-334327" lvl="0" marL="457200" rtl="0" algn="l">
              <a:spcBef>
                <a:spcPts val="0"/>
              </a:spcBef>
              <a:spcAft>
                <a:spcPts val="0"/>
              </a:spcAft>
              <a:buClr>
                <a:srgbClr val="0D0D0D"/>
              </a:buClr>
              <a:buSzPct val="100000"/>
              <a:buChar char="●"/>
            </a:pPr>
            <a:r>
              <a:rPr lang="en" sz="1800">
                <a:solidFill>
                  <a:srgbClr val="0D0D0D"/>
                </a:solidFill>
                <a:highlight>
                  <a:srgbClr val="FFFFFF"/>
                </a:highlight>
              </a:rPr>
              <a:t>The system shall provide the Chair with the ability to view Excel contents in pivot table views.</a:t>
            </a:r>
            <a:endParaRPr sz="1800">
              <a:solidFill>
                <a:srgbClr val="0D0D0D"/>
              </a:solidFill>
              <a:highlight>
                <a:srgbClr val="FFFFFF"/>
              </a:highlight>
            </a:endParaRPr>
          </a:p>
          <a:p>
            <a:pPr indent="-334327" lvl="0" marL="457200" rtl="0" algn="l">
              <a:spcBef>
                <a:spcPts val="0"/>
              </a:spcBef>
              <a:spcAft>
                <a:spcPts val="0"/>
              </a:spcAft>
              <a:buClr>
                <a:srgbClr val="0D0D0D"/>
              </a:buClr>
              <a:buSzPct val="100000"/>
              <a:buChar char="●"/>
            </a:pPr>
            <a:r>
              <a:rPr lang="en" sz="1800">
                <a:solidFill>
                  <a:srgbClr val="0D0D0D"/>
                </a:solidFill>
                <a:highlight>
                  <a:srgbClr val="FFFFFF"/>
                </a:highlight>
              </a:rPr>
              <a:t>The system shall allow the Chair to view pivots such as professors vs. time, professors vs. courses, time vs. courses, rooms vs. courses, and rooms vs. time.</a:t>
            </a:r>
            <a:endParaRPr sz="1800">
              <a:solidFill>
                <a:srgbClr val="0D0D0D"/>
              </a:solidFill>
              <a:highlight>
                <a:srgbClr val="FFFFFF"/>
              </a:highlight>
            </a:endParaRPr>
          </a:p>
          <a:p>
            <a:pPr indent="-334327" lvl="0" marL="457200" rtl="0" algn="l">
              <a:spcBef>
                <a:spcPts val="0"/>
              </a:spcBef>
              <a:spcAft>
                <a:spcPts val="0"/>
              </a:spcAft>
              <a:buClr>
                <a:srgbClr val="0D0D0D"/>
              </a:buClr>
              <a:buSzPct val="100000"/>
              <a:buChar char="●"/>
            </a:pPr>
            <a:r>
              <a:rPr lang="en" sz="1800">
                <a:solidFill>
                  <a:srgbClr val="0D0D0D"/>
                </a:solidFill>
                <a:highlight>
                  <a:srgbClr val="FFFFFF"/>
                </a:highlight>
              </a:rPr>
              <a:t>The system shall facilitate editing views with drag and drop for the Chair.</a:t>
            </a:r>
            <a:endParaRPr sz="1800">
              <a:solidFill>
                <a:srgbClr val="0D0D0D"/>
              </a:solidFill>
              <a:highlight>
                <a:srgbClr val="FFFFFF"/>
              </a:highlight>
            </a:endParaRPr>
          </a:p>
          <a:p>
            <a:pPr indent="-334327" lvl="0" marL="457200" rtl="0" algn="l">
              <a:spcBef>
                <a:spcPts val="0"/>
              </a:spcBef>
              <a:spcAft>
                <a:spcPts val="0"/>
              </a:spcAft>
              <a:buClr>
                <a:srgbClr val="0D0D0D"/>
              </a:buClr>
              <a:buSzPct val="100000"/>
              <a:buChar char="●"/>
            </a:pPr>
            <a:r>
              <a:rPr lang="en" sz="1800">
                <a:solidFill>
                  <a:srgbClr val="0D0D0D"/>
                </a:solidFill>
                <a:highlight>
                  <a:srgbClr val="FFFFFF"/>
                </a:highlight>
              </a:rPr>
              <a:t>The system shall allow the Chair to submit changes to the database as requests.</a:t>
            </a:r>
            <a:endParaRPr sz="1800">
              <a:solidFill>
                <a:srgbClr val="0D0D0D"/>
              </a:solidFill>
              <a:highlight>
                <a:srgbClr val="FFFFFF"/>
              </a:highlight>
            </a:endParaRPr>
          </a:p>
          <a:p>
            <a:pPr indent="-334327" lvl="0" marL="457200" rtl="0" algn="l">
              <a:spcBef>
                <a:spcPts val="0"/>
              </a:spcBef>
              <a:spcAft>
                <a:spcPts val="0"/>
              </a:spcAft>
              <a:buClr>
                <a:srgbClr val="0D0D0D"/>
              </a:buClr>
              <a:buSzPct val="100000"/>
              <a:buChar char="●"/>
            </a:pPr>
            <a:r>
              <a:rPr lang="en" sz="1800">
                <a:solidFill>
                  <a:srgbClr val="0D0D0D"/>
                </a:solidFill>
                <a:highlight>
                  <a:srgbClr val="FFFFFF"/>
                </a:highlight>
              </a:rPr>
              <a:t>The system shall enable the Chair to export database changes as Excel files.</a:t>
            </a:r>
            <a:endParaRPr sz="1800">
              <a:solidFill>
                <a:srgbClr val="0D0D0D"/>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1.1.2 </a:t>
            </a:r>
            <a:r>
              <a:rPr lang="en"/>
              <a:t>Registrar's Functions</a:t>
            </a:r>
            <a:endParaRPr/>
          </a:p>
        </p:txBody>
      </p:sp>
      <p:sp>
        <p:nvSpPr>
          <p:cNvPr id="192" name="Google Shape;192;p23"/>
          <p:cNvSpPr txBox="1"/>
          <p:nvPr>
            <p:ph idx="1" type="body"/>
          </p:nvPr>
        </p:nvSpPr>
        <p:spPr>
          <a:xfrm>
            <a:off x="553325" y="1283850"/>
            <a:ext cx="7505700" cy="2835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The system shall allow the Registrar to export the schedule to PDF or Excel.</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The system shall provide the Registrar with the ability to approve or deny schedule changes.</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The system shall automatically approve conflict-free courses for the Registrar.</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The system shall allow the Registrar to manually approve conflicting courses.</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The system shall enable the Registrar to view conflicts in the request queue.</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Font typeface="Roboto"/>
              <a:buChar char="●"/>
            </a:pPr>
            <a:r>
              <a:rPr lang="en" sz="1700">
                <a:solidFill>
                  <a:srgbClr val="0D0D0D"/>
                </a:solidFill>
                <a:highlight>
                  <a:srgbClr val="FFFFFF"/>
                </a:highlight>
              </a:rPr>
              <a:t>The system shall allow the Registrar to view buildings by room and time, and by course and room.</a:t>
            </a:r>
            <a:endParaRPr sz="1700">
              <a:solidFill>
                <a:srgbClr val="0D0D0D"/>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1.1.3 </a:t>
            </a:r>
            <a:r>
              <a:rPr lang="en"/>
              <a:t>Deans' Functions</a:t>
            </a:r>
            <a:endParaRPr/>
          </a:p>
        </p:txBody>
      </p:sp>
      <p:sp>
        <p:nvSpPr>
          <p:cNvPr id="198" name="Google Shape;198;p24"/>
          <p:cNvSpPr txBox="1"/>
          <p:nvPr>
            <p:ph idx="1" type="body"/>
          </p:nvPr>
        </p:nvSpPr>
        <p:spPr>
          <a:xfrm>
            <a:off x="646375" y="1347750"/>
            <a:ext cx="7505700" cy="317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 Deans shall be able to approve or deny schedule changes within their college.</a:t>
            </a:r>
            <a:endParaRPr sz="1700"/>
          </a:p>
          <a:p>
            <a:pPr indent="-336550" lvl="0" marL="457200" rtl="0" algn="l">
              <a:spcBef>
                <a:spcPts val="0"/>
              </a:spcBef>
              <a:spcAft>
                <a:spcPts val="0"/>
              </a:spcAft>
              <a:buSzPts val="1700"/>
              <a:buChar char="●"/>
            </a:pPr>
            <a:r>
              <a:rPr lang="en" sz="1700"/>
              <a:t>All Deans shall automatically approve conflict-free courses within their college.</a:t>
            </a:r>
            <a:endParaRPr sz="1700"/>
          </a:p>
          <a:p>
            <a:pPr indent="-336550" lvl="0" marL="457200" rtl="0" algn="l">
              <a:spcBef>
                <a:spcPts val="0"/>
              </a:spcBef>
              <a:spcAft>
                <a:spcPts val="0"/>
              </a:spcAft>
              <a:buSzPts val="1700"/>
              <a:buChar char="●"/>
            </a:pPr>
            <a:r>
              <a:rPr lang="en" sz="1700"/>
              <a:t>All Deans shall be able to manually approve conflicting courses within their college.</a:t>
            </a:r>
            <a:endParaRPr sz="1700"/>
          </a:p>
          <a:p>
            <a:pPr indent="-336550" lvl="0" marL="457200" rtl="0" algn="l">
              <a:spcBef>
                <a:spcPts val="0"/>
              </a:spcBef>
              <a:spcAft>
                <a:spcPts val="0"/>
              </a:spcAft>
              <a:buSzPts val="1700"/>
              <a:buChar char="●"/>
            </a:pPr>
            <a:r>
              <a:rPr lang="en" sz="1700"/>
              <a:t>All Deans shall have the ability to view conflicts in the request queue within their college.</a:t>
            </a:r>
            <a:endParaRPr sz="1700"/>
          </a:p>
          <a:p>
            <a:pPr indent="-336550" lvl="0" marL="457200" rtl="0" algn="l">
              <a:spcBef>
                <a:spcPts val="0"/>
              </a:spcBef>
              <a:spcAft>
                <a:spcPts val="0"/>
              </a:spcAft>
              <a:buSzPts val="1700"/>
              <a:buChar char="●"/>
            </a:pPr>
            <a:r>
              <a:rPr lang="en" sz="1700"/>
              <a:t>All Deans shall be able to view buildings by room and time, and by course and room within their college.</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Nonfunctional Requirements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a:t>.2.1 Operating Environment:</a:t>
            </a:r>
            <a:endParaRPr/>
          </a:p>
        </p:txBody>
      </p:sp>
      <p:sp>
        <p:nvSpPr>
          <p:cNvPr id="209" name="Google Shape;209;p26"/>
          <p:cNvSpPr txBox="1"/>
          <p:nvPr>
            <p:ph idx="1" type="body"/>
          </p:nvPr>
        </p:nvSpPr>
        <p:spPr>
          <a:xfrm>
            <a:off x="686250" y="1395525"/>
            <a:ext cx="7505700" cy="2750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system shall operate on the Windows/MacOS operating system.</a:t>
            </a:r>
            <a:endParaRPr sz="1700"/>
          </a:p>
          <a:p>
            <a:pPr indent="-336550" lvl="0" marL="457200" rtl="0" algn="l">
              <a:spcBef>
                <a:spcPts val="0"/>
              </a:spcBef>
              <a:spcAft>
                <a:spcPts val="0"/>
              </a:spcAft>
              <a:buSzPts val="1700"/>
              <a:buChar char="●"/>
            </a:pPr>
            <a:r>
              <a:rPr lang="en" sz="1700"/>
              <a:t>The system shall use the MySQL database.</a:t>
            </a:r>
            <a:endParaRPr sz="1700"/>
          </a:p>
          <a:p>
            <a:pPr indent="-336550" lvl="0" marL="457200" rtl="0" algn="l">
              <a:spcBef>
                <a:spcPts val="0"/>
              </a:spcBef>
              <a:spcAft>
                <a:spcPts val="0"/>
              </a:spcAft>
              <a:buSzPts val="1700"/>
              <a:buChar char="●"/>
            </a:pPr>
            <a:r>
              <a:rPr lang="en" sz="1700"/>
              <a:t>The system shall utilize the Vue.js web framework.</a:t>
            </a:r>
            <a:endParaRPr sz="1700"/>
          </a:p>
          <a:p>
            <a:pPr indent="-336550" lvl="0" marL="457200" rtl="0" algn="l">
              <a:spcBef>
                <a:spcPts val="0"/>
              </a:spcBef>
              <a:spcAft>
                <a:spcPts val="0"/>
              </a:spcAft>
              <a:buSzPts val="1700"/>
              <a:buChar char="●"/>
            </a:pPr>
            <a:r>
              <a:rPr lang="en" sz="1700"/>
              <a:t>The system shall be implemented using the Python language.</a:t>
            </a:r>
            <a:endParaRPr sz="1700"/>
          </a:p>
          <a:p>
            <a:pPr indent="-336550" lvl="0" marL="457200" rtl="0" algn="l">
              <a:spcBef>
                <a:spcPts val="0"/>
              </a:spcBef>
              <a:spcAft>
                <a:spcPts val="0"/>
              </a:spcAft>
              <a:buSzPts val="1700"/>
              <a:buChar char="●"/>
            </a:pPr>
            <a:r>
              <a:rPr lang="en" sz="1700"/>
              <a:t>The system shall employ frontend technologies including HTML, CSS, and JavaScript.</a:t>
            </a:r>
            <a:endParaRPr sz="1700"/>
          </a:p>
          <a:p>
            <a:pPr indent="-336550" lvl="0" marL="457200" rtl="0" algn="l">
              <a:spcBef>
                <a:spcPts val="0"/>
              </a:spcBef>
              <a:spcAft>
                <a:spcPts val="0"/>
              </a:spcAft>
              <a:buSzPts val="1700"/>
              <a:buChar char="●"/>
            </a:pPr>
            <a:r>
              <a:rPr lang="en" sz="1700"/>
              <a:t>The system shall be accessible via a web browser.</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1.2.1 Other Nonfunctional </a:t>
            </a:r>
            <a:r>
              <a:rPr lang="en"/>
              <a:t>Requirements</a:t>
            </a:r>
            <a:r>
              <a:rPr lang="en"/>
              <a:t> </a:t>
            </a:r>
            <a:endParaRPr/>
          </a:p>
        </p:txBody>
      </p:sp>
      <p:sp>
        <p:nvSpPr>
          <p:cNvPr id="215" name="Google Shape;215;p27"/>
          <p:cNvSpPr txBox="1"/>
          <p:nvPr>
            <p:ph idx="1" type="body"/>
          </p:nvPr>
        </p:nvSpPr>
        <p:spPr>
          <a:xfrm>
            <a:off x="739425" y="996800"/>
            <a:ext cx="7505700" cy="3016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Maintainability</a:t>
            </a:r>
            <a:endParaRPr sz="1700"/>
          </a:p>
          <a:p>
            <a:pPr indent="-336550" lvl="1" marL="914400" rtl="0" algn="l">
              <a:spcBef>
                <a:spcPts val="0"/>
              </a:spcBef>
              <a:spcAft>
                <a:spcPts val="0"/>
              </a:spcAft>
              <a:buSzPts val="1700"/>
              <a:buChar char="○"/>
            </a:pPr>
            <a:r>
              <a:rPr lang="en" sz="1700"/>
              <a:t>The codebase shall be easy to maintain and update, featuring clear and well-documented code and design.</a:t>
            </a:r>
            <a:endParaRPr sz="1700"/>
          </a:p>
          <a:p>
            <a:pPr indent="-336550" lvl="0" marL="457200" rtl="0" algn="l">
              <a:spcBef>
                <a:spcPts val="0"/>
              </a:spcBef>
              <a:spcAft>
                <a:spcPts val="0"/>
              </a:spcAft>
              <a:buSzPts val="1700"/>
              <a:buChar char="●"/>
            </a:pPr>
            <a:r>
              <a:rPr lang="en" sz="1700"/>
              <a:t>Compatibility:</a:t>
            </a:r>
            <a:endParaRPr sz="1700"/>
          </a:p>
          <a:p>
            <a:pPr indent="-336550" lvl="1" marL="914400" rtl="0" algn="l">
              <a:spcBef>
                <a:spcPts val="0"/>
              </a:spcBef>
              <a:spcAft>
                <a:spcPts val="0"/>
              </a:spcAft>
              <a:buSzPts val="1700"/>
              <a:buChar char="○"/>
            </a:pPr>
            <a:r>
              <a:rPr lang="en" sz="1700"/>
              <a:t>The app shall be compatible with multiple devices and browsers.</a:t>
            </a:r>
            <a:endParaRPr sz="1700"/>
          </a:p>
          <a:p>
            <a:pPr indent="-336550" lvl="0" marL="457200" rtl="0" algn="l">
              <a:spcBef>
                <a:spcPts val="0"/>
              </a:spcBef>
              <a:spcAft>
                <a:spcPts val="0"/>
              </a:spcAft>
              <a:buSzPts val="1700"/>
              <a:buChar char="●"/>
            </a:pPr>
            <a:r>
              <a:rPr lang="en" sz="1700"/>
              <a:t>Scalability</a:t>
            </a:r>
            <a:r>
              <a:rPr lang="en" sz="1700"/>
              <a:t>:</a:t>
            </a:r>
            <a:endParaRPr sz="1700"/>
          </a:p>
          <a:p>
            <a:pPr indent="-336550" lvl="1" marL="914400" rtl="0" algn="l">
              <a:spcBef>
                <a:spcPts val="0"/>
              </a:spcBef>
              <a:spcAft>
                <a:spcPts val="0"/>
              </a:spcAft>
              <a:buSzPts val="1700"/>
              <a:buChar char="○"/>
            </a:pPr>
            <a:r>
              <a:rPr lang="en" sz="1700"/>
              <a:t>The app shall support multiple users without performance degradation.</a:t>
            </a:r>
            <a:endParaRPr sz="1700"/>
          </a:p>
          <a:p>
            <a:pPr indent="0" lvl="0" marL="457200" rtl="0" algn="l">
              <a:spcBef>
                <a:spcPts val="1200"/>
              </a:spcBef>
              <a:spcAft>
                <a:spcPts val="120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1.2.1 Other Nonfunctional Requirements (cont’d) </a:t>
            </a:r>
            <a:endParaRPr/>
          </a:p>
          <a:p>
            <a:pPr indent="0" lvl="0" marL="0" rtl="0" algn="l">
              <a:spcBef>
                <a:spcPts val="0"/>
              </a:spcBef>
              <a:spcAft>
                <a:spcPts val="0"/>
              </a:spcAft>
              <a:buNone/>
            </a:pPr>
            <a:r>
              <a:t/>
            </a:r>
            <a:endParaRPr/>
          </a:p>
        </p:txBody>
      </p:sp>
      <p:sp>
        <p:nvSpPr>
          <p:cNvPr id="221" name="Google Shape;221;p28"/>
          <p:cNvSpPr txBox="1"/>
          <p:nvPr>
            <p:ph idx="1" type="body"/>
          </p:nvPr>
        </p:nvSpPr>
        <p:spPr>
          <a:xfrm>
            <a:off x="819150" y="1347750"/>
            <a:ext cx="7505700" cy="24480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Ease of Use:</a:t>
            </a:r>
            <a:endParaRPr sz="1700"/>
          </a:p>
          <a:p>
            <a:pPr indent="-336550" lvl="1" marL="914400" rtl="0" algn="l">
              <a:spcBef>
                <a:spcPts val="0"/>
              </a:spcBef>
              <a:spcAft>
                <a:spcPts val="0"/>
              </a:spcAft>
              <a:buSzPts val="1700"/>
              <a:buChar char="○"/>
            </a:pPr>
            <a:r>
              <a:rPr lang="en" sz="1700"/>
              <a:t>The interface shall be easy to navigate, with clear and concise instructions and user-friendly layouts. It shall not be crowded.</a:t>
            </a:r>
            <a:endParaRPr sz="1700"/>
          </a:p>
          <a:p>
            <a:pPr indent="-336550" lvl="0" marL="457200" rtl="0" algn="l">
              <a:spcBef>
                <a:spcPts val="0"/>
              </a:spcBef>
              <a:spcAft>
                <a:spcPts val="0"/>
              </a:spcAft>
              <a:buSzPts val="1700"/>
              <a:buChar char="●"/>
            </a:pPr>
            <a:r>
              <a:rPr lang="en" sz="1700"/>
              <a:t>Support and Documentation:</a:t>
            </a:r>
            <a:endParaRPr sz="1700"/>
          </a:p>
          <a:p>
            <a:pPr indent="-336550" lvl="1" marL="914400" rtl="0" algn="l">
              <a:spcBef>
                <a:spcPts val="0"/>
              </a:spcBef>
              <a:spcAft>
                <a:spcPts val="0"/>
              </a:spcAft>
              <a:buSzPts val="1700"/>
              <a:buChar char="○"/>
            </a:pPr>
            <a:r>
              <a:rPr lang="en" sz="1700"/>
              <a:t>MSUClassIC will be supported by the development team for at least 3 months after its initial release around end of April 2024.</a:t>
            </a:r>
            <a:endParaRPr sz="1700"/>
          </a:p>
          <a:p>
            <a:pPr indent="-336550" lvl="1" marL="914400" rtl="0" algn="l">
              <a:spcBef>
                <a:spcPts val="0"/>
              </a:spcBef>
              <a:spcAft>
                <a:spcPts val="0"/>
              </a:spcAft>
              <a:buSzPts val="1700"/>
              <a:buChar char="○"/>
            </a:pPr>
            <a:r>
              <a:rPr lang="en" sz="1700"/>
              <a:t>A user manual will be available for users.</a:t>
            </a:r>
            <a:endParaRPr sz="17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and Implementation Constraints:</a:t>
            </a:r>
            <a:endParaRPr/>
          </a:p>
        </p:txBody>
      </p:sp>
      <p:sp>
        <p:nvSpPr>
          <p:cNvPr id="227" name="Google Shape;227;p29"/>
          <p:cNvSpPr txBox="1"/>
          <p:nvPr>
            <p:ph idx="1" type="body"/>
          </p:nvPr>
        </p:nvSpPr>
        <p:spPr>
          <a:xfrm>
            <a:off x="672950" y="1283850"/>
            <a:ext cx="7505700" cy="2504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Time to market </a:t>
            </a:r>
            <a:endParaRPr sz="1700"/>
          </a:p>
          <a:p>
            <a:pPr indent="-336550" lvl="0" marL="457200" rtl="0" algn="l">
              <a:spcBef>
                <a:spcPts val="0"/>
              </a:spcBef>
              <a:spcAft>
                <a:spcPts val="0"/>
              </a:spcAft>
              <a:buSzPts val="1700"/>
              <a:buChar char="●"/>
            </a:pPr>
            <a:r>
              <a:rPr lang="en" sz="1700"/>
              <a:t>Must use a Database </a:t>
            </a:r>
            <a:endParaRPr sz="1700"/>
          </a:p>
          <a:p>
            <a:pPr indent="-330200" lvl="0" marL="457200" rtl="0" algn="l">
              <a:spcBef>
                <a:spcPts val="0"/>
              </a:spcBef>
              <a:spcAft>
                <a:spcPts val="0"/>
              </a:spcAft>
              <a:buSzPts val="1600"/>
              <a:buChar char="●"/>
            </a:pPr>
            <a:r>
              <a:rPr lang="en" sz="1700"/>
              <a:t>End users shall be responsible for software maintenance</a:t>
            </a:r>
            <a:r>
              <a:rPr lang="en"/>
              <a:t>.</a:t>
            </a:r>
            <a:endParaRPr/>
          </a:p>
          <a:p>
            <a:pPr indent="-336550" lvl="0" marL="457200" rtl="0" algn="l">
              <a:spcBef>
                <a:spcPts val="0"/>
              </a:spcBef>
              <a:spcAft>
                <a:spcPts val="0"/>
              </a:spcAft>
              <a:buSzPts val="1700"/>
              <a:buChar char="●"/>
            </a:pPr>
            <a:r>
              <a:rPr lang="en" sz="1700"/>
              <a:t>Concurrent User Access</a:t>
            </a:r>
            <a:endParaRPr sz="1700"/>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Information Techniques that you used to derive requirements </a:t>
            </a:r>
            <a:endParaRPr/>
          </a:p>
        </p:txBody>
      </p:sp>
      <p:sp>
        <p:nvSpPr>
          <p:cNvPr id="233" name="Google Shape;233;p30"/>
          <p:cNvSpPr txBox="1"/>
          <p:nvPr>
            <p:ph idx="1" type="body"/>
          </p:nvPr>
        </p:nvSpPr>
        <p:spPr>
          <a:xfrm>
            <a:off x="819150" y="1486300"/>
            <a:ext cx="7505700" cy="2952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Stakeholder Survey</a:t>
            </a:r>
            <a:endParaRPr sz="1900"/>
          </a:p>
          <a:p>
            <a:pPr indent="-349250" lvl="0" marL="457200" rtl="0" algn="l">
              <a:spcBef>
                <a:spcPts val="0"/>
              </a:spcBef>
              <a:spcAft>
                <a:spcPts val="0"/>
              </a:spcAft>
              <a:buSzPts val="1900"/>
              <a:buAutoNum type="arabicPeriod"/>
            </a:pPr>
            <a:r>
              <a:rPr lang="en" sz="1900"/>
              <a:t>User Interviewing</a:t>
            </a:r>
            <a:endParaRPr sz="1900"/>
          </a:p>
          <a:p>
            <a:pPr indent="-349250" lvl="0" marL="457200" rtl="0" algn="l">
              <a:spcBef>
                <a:spcPts val="0"/>
              </a:spcBef>
              <a:spcAft>
                <a:spcPts val="0"/>
              </a:spcAft>
              <a:buSzPts val="1900"/>
              <a:buAutoNum type="arabicPeriod"/>
            </a:pPr>
            <a:r>
              <a:rPr lang="en" sz="1900"/>
              <a:t>Study of existing business procedures and forms</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Information Techniques that you used to derive requirements </a:t>
            </a:r>
            <a:endParaRPr/>
          </a:p>
        </p:txBody>
      </p:sp>
      <p:sp>
        <p:nvSpPr>
          <p:cNvPr id="239" name="Google Shape;239;p31"/>
          <p:cNvSpPr txBox="1"/>
          <p:nvPr>
            <p:ph idx="1" type="body"/>
          </p:nvPr>
        </p:nvSpPr>
        <p:spPr>
          <a:xfrm>
            <a:off x="819150" y="1486300"/>
            <a:ext cx="7505700" cy="2952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Stakeholder Survey</a:t>
            </a:r>
            <a:endParaRPr sz="1900"/>
          </a:p>
          <a:p>
            <a:pPr indent="-349250" lvl="0" marL="457200" rtl="0" algn="l">
              <a:spcBef>
                <a:spcPts val="0"/>
              </a:spcBef>
              <a:spcAft>
                <a:spcPts val="0"/>
              </a:spcAft>
              <a:buSzPts val="1900"/>
              <a:buChar char="●"/>
            </a:pPr>
            <a:r>
              <a:rPr lang="en" sz="1900"/>
              <a:t>Asked department chairs and a dean about their experiences doing academic scheduling</a:t>
            </a:r>
            <a:endParaRPr sz="1900"/>
          </a:p>
          <a:p>
            <a:pPr indent="-349250" lvl="0" marL="457200" rtl="0" algn="l">
              <a:spcBef>
                <a:spcPts val="0"/>
              </a:spcBef>
              <a:spcAft>
                <a:spcPts val="0"/>
              </a:spcAft>
              <a:buSzPts val="1900"/>
              <a:buChar char="●"/>
            </a:pPr>
            <a:r>
              <a:rPr lang="en" sz="1900"/>
              <a:t>Defined points of frustration within the process</a:t>
            </a:r>
            <a:endParaRPr sz="1900"/>
          </a:p>
          <a:p>
            <a:pPr indent="-349250" lvl="0" marL="457200" rtl="0" algn="l">
              <a:spcBef>
                <a:spcPts val="0"/>
              </a:spcBef>
              <a:spcAft>
                <a:spcPts val="0"/>
              </a:spcAft>
              <a:buSzPts val="1900"/>
              <a:buChar char="●"/>
            </a:pPr>
            <a:r>
              <a:rPr lang="en" sz="1900"/>
              <a:t>Asked about important features that they would like to see</a:t>
            </a:r>
            <a:endParaRPr sz="1900"/>
          </a:p>
          <a:p>
            <a:pPr indent="-349250" lvl="0" marL="457200" rtl="0" algn="l">
              <a:spcBef>
                <a:spcPts val="0"/>
              </a:spcBef>
              <a:spcAft>
                <a:spcPts val="0"/>
              </a:spcAft>
              <a:buSzPts val="1900"/>
              <a:buChar char="●"/>
            </a:pPr>
            <a:r>
              <a:rPr lang="en" sz="1900"/>
              <a:t>Asked about features that were not as vital</a:t>
            </a:r>
            <a:endParaRPr sz="1900"/>
          </a:p>
          <a:p>
            <a:pPr indent="0" lvl="0" marL="914400" rtl="0" algn="l">
              <a:spcBef>
                <a:spcPts val="1200"/>
              </a:spcBef>
              <a:spcAft>
                <a:spcPts val="120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819150" y="398750"/>
            <a:ext cx="7505700" cy="63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Current</a:t>
            </a:r>
            <a:r>
              <a:rPr lang="en"/>
              <a:t> </a:t>
            </a:r>
            <a:r>
              <a:rPr lang="en"/>
              <a:t>Business</a:t>
            </a:r>
            <a:r>
              <a:rPr lang="en"/>
              <a:t> Situation </a:t>
            </a:r>
            <a:endParaRPr/>
          </a:p>
          <a:p>
            <a:pPr indent="0" lvl="0" marL="0" rtl="0" algn="l">
              <a:spcBef>
                <a:spcPts val="0"/>
              </a:spcBef>
              <a:spcAft>
                <a:spcPts val="0"/>
              </a:spcAft>
              <a:buNone/>
            </a:pPr>
            <a:r>
              <a:t/>
            </a:r>
            <a:endParaRPr/>
          </a:p>
        </p:txBody>
      </p:sp>
      <p:sp>
        <p:nvSpPr>
          <p:cNvPr id="139" name="Google Shape;139;p14"/>
          <p:cNvSpPr txBox="1"/>
          <p:nvPr>
            <p:ph idx="1" type="body"/>
          </p:nvPr>
        </p:nvSpPr>
        <p:spPr>
          <a:xfrm>
            <a:off x="819150" y="1338300"/>
            <a:ext cx="7053900" cy="19509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Each semester, department chairs need to schedule their faculty to allow full coverage of their courses. </a:t>
            </a:r>
            <a:endParaRPr sz="1700"/>
          </a:p>
          <a:p>
            <a:pPr indent="-336550" lvl="0" marL="457200" rtl="0" algn="l">
              <a:spcBef>
                <a:spcPts val="0"/>
              </a:spcBef>
              <a:spcAft>
                <a:spcPts val="0"/>
              </a:spcAft>
              <a:buSzPts val="1700"/>
              <a:buChar char="●"/>
            </a:pPr>
            <a:r>
              <a:rPr lang="en" sz="1700"/>
              <a:t>This scheduling is vital to an academic institution’s mission, as it allows students to make plans for their future education. </a:t>
            </a:r>
            <a:endParaRPr sz="1700"/>
          </a:p>
          <a:p>
            <a:pPr indent="-336550" lvl="0" marL="457200" rtl="0" algn="l">
              <a:spcBef>
                <a:spcPts val="0"/>
              </a:spcBef>
              <a:spcAft>
                <a:spcPts val="0"/>
              </a:spcAft>
              <a:buSzPts val="1700"/>
              <a:buChar char="●"/>
            </a:pPr>
            <a:r>
              <a:rPr lang="en" sz="1700"/>
              <a:t>Existing solutions in the market often prioritize complex </a:t>
            </a:r>
            <a:r>
              <a:rPr lang="en" sz="1700"/>
              <a:t>functionality</a:t>
            </a:r>
            <a:r>
              <a:rPr lang="en" sz="1700"/>
              <a:t> and are monetized heavily</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Information Techniques that you used to derive requirements </a:t>
            </a:r>
            <a:endParaRPr/>
          </a:p>
        </p:txBody>
      </p:sp>
      <p:sp>
        <p:nvSpPr>
          <p:cNvPr id="245" name="Google Shape;245;p32"/>
          <p:cNvSpPr txBox="1"/>
          <p:nvPr>
            <p:ph idx="1" type="body"/>
          </p:nvPr>
        </p:nvSpPr>
        <p:spPr>
          <a:xfrm>
            <a:off x="819150" y="1486300"/>
            <a:ext cx="7505700" cy="29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2.  </a:t>
            </a:r>
            <a:r>
              <a:rPr lang="en" sz="1900"/>
              <a:t>User Interviewing with use of </a:t>
            </a:r>
            <a:r>
              <a:rPr lang="en" sz="1900"/>
              <a:t>questionnaire</a:t>
            </a:r>
            <a:endParaRPr sz="1900"/>
          </a:p>
          <a:p>
            <a:pPr indent="-349250" lvl="0" marL="457200" rtl="0" algn="l">
              <a:spcBef>
                <a:spcPts val="1200"/>
              </a:spcBef>
              <a:spcAft>
                <a:spcPts val="0"/>
              </a:spcAft>
              <a:buSzPts val="1900"/>
              <a:buChar char="●"/>
            </a:pPr>
            <a:r>
              <a:rPr lang="en" sz="1900"/>
              <a:t>Since the focus was placed more into the </a:t>
            </a:r>
            <a:r>
              <a:rPr lang="en" sz="1900"/>
              <a:t>workflow</a:t>
            </a:r>
            <a:r>
              <a:rPr lang="en" sz="1900"/>
              <a:t> the chairs, we continued interviewing department chairs about what they would like out of software</a:t>
            </a:r>
            <a:endParaRPr sz="1900"/>
          </a:p>
          <a:p>
            <a:pPr indent="-349250" lvl="0" marL="457200" rtl="0" algn="l">
              <a:spcBef>
                <a:spcPts val="0"/>
              </a:spcBef>
              <a:spcAft>
                <a:spcPts val="0"/>
              </a:spcAft>
              <a:buSzPts val="1900"/>
              <a:buChar char="●"/>
            </a:pPr>
            <a:r>
              <a:rPr lang="en" sz="1900"/>
              <a:t>A </a:t>
            </a:r>
            <a:r>
              <a:rPr lang="en" sz="1900"/>
              <a:t>questionnaire</a:t>
            </a:r>
            <a:r>
              <a:rPr lang="en" sz="1900"/>
              <a:t> was developed to get </a:t>
            </a:r>
            <a:r>
              <a:rPr lang="en" sz="1900"/>
              <a:t>consistent</a:t>
            </a:r>
            <a:r>
              <a:rPr lang="en" sz="1900"/>
              <a:t> feedback among interviewees</a:t>
            </a:r>
            <a:endParaRPr sz="1900"/>
          </a:p>
          <a:p>
            <a:pPr indent="0" lvl="0" marL="457200" rtl="0" algn="l">
              <a:spcBef>
                <a:spcPts val="1200"/>
              </a:spcBef>
              <a:spcAft>
                <a:spcPts val="1200"/>
              </a:spcAft>
              <a:buNone/>
            </a:pPr>
            <a:r>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Information Techniques that you used to derive requirements </a:t>
            </a:r>
            <a:endParaRPr/>
          </a:p>
        </p:txBody>
      </p:sp>
      <p:sp>
        <p:nvSpPr>
          <p:cNvPr id="251" name="Google Shape;251;p33"/>
          <p:cNvSpPr txBox="1"/>
          <p:nvPr>
            <p:ph idx="1" type="body"/>
          </p:nvPr>
        </p:nvSpPr>
        <p:spPr>
          <a:xfrm>
            <a:off x="819150" y="1486300"/>
            <a:ext cx="7505700" cy="29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3</a:t>
            </a:r>
            <a:r>
              <a:rPr lang="en" sz="1900"/>
              <a:t>.  </a:t>
            </a:r>
            <a:r>
              <a:rPr lang="en" sz="1900"/>
              <a:t>Study of existing business procedures and forms</a:t>
            </a:r>
            <a:endParaRPr sz="1900"/>
          </a:p>
          <a:p>
            <a:pPr indent="-349250" lvl="0" marL="457200" rtl="0" algn="l">
              <a:spcBef>
                <a:spcPts val="1200"/>
              </a:spcBef>
              <a:spcAft>
                <a:spcPts val="0"/>
              </a:spcAft>
              <a:buSzPts val="1900"/>
              <a:buChar char="●"/>
            </a:pPr>
            <a:r>
              <a:rPr lang="en" sz="1900"/>
              <a:t>Users provided relevant documents to use as </a:t>
            </a:r>
            <a:r>
              <a:rPr lang="en" sz="1900"/>
              <a:t>sample</a:t>
            </a:r>
            <a:r>
              <a:rPr lang="en" sz="1900"/>
              <a:t> inputs</a:t>
            </a:r>
            <a:endParaRPr sz="1900"/>
          </a:p>
          <a:p>
            <a:pPr indent="-349250" lvl="0" marL="457200" rtl="0" algn="l">
              <a:spcBef>
                <a:spcPts val="0"/>
              </a:spcBef>
              <a:spcAft>
                <a:spcPts val="0"/>
              </a:spcAft>
              <a:buSzPts val="1900"/>
              <a:buChar char="●"/>
            </a:pPr>
            <a:r>
              <a:rPr lang="en" sz="1900"/>
              <a:t>These documents (excel files) also helped solidify the workflow and type of data needed for the web application to interact with</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business, the current business situation, and how does it operate?</a:t>
            </a:r>
            <a:endParaRPr/>
          </a:p>
        </p:txBody>
      </p:sp>
      <p:sp>
        <p:nvSpPr>
          <p:cNvPr id="257" name="Google Shape;257;p34"/>
          <p:cNvSpPr txBox="1"/>
          <p:nvPr>
            <p:ph idx="1" type="body"/>
          </p:nvPr>
        </p:nvSpPr>
        <p:spPr>
          <a:xfrm>
            <a:off x="819150" y="1704475"/>
            <a:ext cx="7505700" cy="22518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MSU Texas</a:t>
            </a:r>
            <a:r>
              <a:rPr lang="en" sz="1700"/>
              <a:t> is a public liberal arts university. It provides a variety of educational, social, and community activities for Wichita Falls. </a:t>
            </a:r>
            <a:endParaRPr sz="1700"/>
          </a:p>
          <a:p>
            <a:pPr indent="-336550" lvl="0" marL="457200" rtl="0" algn="l">
              <a:spcBef>
                <a:spcPts val="0"/>
              </a:spcBef>
              <a:spcAft>
                <a:spcPts val="0"/>
              </a:spcAft>
              <a:buSzPts val="1700"/>
              <a:buChar char="●"/>
            </a:pPr>
            <a:r>
              <a:rPr lang="en" sz="1700"/>
              <a:t>The current academic scheduling process is manual, involving tedious coordination among Registrars, College Deans, and Department Chairs. </a:t>
            </a:r>
            <a:endParaRPr sz="1700"/>
          </a:p>
          <a:p>
            <a:pPr indent="-336550" lvl="0" marL="457200" rtl="0" algn="l">
              <a:spcBef>
                <a:spcPts val="0"/>
              </a:spcBef>
              <a:spcAft>
                <a:spcPts val="0"/>
              </a:spcAft>
              <a:buSzPts val="1700"/>
              <a:buChar char="●"/>
            </a:pPr>
            <a:r>
              <a:rPr lang="en" sz="1700"/>
              <a:t>It currently operations </a:t>
            </a:r>
            <a:r>
              <a:rPr lang="en" sz="1700"/>
              <a:t>through direct communication and manual entry of scheduling preferences and requirements into a system rife with inefficiencies and conflicts.</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system’s </a:t>
            </a:r>
            <a:r>
              <a:rPr lang="en"/>
              <a:t>environment</a:t>
            </a:r>
            <a:r>
              <a:rPr lang="en"/>
              <a:t> or </a:t>
            </a:r>
            <a:r>
              <a:rPr lang="en"/>
              <a:t>context</a:t>
            </a:r>
            <a:r>
              <a:rPr lang="en"/>
              <a:t>?</a:t>
            </a:r>
            <a:endParaRPr/>
          </a:p>
        </p:txBody>
      </p:sp>
      <p:sp>
        <p:nvSpPr>
          <p:cNvPr id="263" name="Google Shape;263;p35"/>
          <p:cNvSpPr txBox="1"/>
          <p:nvPr>
            <p:ph idx="1" type="body"/>
          </p:nvPr>
        </p:nvSpPr>
        <p:spPr>
          <a:xfrm>
            <a:off x="819150" y="1562125"/>
            <a:ext cx="7505700" cy="22518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The system operates within the academic affairs side of MSUTexas. </a:t>
            </a:r>
            <a:endParaRPr sz="1700"/>
          </a:p>
          <a:p>
            <a:pPr indent="-336550" lvl="0" marL="457200" rtl="0" algn="l">
              <a:spcBef>
                <a:spcPts val="0"/>
              </a:spcBef>
              <a:spcAft>
                <a:spcPts val="0"/>
              </a:spcAft>
              <a:buSzPts val="1700"/>
              <a:buChar char="●"/>
            </a:pPr>
            <a:r>
              <a:rPr lang="en" sz="1700"/>
              <a:t>The scheduling system has many stakeholders including students, faculty, and staff. </a:t>
            </a:r>
            <a:endParaRPr sz="1700"/>
          </a:p>
          <a:p>
            <a:pPr indent="-336550" lvl="0" marL="457200" rtl="0" algn="l">
              <a:spcBef>
                <a:spcPts val="0"/>
              </a:spcBef>
              <a:spcAft>
                <a:spcPts val="0"/>
              </a:spcAft>
              <a:buSzPts val="1700"/>
              <a:buChar char="●"/>
            </a:pPr>
            <a:r>
              <a:rPr lang="en" sz="1700"/>
              <a:t>The environment for this scheduling process is an intensive and stressful process for each department over the course of a 3-week period towards the beginning of each semester, when focus should be on students and course design</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existing business processes, their input and output, and how do they relate to each other?</a:t>
            </a:r>
            <a:endParaRPr/>
          </a:p>
        </p:txBody>
      </p:sp>
      <p:sp>
        <p:nvSpPr>
          <p:cNvPr id="269" name="Google Shape;269;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registrar disperses the schedule as an excel file to each college, which distributes them to each department head. </a:t>
            </a:r>
            <a:endParaRPr sz="1700"/>
          </a:p>
          <a:p>
            <a:pPr indent="-336550" lvl="0" marL="457200" rtl="0" algn="l">
              <a:spcBef>
                <a:spcPts val="0"/>
              </a:spcBef>
              <a:spcAft>
                <a:spcPts val="0"/>
              </a:spcAft>
              <a:buSzPts val="1700"/>
              <a:buChar char="●"/>
            </a:pPr>
            <a:r>
              <a:rPr lang="en" sz="1700"/>
              <a:t>The faculty use the input information including course offering, faculty schedules, classroom availability, and </a:t>
            </a:r>
            <a:r>
              <a:rPr lang="en" sz="1700"/>
              <a:t>student</a:t>
            </a:r>
            <a:r>
              <a:rPr lang="en" sz="1700"/>
              <a:t> enrollment projections to manually coordinate their department’s schedules.</a:t>
            </a:r>
            <a:endParaRPr sz="1700"/>
          </a:p>
          <a:p>
            <a:pPr indent="-336550" lvl="0" marL="457200" rtl="0" algn="l">
              <a:spcBef>
                <a:spcPts val="0"/>
              </a:spcBef>
              <a:spcAft>
                <a:spcPts val="0"/>
              </a:spcAft>
              <a:buSzPts val="1700"/>
              <a:buChar char="●"/>
            </a:pPr>
            <a:r>
              <a:rPr lang="en" sz="1700"/>
              <a:t>They make changes to the excel file, which is sent back to the registrar for approval</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problems with the current system?</a:t>
            </a:r>
            <a:endParaRPr/>
          </a:p>
        </p:txBody>
      </p:sp>
      <p:sp>
        <p:nvSpPr>
          <p:cNvPr id="275" name="Google Shape;275;p37"/>
          <p:cNvSpPr txBox="1"/>
          <p:nvPr>
            <p:ph idx="1" type="body"/>
          </p:nvPr>
        </p:nvSpPr>
        <p:spPr>
          <a:xfrm>
            <a:off x="819150" y="1573200"/>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This method has a high susceptibility to human error, leading to scheduling conflicts</a:t>
            </a:r>
            <a:endParaRPr sz="1700"/>
          </a:p>
          <a:p>
            <a:pPr indent="-336550" lvl="0" marL="457200" rtl="0" algn="l">
              <a:spcBef>
                <a:spcPts val="0"/>
              </a:spcBef>
              <a:spcAft>
                <a:spcPts val="0"/>
              </a:spcAft>
              <a:buSzPts val="1700"/>
              <a:buChar char="●"/>
            </a:pPr>
            <a:r>
              <a:rPr lang="en" sz="1700"/>
              <a:t>Inefficient and lengthy durations to visualize and set each department’s schedules</a:t>
            </a:r>
            <a:endParaRPr sz="1700"/>
          </a:p>
          <a:p>
            <a:pPr indent="-336550" lvl="0" marL="457200" rtl="0" algn="l">
              <a:spcBef>
                <a:spcPts val="0"/>
              </a:spcBef>
              <a:spcAft>
                <a:spcPts val="0"/>
              </a:spcAft>
              <a:buSzPts val="1700"/>
              <a:buChar char="●"/>
            </a:pPr>
            <a:r>
              <a:rPr lang="en" sz="1700"/>
              <a:t>Frustration among a high stress and short environment to do the tedious scheduling task </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business or product goals?</a:t>
            </a:r>
            <a:endParaRPr/>
          </a:p>
        </p:txBody>
      </p:sp>
      <p:sp>
        <p:nvSpPr>
          <p:cNvPr id="281" name="Google Shape;281;p38"/>
          <p:cNvSpPr txBox="1"/>
          <p:nvPr>
            <p:ph idx="1" type="body"/>
          </p:nvPr>
        </p:nvSpPr>
        <p:spPr>
          <a:xfrm>
            <a:off x="819150" y="1283850"/>
            <a:ext cx="7505700" cy="315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Efficiency</a:t>
            </a:r>
            <a:r>
              <a:rPr b="1" lang="en" sz="1800"/>
              <a:t>: </a:t>
            </a:r>
            <a:r>
              <a:rPr lang="en" sz="1800"/>
              <a:t>Each department chair and dean interviewed want a more efficient system for scheduling</a:t>
            </a:r>
            <a:endParaRPr sz="1800"/>
          </a:p>
          <a:p>
            <a:pPr indent="-342900" lvl="0" marL="457200" rtl="0" algn="l">
              <a:spcBef>
                <a:spcPts val="0"/>
              </a:spcBef>
              <a:spcAft>
                <a:spcPts val="0"/>
              </a:spcAft>
              <a:buSzPts val="1800"/>
              <a:buChar char="●"/>
            </a:pPr>
            <a:r>
              <a:rPr b="1" lang="en" sz="1800"/>
              <a:t>User-Friendliness: </a:t>
            </a:r>
            <a:r>
              <a:rPr lang="en" sz="1800"/>
              <a:t>MSUTexas would like an easy-to-use interface that allows users to quickly make changes for their department’s schedules</a:t>
            </a:r>
            <a:endParaRPr sz="1800"/>
          </a:p>
          <a:p>
            <a:pPr indent="-342900" lvl="0" marL="457200" rtl="0" algn="l">
              <a:spcBef>
                <a:spcPts val="0"/>
              </a:spcBef>
              <a:spcAft>
                <a:spcPts val="0"/>
              </a:spcAft>
              <a:buSzPts val="1800"/>
              <a:buChar char="●"/>
            </a:pPr>
            <a:r>
              <a:rPr b="1" lang="en" sz="1800"/>
              <a:t>Adaptability:</a:t>
            </a:r>
            <a:r>
              <a:rPr lang="en" sz="1800"/>
              <a:t> The product should be able to display information in a variety of formats that helps the department chair see the relevant information dynamically</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are the users of the current and future systems, respectively?</a:t>
            </a:r>
            <a:endParaRPr/>
          </a:p>
        </p:txBody>
      </p:sp>
      <p:sp>
        <p:nvSpPr>
          <p:cNvPr id="287" name="Google Shape;287;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Users for the current system are Registrars, College Deans, and Department Chairs, as well as occasional administrative staff or delegated faculty</a:t>
            </a:r>
            <a:endParaRPr sz="1700"/>
          </a:p>
          <a:p>
            <a:pPr indent="-336550" lvl="0" marL="457200" rtl="0" algn="l">
              <a:spcBef>
                <a:spcPts val="0"/>
              </a:spcBef>
              <a:spcAft>
                <a:spcPts val="0"/>
              </a:spcAft>
              <a:buSzPts val="1700"/>
              <a:buChar char="●"/>
            </a:pPr>
            <a:r>
              <a:rPr lang="en" sz="1700"/>
              <a:t>Users for the future system are Department Chairs, with College Deans and Registrars approving and overseeing the output without direct use of the system</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the customer and users want, and what are their business priorities?</a:t>
            </a:r>
            <a:endParaRPr/>
          </a:p>
        </p:txBody>
      </p:sp>
      <p:sp>
        <p:nvSpPr>
          <p:cNvPr id="293" name="Google Shape;293;p40"/>
          <p:cNvSpPr txBox="1"/>
          <p:nvPr>
            <p:ph idx="1" type="body"/>
          </p:nvPr>
        </p:nvSpPr>
        <p:spPr>
          <a:xfrm>
            <a:off x="819150" y="156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main users of this system would be department chairs, who’s wants include:</a:t>
            </a:r>
            <a:endParaRPr sz="1700"/>
          </a:p>
          <a:p>
            <a:pPr indent="-336550" lvl="1" marL="914400" rtl="0" algn="l">
              <a:spcBef>
                <a:spcPts val="0"/>
              </a:spcBef>
              <a:spcAft>
                <a:spcPts val="0"/>
              </a:spcAft>
              <a:buSzPts val="1700"/>
              <a:buChar char="○"/>
            </a:pPr>
            <a:r>
              <a:rPr lang="en" sz="1700"/>
              <a:t>An easy interactive view for their department scheduling</a:t>
            </a:r>
            <a:endParaRPr sz="1700"/>
          </a:p>
          <a:p>
            <a:pPr indent="-336550" lvl="1" marL="914400" rtl="0" algn="l">
              <a:spcBef>
                <a:spcPts val="0"/>
              </a:spcBef>
              <a:spcAft>
                <a:spcPts val="0"/>
              </a:spcAft>
              <a:buSzPts val="1700"/>
              <a:buChar char="○"/>
            </a:pPr>
            <a:r>
              <a:rPr lang="en" sz="1700"/>
              <a:t>An adaptable scheduling system with real-time conflict resolutions</a:t>
            </a:r>
            <a:endParaRPr sz="1700"/>
          </a:p>
          <a:p>
            <a:pPr indent="-336550" lvl="1" marL="914400" rtl="0" algn="l">
              <a:spcBef>
                <a:spcPts val="0"/>
              </a:spcBef>
              <a:spcAft>
                <a:spcPts val="0"/>
              </a:spcAft>
              <a:buSzPts val="1700"/>
              <a:buChar char="○"/>
            </a:pPr>
            <a:r>
              <a:rPr lang="en" sz="1700"/>
              <a:t>Less time spent on academic scheduling</a:t>
            </a:r>
            <a:endParaRPr sz="1700"/>
          </a:p>
          <a:p>
            <a:pPr indent="-336550" lvl="0" marL="457200" rtl="0" algn="l">
              <a:spcBef>
                <a:spcPts val="0"/>
              </a:spcBef>
              <a:spcAft>
                <a:spcPts val="0"/>
              </a:spcAft>
              <a:buSzPts val="1700"/>
              <a:buChar char="●"/>
            </a:pPr>
            <a:r>
              <a:rPr lang="en" sz="1700"/>
              <a:t>MSUTexas as a customer want the academic semester to be scheduled without conflicts</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quality, performance,and security considerations?</a:t>
            </a:r>
            <a:endParaRPr/>
          </a:p>
        </p:txBody>
      </p:sp>
      <p:sp>
        <p:nvSpPr>
          <p:cNvPr id="299" name="Google Shape;299;p41"/>
          <p:cNvSpPr txBox="1"/>
          <p:nvPr>
            <p:ph idx="1" type="body"/>
          </p:nvPr>
        </p:nvSpPr>
        <p:spPr>
          <a:xfrm>
            <a:off x="819150" y="1610675"/>
            <a:ext cx="7505700" cy="2828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Quality: </a:t>
            </a:r>
            <a:r>
              <a:rPr lang="en" sz="1700"/>
              <a:t>The web application </a:t>
            </a:r>
            <a:r>
              <a:rPr lang="en" sz="1700"/>
              <a:t>should</a:t>
            </a:r>
            <a:r>
              <a:rPr lang="en" sz="1700"/>
              <a:t> be easy to use by the users, with intuitive functionality</a:t>
            </a:r>
            <a:endParaRPr sz="1700"/>
          </a:p>
          <a:p>
            <a:pPr indent="-336550" lvl="0" marL="457200" rtl="0" algn="l">
              <a:spcBef>
                <a:spcPts val="0"/>
              </a:spcBef>
              <a:spcAft>
                <a:spcPts val="0"/>
              </a:spcAft>
              <a:buSzPts val="1700"/>
              <a:buChar char="●"/>
            </a:pPr>
            <a:r>
              <a:rPr b="1" lang="en" sz="1700"/>
              <a:t>Performance</a:t>
            </a:r>
            <a:r>
              <a:rPr lang="en" sz="1700"/>
              <a:t>: If the web application takes too long to load or respond to requests, the user will be frustrated with the experience, and we will not have improved upon </a:t>
            </a:r>
            <a:r>
              <a:rPr lang="en" sz="1700"/>
              <a:t>their</a:t>
            </a:r>
            <a:r>
              <a:rPr lang="en" sz="1700"/>
              <a:t> work flow for academic scheduling</a:t>
            </a:r>
            <a:endParaRPr sz="1700"/>
          </a:p>
          <a:p>
            <a:pPr indent="-336550" lvl="0" marL="457200" rtl="0" algn="l">
              <a:spcBef>
                <a:spcPts val="0"/>
              </a:spcBef>
              <a:spcAft>
                <a:spcPts val="0"/>
              </a:spcAft>
              <a:buSzPts val="1700"/>
              <a:buChar char="●"/>
            </a:pPr>
            <a:r>
              <a:rPr b="1" lang="en" sz="1700"/>
              <a:t>Security: </a:t>
            </a:r>
            <a:r>
              <a:rPr lang="en" sz="1700"/>
              <a:t>Users should only be able to change courses and </a:t>
            </a:r>
            <a:r>
              <a:rPr lang="en" sz="1700"/>
              <a:t>assignments</a:t>
            </a:r>
            <a:r>
              <a:rPr lang="en" sz="1700"/>
              <a:t> within their department, and should not have the allowance to modify other department courses.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Goals </a:t>
            </a:r>
            <a:endParaRPr/>
          </a:p>
        </p:txBody>
      </p:sp>
      <p:sp>
        <p:nvSpPr>
          <p:cNvPr id="145" name="Google Shape;145;p15"/>
          <p:cNvSpPr txBox="1"/>
          <p:nvPr>
            <p:ph idx="1" type="body"/>
          </p:nvPr>
        </p:nvSpPr>
        <p:spPr>
          <a:xfrm>
            <a:off x="819150" y="1651400"/>
            <a:ext cx="7505700" cy="2787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Provide a path for academic Chairs to ease their work flow during scheduling, making the overall process quicker</a:t>
            </a:r>
            <a:endParaRPr sz="1700"/>
          </a:p>
          <a:p>
            <a:pPr indent="-336550" lvl="0" marL="457200" rtl="0" algn="l">
              <a:spcBef>
                <a:spcPts val="0"/>
              </a:spcBef>
              <a:spcAft>
                <a:spcPts val="0"/>
              </a:spcAft>
              <a:buSzPts val="1700"/>
              <a:buChar char="●"/>
            </a:pPr>
            <a:r>
              <a:rPr lang="en" sz="1700"/>
              <a:t>Allow for flexibility to change courses, locations, time, and faculty for a course with minimal </a:t>
            </a:r>
            <a:r>
              <a:rPr lang="en" sz="1700"/>
              <a:t>hassle. </a:t>
            </a:r>
            <a:endParaRPr sz="1700"/>
          </a:p>
          <a:p>
            <a:pPr indent="-336550" lvl="0" marL="457200" rtl="0" algn="l">
              <a:spcBef>
                <a:spcPts val="0"/>
              </a:spcBef>
              <a:spcAft>
                <a:spcPts val="0"/>
              </a:spcAft>
              <a:buSzPts val="1700"/>
              <a:buChar char="●"/>
            </a:pPr>
            <a:r>
              <a:rPr lang="en" sz="1700"/>
              <a:t>Provide a path for deans and registrar staff to be able to quickly evaluate a schedule </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Domain </a:t>
            </a:r>
            <a:endParaRPr/>
          </a:p>
        </p:txBody>
      </p:sp>
      <p:sp>
        <p:nvSpPr>
          <p:cNvPr id="305" name="Google Shape;305;p42"/>
          <p:cNvSpPr txBox="1"/>
          <p:nvPr>
            <p:ph idx="1" type="body"/>
          </p:nvPr>
        </p:nvSpPr>
        <p:spPr>
          <a:xfrm>
            <a:off x="819150" y="1051025"/>
            <a:ext cx="3304200" cy="22518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Our Domain is </a:t>
            </a:r>
            <a:r>
              <a:rPr b="1" lang="en" sz="1700"/>
              <a:t>Education</a:t>
            </a:r>
            <a:endParaRPr b="1" sz="1700"/>
          </a:p>
          <a:p>
            <a:pPr indent="-336550" lvl="0" marL="457200" rtl="0" algn="l">
              <a:spcBef>
                <a:spcPts val="0"/>
              </a:spcBef>
              <a:spcAft>
                <a:spcPts val="0"/>
              </a:spcAft>
              <a:buSzPts val="1700"/>
              <a:buChar char="●"/>
            </a:pPr>
            <a:r>
              <a:rPr lang="en" sz="1700"/>
              <a:t>The Entities are </a:t>
            </a:r>
            <a:endParaRPr sz="1700"/>
          </a:p>
          <a:p>
            <a:pPr indent="-336550" lvl="1" marL="914400" rtl="0" algn="l">
              <a:spcBef>
                <a:spcPts val="0"/>
              </a:spcBef>
              <a:spcAft>
                <a:spcPts val="0"/>
              </a:spcAft>
              <a:buSzPts val="1700"/>
              <a:buChar char="○"/>
            </a:pPr>
            <a:r>
              <a:rPr lang="en" sz="1700"/>
              <a:t>The Department Chairs</a:t>
            </a:r>
            <a:endParaRPr sz="1700"/>
          </a:p>
          <a:p>
            <a:pPr indent="-336550" lvl="1" marL="914400" rtl="0" algn="l">
              <a:spcBef>
                <a:spcPts val="0"/>
              </a:spcBef>
              <a:spcAft>
                <a:spcPts val="0"/>
              </a:spcAft>
              <a:buSzPts val="1700"/>
              <a:buChar char="○"/>
            </a:pPr>
            <a:r>
              <a:rPr lang="en" sz="1700"/>
              <a:t>The Course</a:t>
            </a:r>
            <a:endParaRPr sz="1700"/>
          </a:p>
          <a:p>
            <a:pPr indent="-336550" lvl="1" marL="914400" rtl="0" algn="l">
              <a:spcBef>
                <a:spcPts val="0"/>
              </a:spcBef>
              <a:spcAft>
                <a:spcPts val="0"/>
              </a:spcAft>
              <a:buSzPts val="1700"/>
              <a:buChar char="○"/>
            </a:pPr>
            <a:r>
              <a:rPr lang="en" sz="1700"/>
              <a:t>The Times</a:t>
            </a:r>
            <a:endParaRPr sz="1700"/>
          </a:p>
          <a:p>
            <a:pPr indent="-336550" lvl="1" marL="914400" rtl="0" algn="l">
              <a:spcBef>
                <a:spcPts val="0"/>
              </a:spcBef>
              <a:spcAft>
                <a:spcPts val="0"/>
              </a:spcAft>
              <a:buSzPts val="1700"/>
              <a:buChar char="○"/>
            </a:pPr>
            <a:r>
              <a:rPr lang="en" sz="1700"/>
              <a:t>The Classrooms</a:t>
            </a:r>
            <a:endParaRPr sz="1700"/>
          </a:p>
          <a:p>
            <a:pPr indent="-336550" lvl="1" marL="914400" rtl="0" algn="l">
              <a:spcBef>
                <a:spcPts val="0"/>
              </a:spcBef>
              <a:spcAft>
                <a:spcPts val="0"/>
              </a:spcAft>
              <a:buSzPts val="1700"/>
              <a:buChar char="○"/>
            </a:pPr>
            <a:r>
              <a:rPr lang="en" sz="1700"/>
              <a:t>The Faculty</a:t>
            </a:r>
            <a:endParaRPr sz="1700"/>
          </a:p>
        </p:txBody>
      </p:sp>
      <p:pic>
        <p:nvPicPr>
          <p:cNvPr id="306" name="Google Shape;306;p42"/>
          <p:cNvPicPr preferRelativeResize="0"/>
          <p:nvPr/>
        </p:nvPicPr>
        <p:blipFill>
          <a:blip r:embed="rId3">
            <a:alphaModFix/>
          </a:blip>
          <a:stretch>
            <a:fillRect/>
          </a:stretch>
        </p:blipFill>
        <p:spPr>
          <a:xfrm>
            <a:off x="4204675" y="947675"/>
            <a:ext cx="4189118" cy="355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you </a:t>
            </a:r>
            <a:r>
              <a:rPr lang="en"/>
              <a:t>collect</a:t>
            </a:r>
            <a:r>
              <a:rPr lang="en"/>
              <a:t> information about your domain?</a:t>
            </a:r>
            <a:endParaRPr/>
          </a:p>
        </p:txBody>
      </p:sp>
      <p:sp>
        <p:nvSpPr>
          <p:cNvPr id="312" name="Google Shape;312;p43"/>
          <p:cNvSpPr txBox="1"/>
          <p:nvPr>
            <p:ph idx="1" type="body"/>
          </p:nvPr>
        </p:nvSpPr>
        <p:spPr>
          <a:xfrm>
            <a:off x="819150" y="1548500"/>
            <a:ext cx="7505700" cy="2890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Interviewing customer </a:t>
            </a:r>
            <a:r>
              <a:rPr lang="en" sz="1900"/>
              <a:t>representatives and users</a:t>
            </a:r>
            <a:endParaRPr sz="1900"/>
          </a:p>
          <a:p>
            <a:pPr indent="-349250" lvl="1" marL="914400" rtl="0" algn="l">
              <a:spcBef>
                <a:spcPts val="0"/>
              </a:spcBef>
              <a:spcAft>
                <a:spcPts val="0"/>
              </a:spcAft>
              <a:buSzPts val="1900"/>
              <a:buChar char="○"/>
            </a:pPr>
            <a:r>
              <a:rPr lang="en" sz="1900"/>
              <a:t>Interviewed Dr. Mitchell, Interim Chair of Mathematics</a:t>
            </a:r>
            <a:endParaRPr sz="1900"/>
          </a:p>
          <a:p>
            <a:pPr indent="-349250" lvl="1" marL="914400" rtl="0" algn="l">
              <a:spcBef>
                <a:spcPts val="0"/>
              </a:spcBef>
              <a:spcAft>
                <a:spcPts val="0"/>
              </a:spcAft>
              <a:buSzPts val="1900"/>
              <a:buChar char="○"/>
            </a:pPr>
            <a:r>
              <a:rPr lang="en" sz="1900"/>
              <a:t>Interviewed Dr. Stringfellow, Chair of Computer Science</a:t>
            </a:r>
            <a:endParaRPr sz="1900"/>
          </a:p>
          <a:p>
            <a:pPr indent="-349250" lvl="1" marL="914400" rtl="0" algn="l">
              <a:spcBef>
                <a:spcPts val="0"/>
              </a:spcBef>
              <a:spcAft>
                <a:spcPts val="0"/>
              </a:spcAft>
              <a:buSzPts val="1900"/>
              <a:buChar char="○"/>
            </a:pPr>
            <a:r>
              <a:rPr lang="en" sz="1900"/>
              <a:t>Interviewed Dr. Cobb, Interim Dean of the McCoy College of Science, Math, and Engineering</a:t>
            </a:r>
            <a:endParaRPr sz="1900"/>
          </a:p>
          <a:p>
            <a:pPr indent="0" lvl="0" marL="457200" rtl="0" algn="l">
              <a:spcBef>
                <a:spcPts val="1200"/>
              </a:spcBef>
              <a:spcAft>
                <a:spcPts val="1200"/>
              </a:spcAft>
              <a:buNone/>
            </a:pPr>
            <a:r>
              <a:t/>
            </a:r>
            <a:endParaRPr sz="1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you collect information about your domain? </a:t>
            </a:r>
            <a:endParaRPr/>
          </a:p>
        </p:txBody>
      </p:sp>
      <p:sp>
        <p:nvSpPr>
          <p:cNvPr id="318" name="Google Shape;318;p44"/>
          <p:cNvSpPr txBox="1"/>
          <p:nvPr>
            <p:ph idx="1" type="body"/>
          </p:nvPr>
        </p:nvSpPr>
        <p:spPr>
          <a:xfrm>
            <a:off x="819150" y="1548500"/>
            <a:ext cx="7505700" cy="2890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Study of similar projects</a:t>
            </a:r>
            <a:endParaRPr sz="1700"/>
          </a:p>
          <a:p>
            <a:pPr indent="-336550" lvl="1" marL="914400" rtl="0" algn="l">
              <a:spcBef>
                <a:spcPts val="0"/>
              </a:spcBef>
              <a:spcAft>
                <a:spcPts val="0"/>
              </a:spcAft>
              <a:buSzPts val="1700"/>
              <a:buChar char="○"/>
            </a:pPr>
            <a:r>
              <a:rPr lang="en" sz="1700"/>
              <a:t>Researched the current approach to scheduling at MSUTexas, which is to not use the </a:t>
            </a:r>
            <a:r>
              <a:rPr lang="en" sz="1700"/>
              <a:t>currently</a:t>
            </a:r>
            <a:r>
              <a:rPr lang="en" sz="1700"/>
              <a:t> provided software due it complexity (AdAstra)</a:t>
            </a:r>
            <a:endParaRPr sz="1700"/>
          </a:p>
          <a:p>
            <a:pPr indent="-336550" lvl="1" marL="914400" rtl="0" algn="l">
              <a:spcBef>
                <a:spcPts val="0"/>
              </a:spcBef>
              <a:spcAft>
                <a:spcPts val="0"/>
              </a:spcAft>
              <a:buSzPts val="1700"/>
              <a:buChar char="○"/>
            </a:pPr>
            <a:r>
              <a:rPr lang="en" sz="1700"/>
              <a:t>Looked at other viable options for software that are not implemented at MSUTexas</a:t>
            </a:r>
            <a:endParaRPr sz="1700"/>
          </a:p>
          <a:p>
            <a:pPr indent="-336550" lvl="2" marL="1371600" rtl="0" algn="l">
              <a:spcBef>
                <a:spcPts val="0"/>
              </a:spcBef>
              <a:spcAft>
                <a:spcPts val="0"/>
              </a:spcAft>
              <a:buSzPts val="1700"/>
              <a:buChar char="■"/>
            </a:pPr>
            <a:r>
              <a:rPr lang="en" sz="1700"/>
              <a:t>Coursedog</a:t>
            </a:r>
            <a:endParaRPr sz="1700"/>
          </a:p>
          <a:p>
            <a:pPr indent="-336550" lvl="2" marL="1371600" rtl="0" algn="l">
              <a:spcBef>
                <a:spcPts val="0"/>
              </a:spcBef>
              <a:spcAft>
                <a:spcPts val="0"/>
              </a:spcAft>
              <a:buSzPts val="1700"/>
              <a:buChar char="■"/>
            </a:pPr>
            <a:r>
              <a:rPr lang="en" sz="1700"/>
              <a:t>Accruent EMS</a:t>
            </a:r>
            <a:endParaRPr sz="1700"/>
          </a:p>
          <a:p>
            <a:pPr indent="-336550" lvl="2" marL="1371600" rtl="0" algn="l">
              <a:spcBef>
                <a:spcPts val="0"/>
              </a:spcBef>
              <a:spcAft>
                <a:spcPts val="0"/>
              </a:spcAft>
              <a:buSzPts val="1700"/>
              <a:buChar char="■"/>
            </a:pPr>
            <a:r>
              <a:rPr lang="en" sz="1700"/>
              <a:t>CourseLeaf</a:t>
            </a: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from Brainstorming Process </a:t>
            </a:r>
            <a:endParaRPr/>
          </a:p>
        </p:txBody>
      </p:sp>
      <p:sp>
        <p:nvSpPr>
          <p:cNvPr id="324" name="Google Shape;324;p45"/>
          <p:cNvSpPr txBox="1"/>
          <p:nvPr>
            <p:ph idx="1" type="body"/>
          </p:nvPr>
        </p:nvSpPr>
        <p:spPr>
          <a:xfrm>
            <a:off x="819150" y="1161925"/>
            <a:ext cx="7505700" cy="2925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main bottleneck for the scheduling process is the tedious and manual ways in which each department chair must manage individual changes, and the wait times between individual correspondence between chairs. </a:t>
            </a:r>
            <a:endParaRPr sz="1700"/>
          </a:p>
          <a:p>
            <a:pPr indent="-336550" lvl="0" marL="457200" rtl="0" algn="l">
              <a:spcBef>
                <a:spcPts val="0"/>
              </a:spcBef>
              <a:spcAft>
                <a:spcPts val="0"/>
              </a:spcAft>
              <a:buSzPts val="1700"/>
              <a:buChar char="●"/>
            </a:pPr>
            <a:r>
              <a:rPr lang="en" sz="1700"/>
              <a:t>There was a major need and want to simply visualize the process for each department in an streamlined fashion</a:t>
            </a:r>
            <a:endParaRPr sz="1700"/>
          </a:p>
          <a:p>
            <a:pPr indent="-336550" lvl="0" marL="457200" rtl="0" algn="l">
              <a:spcBef>
                <a:spcPts val="0"/>
              </a:spcBef>
              <a:spcAft>
                <a:spcPts val="0"/>
              </a:spcAft>
              <a:buSzPts val="1700"/>
              <a:buChar char="●"/>
            </a:pPr>
            <a:r>
              <a:rPr lang="en" sz="1700"/>
              <a:t>A high level registrar or dean view was not a high priority for much of the process </a:t>
            </a:r>
            <a:endParaRPr sz="1700"/>
          </a:p>
          <a:p>
            <a:pPr indent="-336550" lvl="1" marL="914400" rtl="0" algn="l">
              <a:spcBef>
                <a:spcPts val="0"/>
              </a:spcBef>
              <a:spcAft>
                <a:spcPts val="0"/>
              </a:spcAft>
              <a:buSzPts val="1700"/>
              <a:buChar char="○"/>
            </a:pPr>
            <a:r>
              <a:rPr lang="en" sz="1700"/>
              <a:t>A department chair is the main </a:t>
            </a:r>
            <a:r>
              <a:rPr lang="en" sz="1700"/>
              <a:t>editor of the schedule, with quality oversight by deans and registrar after the fact</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a:t>
            </a:r>
            <a:r>
              <a:rPr lang="en"/>
              <a:t> of classes</a:t>
            </a:r>
            <a:endParaRPr/>
          </a:p>
        </p:txBody>
      </p:sp>
      <p:sp>
        <p:nvSpPr>
          <p:cNvPr id="330" name="Google Shape;330;p46"/>
          <p:cNvSpPr txBox="1"/>
          <p:nvPr>
            <p:ph idx="1" type="body"/>
          </p:nvPr>
        </p:nvSpPr>
        <p:spPr>
          <a:xfrm>
            <a:off x="819150" y="1167750"/>
            <a:ext cx="7505700" cy="32829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Char char="●"/>
            </a:pPr>
            <a:r>
              <a:rPr lang="en" sz="1600"/>
              <a:t>User</a:t>
            </a:r>
            <a:endParaRPr sz="1600"/>
          </a:p>
          <a:p>
            <a:pPr indent="-317500" lvl="0" marL="457200" rtl="0" algn="l">
              <a:spcBef>
                <a:spcPts val="0"/>
              </a:spcBef>
              <a:spcAft>
                <a:spcPts val="0"/>
              </a:spcAft>
              <a:buClr>
                <a:srgbClr val="000000"/>
              </a:buClr>
              <a:buSzPts val="1400"/>
              <a:buFont typeface="Arial"/>
              <a:buChar char="●"/>
            </a:pPr>
            <a:r>
              <a:rPr lang="en" sz="1600"/>
              <a:t>Chair</a:t>
            </a:r>
            <a:endParaRPr sz="1600"/>
          </a:p>
          <a:p>
            <a:pPr indent="-317500" lvl="0" marL="457200" rtl="0" algn="l">
              <a:spcBef>
                <a:spcPts val="0"/>
              </a:spcBef>
              <a:spcAft>
                <a:spcPts val="0"/>
              </a:spcAft>
              <a:buClr>
                <a:srgbClr val="000000"/>
              </a:buClr>
              <a:buSzPts val="1400"/>
              <a:buFont typeface="Arial"/>
              <a:buChar char="●"/>
            </a:pPr>
            <a:r>
              <a:rPr lang="en" sz="1600"/>
              <a:t>View</a:t>
            </a:r>
            <a:endParaRPr sz="1600"/>
          </a:p>
          <a:p>
            <a:pPr indent="-317500" lvl="0" marL="457200" rtl="0" algn="l">
              <a:spcBef>
                <a:spcPts val="0"/>
              </a:spcBef>
              <a:spcAft>
                <a:spcPts val="0"/>
              </a:spcAft>
              <a:buClr>
                <a:srgbClr val="000000"/>
              </a:buClr>
              <a:buSzPts val="1400"/>
              <a:buFont typeface="Arial"/>
              <a:buChar char="●"/>
            </a:pPr>
            <a:r>
              <a:rPr lang="en" sz="1600"/>
              <a:t>Entry</a:t>
            </a:r>
            <a:endParaRPr sz="1600"/>
          </a:p>
          <a:p>
            <a:pPr indent="-317500" lvl="0" marL="457200" rtl="0" algn="l">
              <a:spcBef>
                <a:spcPts val="0"/>
              </a:spcBef>
              <a:spcAft>
                <a:spcPts val="0"/>
              </a:spcAft>
              <a:buClr>
                <a:srgbClr val="000000"/>
              </a:buClr>
              <a:buSzPts val="1400"/>
              <a:buFont typeface="Arial"/>
              <a:buChar char="●"/>
            </a:pPr>
            <a:r>
              <a:rPr lang="en" sz="1600"/>
              <a:t>Course</a:t>
            </a:r>
            <a:endParaRPr sz="1600"/>
          </a:p>
          <a:p>
            <a:pPr indent="-317500" lvl="0" marL="457200" rtl="0" algn="l">
              <a:spcBef>
                <a:spcPts val="0"/>
              </a:spcBef>
              <a:spcAft>
                <a:spcPts val="0"/>
              </a:spcAft>
              <a:buClr>
                <a:srgbClr val="000000"/>
              </a:buClr>
              <a:buSzPts val="1400"/>
              <a:buFont typeface="Arial"/>
              <a:buChar char="●"/>
            </a:pPr>
            <a:r>
              <a:rPr lang="en" sz="1600"/>
              <a:t>Time</a:t>
            </a:r>
            <a:endParaRPr sz="1600"/>
          </a:p>
          <a:p>
            <a:pPr indent="-317500" lvl="0" marL="457200" rtl="0" algn="l">
              <a:spcBef>
                <a:spcPts val="0"/>
              </a:spcBef>
              <a:spcAft>
                <a:spcPts val="0"/>
              </a:spcAft>
              <a:buClr>
                <a:srgbClr val="000000"/>
              </a:buClr>
              <a:buSzPts val="1400"/>
              <a:buFont typeface="Arial"/>
              <a:buChar char="●"/>
            </a:pPr>
            <a:r>
              <a:rPr lang="en" sz="1600"/>
              <a:t>Professor</a:t>
            </a:r>
            <a:endParaRPr sz="1600"/>
          </a:p>
          <a:p>
            <a:pPr indent="-317500" lvl="0" marL="457200" rtl="0" algn="l">
              <a:spcBef>
                <a:spcPts val="0"/>
              </a:spcBef>
              <a:spcAft>
                <a:spcPts val="0"/>
              </a:spcAft>
              <a:buClr>
                <a:srgbClr val="000000"/>
              </a:buClr>
              <a:buSzPts val="1400"/>
              <a:buFont typeface="Arial"/>
              <a:buChar char="●"/>
            </a:pPr>
            <a:r>
              <a:rPr lang="en" sz="1600"/>
              <a:t>Location</a:t>
            </a:r>
            <a:endParaRPr sz="1600"/>
          </a:p>
          <a:p>
            <a:pPr indent="-317500" lvl="0" marL="457200" rtl="0" algn="l">
              <a:spcBef>
                <a:spcPts val="0"/>
              </a:spcBef>
              <a:spcAft>
                <a:spcPts val="0"/>
              </a:spcAft>
              <a:buClr>
                <a:srgbClr val="000000"/>
              </a:buClr>
              <a:buSzPts val="1400"/>
              <a:buFont typeface="Arial"/>
              <a:buChar char="●"/>
            </a:pPr>
            <a:r>
              <a:rPr lang="en" sz="1600"/>
              <a:t>Database</a:t>
            </a:r>
            <a:endParaRPr sz="1600"/>
          </a:p>
          <a:p>
            <a:pPr indent="0" lvl="0" marL="45720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819150" y="27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of classes</a:t>
            </a:r>
            <a:endParaRPr/>
          </a:p>
        </p:txBody>
      </p:sp>
      <p:pic>
        <p:nvPicPr>
          <p:cNvPr id="336" name="Google Shape;336;p47"/>
          <p:cNvPicPr preferRelativeResize="0"/>
          <p:nvPr/>
        </p:nvPicPr>
        <p:blipFill>
          <a:blip r:embed="rId3">
            <a:alphaModFix/>
          </a:blip>
          <a:stretch>
            <a:fillRect/>
          </a:stretch>
        </p:blipFill>
        <p:spPr>
          <a:xfrm>
            <a:off x="947800" y="867825"/>
            <a:ext cx="5767010" cy="2093575"/>
          </a:xfrm>
          <a:prstGeom prst="rect">
            <a:avLst/>
          </a:prstGeom>
          <a:noFill/>
          <a:ln>
            <a:noFill/>
          </a:ln>
        </p:spPr>
      </p:pic>
      <p:pic>
        <p:nvPicPr>
          <p:cNvPr id="337" name="Google Shape;337;p47"/>
          <p:cNvPicPr preferRelativeResize="0"/>
          <p:nvPr/>
        </p:nvPicPr>
        <p:blipFill>
          <a:blip r:embed="rId4">
            <a:alphaModFix/>
          </a:blip>
          <a:stretch>
            <a:fillRect/>
          </a:stretch>
        </p:blipFill>
        <p:spPr>
          <a:xfrm>
            <a:off x="947788" y="2961400"/>
            <a:ext cx="6461175" cy="1826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33"/>
              <a:t>Classification of classes</a:t>
            </a:r>
            <a:endParaRPr sz="3333"/>
          </a:p>
          <a:p>
            <a:pPr indent="0" lvl="0" marL="0" rtl="0" algn="l">
              <a:spcBef>
                <a:spcPts val="0"/>
              </a:spcBef>
              <a:spcAft>
                <a:spcPts val="0"/>
              </a:spcAft>
              <a:buNone/>
            </a:pPr>
            <a:r>
              <a:t/>
            </a:r>
            <a:endParaRPr/>
          </a:p>
        </p:txBody>
      </p:sp>
      <p:sp>
        <p:nvSpPr>
          <p:cNvPr id="343" name="Google Shape;343;p48"/>
          <p:cNvSpPr txBox="1"/>
          <p:nvPr>
            <p:ph idx="1" type="body"/>
          </p:nvPr>
        </p:nvSpPr>
        <p:spPr>
          <a:xfrm>
            <a:off x="982475" y="1953375"/>
            <a:ext cx="5894700" cy="110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4" name="Google Shape;344;p48"/>
          <p:cNvPicPr preferRelativeResize="0"/>
          <p:nvPr/>
        </p:nvPicPr>
        <p:blipFill>
          <a:blip r:embed="rId3">
            <a:alphaModFix/>
          </a:blip>
          <a:stretch>
            <a:fillRect/>
          </a:stretch>
        </p:blipFill>
        <p:spPr>
          <a:xfrm>
            <a:off x="878425" y="1664425"/>
            <a:ext cx="6461175" cy="1826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of classes</a:t>
            </a:r>
            <a:endParaRPr/>
          </a:p>
        </p:txBody>
      </p:sp>
      <p:pic>
        <p:nvPicPr>
          <p:cNvPr id="350" name="Google Shape;350;p49"/>
          <p:cNvPicPr preferRelativeResize="0"/>
          <p:nvPr/>
        </p:nvPicPr>
        <p:blipFill>
          <a:blip r:embed="rId3">
            <a:alphaModFix/>
          </a:blip>
          <a:stretch>
            <a:fillRect/>
          </a:stretch>
        </p:blipFill>
        <p:spPr>
          <a:xfrm>
            <a:off x="971400" y="1002350"/>
            <a:ext cx="5693173" cy="1798700"/>
          </a:xfrm>
          <a:prstGeom prst="rect">
            <a:avLst/>
          </a:prstGeom>
          <a:noFill/>
          <a:ln>
            <a:noFill/>
          </a:ln>
        </p:spPr>
      </p:pic>
      <p:pic>
        <p:nvPicPr>
          <p:cNvPr id="351" name="Google Shape;351;p49"/>
          <p:cNvPicPr preferRelativeResize="0"/>
          <p:nvPr/>
        </p:nvPicPr>
        <p:blipFill>
          <a:blip r:embed="rId4">
            <a:alphaModFix/>
          </a:blip>
          <a:stretch>
            <a:fillRect/>
          </a:stretch>
        </p:blipFill>
        <p:spPr>
          <a:xfrm>
            <a:off x="971400" y="2887450"/>
            <a:ext cx="5443849" cy="1949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of classes</a:t>
            </a:r>
            <a:endParaRPr/>
          </a:p>
        </p:txBody>
      </p:sp>
      <p:sp>
        <p:nvSpPr>
          <p:cNvPr id="357" name="Google Shape;357;p50"/>
          <p:cNvSpPr txBox="1"/>
          <p:nvPr>
            <p:ph idx="1" type="body"/>
          </p:nvPr>
        </p:nvSpPr>
        <p:spPr>
          <a:xfrm>
            <a:off x="959350" y="1491025"/>
            <a:ext cx="6251700" cy="21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50"/>
          <p:cNvPicPr preferRelativeResize="0"/>
          <p:nvPr/>
        </p:nvPicPr>
        <p:blipFill>
          <a:blip r:embed="rId3">
            <a:alphaModFix/>
          </a:blip>
          <a:stretch>
            <a:fillRect/>
          </a:stretch>
        </p:blipFill>
        <p:spPr>
          <a:xfrm>
            <a:off x="866875" y="1421675"/>
            <a:ext cx="6391825" cy="2288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604700" y="624175"/>
            <a:ext cx="3856800" cy="13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of classes</a:t>
            </a:r>
            <a:endParaRPr/>
          </a:p>
        </p:txBody>
      </p:sp>
      <p:sp>
        <p:nvSpPr>
          <p:cNvPr id="364" name="Google Shape;364;p51"/>
          <p:cNvSpPr txBox="1"/>
          <p:nvPr>
            <p:ph idx="1" type="body"/>
          </p:nvPr>
        </p:nvSpPr>
        <p:spPr>
          <a:xfrm>
            <a:off x="6657650" y="2011175"/>
            <a:ext cx="1352400" cy="195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5" name="Google Shape;365;p51"/>
          <p:cNvPicPr preferRelativeResize="0"/>
          <p:nvPr/>
        </p:nvPicPr>
        <p:blipFill>
          <a:blip r:embed="rId3">
            <a:alphaModFix/>
          </a:blip>
          <a:stretch>
            <a:fillRect/>
          </a:stretch>
        </p:blipFill>
        <p:spPr>
          <a:xfrm>
            <a:off x="3952975" y="369850"/>
            <a:ext cx="4692726" cy="4469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Wish List (up to 4 slides)</a:t>
            </a:r>
            <a:endParaRPr/>
          </a:p>
        </p:txBody>
      </p:sp>
      <p:sp>
        <p:nvSpPr>
          <p:cNvPr id="151" name="Google Shape;151;p16"/>
          <p:cNvSpPr txBox="1"/>
          <p:nvPr>
            <p:ph idx="1" type="body"/>
          </p:nvPr>
        </p:nvSpPr>
        <p:spPr>
          <a:xfrm>
            <a:off x="819150" y="1283850"/>
            <a:ext cx="7505700" cy="2334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 web application for academic scheduling for every semester</a:t>
            </a:r>
            <a:endParaRPr sz="1700"/>
          </a:p>
          <a:p>
            <a:pPr indent="-336550" lvl="0" marL="457200" rtl="0" algn="l">
              <a:spcBef>
                <a:spcPts val="0"/>
              </a:spcBef>
              <a:spcAft>
                <a:spcPts val="0"/>
              </a:spcAft>
              <a:buSzPts val="1700"/>
              <a:buChar char="●"/>
            </a:pPr>
            <a:r>
              <a:rPr b="1" lang="en" sz="1700"/>
              <a:t>Drag and Drop Interactivity</a:t>
            </a:r>
            <a:r>
              <a:rPr lang="en" sz="1700"/>
              <a:t>: A user should be able to easily drag and drop an item on the schedule in order to make a change to it. </a:t>
            </a:r>
            <a:endParaRPr sz="1700"/>
          </a:p>
          <a:p>
            <a:pPr indent="-336550" lvl="0" marL="457200" rtl="0" algn="l">
              <a:spcBef>
                <a:spcPts val="0"/>
              </a:spcBef>
              <a:spcAft>
                <a:spcPts val="0"/>
              </a:spcAft>
              <a:buSzPts val="1700"/>
              <a:buChar char="●"/>
            </a:pPr>
            <a:r>
              <a:rPr b="1" lang="en" sz="1700"/>
              <a:t>Excel import/export</a:t>
            </a:r>
            <a:r>
              <a:rPr lang="en" sz="1700"/>
              <a:t>: A user should be able to upload a previous semester as a starting place for their schedules, and export an excel file for their updated </a:t>
            </a:r>
            <a:endParaRPr sz="1700"/>
          </a:p>
          <a:p>
            <a:pPr indent="-336550" lvl="0" marL="457200" rtl="0" algn="l">
              <a:spcBef>
                <a:spcPts val="0"/>
              </a:spcBef>
              <a:spcAft>
                <a:spcPts val="0"/>
              </a:spcAft>
              <a:buSzPts val="1700"/>
              <a:buChar char="●"/>
            </a:pPr>
            <a:r>
              <a:rPr b="1" lang="en" sz="1700"/>
              <a:t>Easier user interface </a:t>
            </a:r>
            <a:r>
              <a:rPr lang="en" sz="1700"/>
              <a:t>: The user interface should be simpler and easier to navigate</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of classes</a:t>
            </a:r>
            <a:endParaRPr/>
          </a:p>
        </p:txBody>
      </p:sp>
      <p:sp>
        <p:nvSpPr>
          <p:cNvPr id="371" name="Google Shape;371;p52"/>
          <p:cNvSpPr txBox="1"/>
          <p:nvPr>
            <p:ph idx="1" type="body"/>
          </p:nvPr>
        </p:nvSpPr>
        <p:spPr>
          <a:xfrm>
            <a:off x="3305700" y="1583500"/>
            <a:ext cx="2658600" cy="112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2" name="Google Shape;372;p52"/>
          <p:cNvPicPr preferRelativeResize="0"/>
          <p:nvPr/>
        </p:nvPicPr>
        <p:blipFill>
          <a:blip r:embed="rId3">
            <a:alphaModFix/>
          </a:blip>
          <a:stretch>
            <a:fillRect/>
          </a:stretch>
        </p:blipFill>
        <p:spPr>
          <a:xfrm>
            <a:off x="819150" y="1202525"/>
            <a:ext cx="6457950" cy="1750225"/>
          </a:xfrm>
          <a:prstGeom prst="rect">
            <a:avLst/>
          </a:prstGeom>
          <a:noFill/>
          <a:ln>
            <a:noFill/>
          </a:ln>
        </p:spPr>
      </p:pic>
      <p:pic>
        <p:nvPicPr>
          <p:cNvPr id="373" name="Google Shape;373;p52"/>
          <p:cNvPicPr preferRelativeResize="0"/>
          <p:nvPr/>
        </p:nvPicPr>
        <p:blipFill rotWithShape="1">
          <a:blip r:embed="rId4">
            <a:alphaModFix/>
          </a:blip>
          <a:srcRect b="0" l="0" r="0" t="0"/>
          <a:stretch/>
        </p:blipFill>
        <p:spPr>
          <a:xfrm>
            <a:off x="762000" y="3385200"/>
            <a:ext cx="6457950" cy="1055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3"/>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of classes</a:t>
            </a:r>
            <a:endParaRPr/>
          </a:p>
        </p:txBody>
      </p:sp>
      <p:sp>
        <p:nvSpPr>
          <p:cNvPr id="379" name="Google Shape;379;p53"/>
          <p:cNvSpPr txBox="1"/>
          <p:nvPr>
            <p:ph idx="1" type="body"/>
          </p:nvPr>
        </p:nvSpPr>
        <p:spPr>
          <a:xfrm>
            <a:off x="1687525" y="1803125"/>
            <a:ext cx="5490300" cy="22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0" name="Google Shape;380;p53"/>
          <p:cNvPicPr preferRelativeResize="0"/>
          <p:nvPr/>
        </p:nvPicPr>
        <p:blipFill>
          <a:blip r:embed="rId3">
            <a:alphaModFix/>
          </a:blip>
          <a:stretch>
            <a:fillRect/>
          </a:stretch>
        </p:blipFill>
        <p:spPr>
          <a:xfrm>
            <a:off x="1098050" y="1467925"/>
            <a:ext cx="6542075" cy="2924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of classes</a:t>
            </a:r>
            <a:endParaRPr/>
          </a:p>
        </p:txBody>
      </p:sp>
      <p:sp>
        <p:nvSpPr>
          <p:cNvPr id="386" name="Google Shape;386;p54"/>
          <p:cNvSpPr txBox="1"/>
          <p:nvPr>
            <p:ph idx="1" type="body"/>
          </p:nvPr>
        </p:nvSpPr>
        <p:spPr>
          <a:xfrm>
            <a:off x="1398575" y="1600200"/>
            <a:ext cx="5548200" cy="219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54"/>
          <p:cNvPicPr preferRelativeResize="0"/>
          <p:nvPr/>
        </p:nvPicPr>
        <p:blipFill>
          <a:blip r:embed="rId3">
            <a:alphaModFix/>
          </a:blip>
          <a:stretch>
            <a:fillRect/>
          </a:stretch>
        </p:blipFill>
        <p:spPr>
          <a:xfrm>
            <a:off x="1073400" y="1341025"/>
            <a:ext cx="6046600" cy="2526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Relationships</a:t>
            </a:r>
            <a:endParaRPr/>
          </a:p>
        </p:txBody>
      </p:sp>
      <p:sp>
        <p:nvSpPr>
          <p:cNvPr id="393" name="Google Shape;393;p55"/>
          <p:cNvSpPr txBox="1"/>
          <p:nvPr>
            <p:ph idx="1" type="body"/>
          </p:nvPr>
        </p:nvSpPr>
        <p:spPr>
          <a:xfrm>
            <a:off x="819150" y="1098050"/>
            <a:ext cx="7505700" cy="32247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SzPts val="1600"/>
              <a:buChar char="●"/>
            </a:pPr>
            <a:r>
              <a:rPr lang="en" sz="1600"/>
              <a:t>user and chair(chair is a subclass for a user)</a:t>
            </a:r>
            <a:endParaRPr sz="1600"/>
          </a:p>
          <a:p>
            <a:pPr indent="-330200" lvl="0" marL="457200" rtl="0" algn="l">
              <a:spcBef>
                <a:spcPts val="0"/>
              </a:spcBef>
              <a:spcAft>
                <a:spcPts val="0"/>
              </a:spcAft>
              <a:buSzPts val="1600"/>
              <a:buChar char="●"/>
            </a:pPr>
            <a:r>
              <a:rPr lang="en" sz="1600"/>
              <a:t>location and entry</a:t>
            </a:r>
            <a:endParaRPr sz="1600"/>
          </a:p>
          <a:p>
            <a:pPr indent="-330200" lvl="0" marL="457200" rtl="0" algn="l">
              <a:spcBef>
                <a:spcPts val="0"/>
              </a:spcBef>
              <a:spcAft>
                <a:spcPts val="0"/>
              </a:spcAft>
              <a:buSzPts val="1600"/>
              <a:buChar char="●"/>
            </a:pPr>
            <a:r>
              <a:rPr lang="en" sz="1600"/>
              <a:t>time and entry</a:t>
            </a:r>
            <a:endParaRPr sz="1600"/>
          </a:p>
          <a:p>
            <a:pPr indent="-330200" lvl="0" marL="457200" rtl="0" algn="l">
              <a:spcBef>
                <a:spcPts val="0"/>
              </a:spcBef>
              <a:spcAft>
                <a:spcPts val="0"/>
              </a:spcAft>
              <a:buSzPts val="1600"/>
              <a:buChar char="●"/>
            </a:pPr>
            <a:r>
              <a:rPr lang="en" sz="1600"/>
              <a:t>course and entry</a:t>
            </a:r>
            <a:endParaRPr sz="1600"/>
          </a:p>
          <a:p>
            <a:pPr indent="-330200" lvl="0" marL="457200" rtl="0" algn="l">
              <a:spcBef>
                <a:spcPts val="0"/>
              </a:spcBef>
              <a:spcAft>
                <a:spcPts val="0"/>
              </a:spcAft>
              <a:buSzPts val="1600"/>
              <a:buChar char="●"/>
            </a:pPr>
            <a:r>
              <a:rPr lang="en" sz="1600"/>
              <a:t>professor and entry</a:t>
            </a:r>
            <a:endParaRPr sz="1600"/>
          </a:p>
          <a:p>
            <a:pPr indent="-330200" lvl="0" marL="457200" rtl="0" algn="l">
              <a:spcBef>
                <a:spcPts val="0"/>
              </a:spcBef>
              <a:spcAft>
                <a:spcPts val="0"/>
              </a:spcAft>
              <a:buSzPts val="1600"/>
              <a:buChar char="●"/>
            </a:pPr>
            <a:r>
              <a:rPr lang="en" sz="1600"/>
              <a:t>chair’s and views</a:t>
            </a:r>
            <a:endParaRPr sz="1600"/>
          </a:p>
          <a:p>
            <a:pPr indent="-330200" lvl="0" marL="457200" rtl="0" algn="l">
              <a:spcBef>
                <a:spcPts val="0"/>
              </a:spcBef>
              <a:spcAft>
                <a:spcPts val="0"/>
              </a:spcAft>
              <a:buSzPts val="1600"/>
              <a:buChar char="●"/>
            </a:pPr>
            <a:r>
              <a:rPr lang="en" sz="1600"/>
              <a:t>views and entries</a:t>
            </a:r>
            <a:endParaRPr sz="1600"/>
          </a:p>
          <a:p>
            <a:pPr indent="-330200" lvl="0" marL="457200" rtl="0" algn="l">
              <a:spcBef>
                <a:spcPts val="0"/>
              </a:spcBef>
              <a:spcAft>
                <a:spcPts val="0"/>
              </a:spcAft>
              <a:buSzPts val="1600"/>
              <a:buChar char="●"/>
            </a:pPr>
            <a:r>
              <a:rPr lang="en" sz="1600"/>
              <a:t>entries and database</a:t>
            </a:r>
            <a:endParaRPr sz="1600"/>
          </a:p>
          <a:p>
            <a:pPr indent="0" lvl="0" marL="457200" rtl="0" algn="l">
              <a:spcBef>
                <a:spcPts val="1200"/>
              </a:spcBef>
              <a:spcAft>
                <a:spcPts val="0"/>
              </a:spcAft>
              <a:buNone/>
            </a:pPr>
            <a:r>
              <a:t/>
            </a:r>
            <a:endParaRPr sz="1600"/>
          </a:p>
          <a:p>
            <a:pPr indent="0" lvl="0" marL="45720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type="title"/>
          </p:nvPr>
        </p:nvSpPr>
        <p:spPr>
          <a:xfrm>
            <a:off x="915700" y="19615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Relationships-</a:t>
            </a:r>
            <a:endParaRPr/>
          </a:p>
          <a:p>
            <a:pPr indent="0" lvl="0" marL="0" rtl="0" algn="l">
              <a:spcBef>
                <a:spcPts val="0"/>
              </a:spcBef>
              <a:spcAft>
                <a:spcPts val="0"/>
              </a:spcAft>
              <a:buNone/>
            </a:pPr>
            <a:r>
              <a:rPr lang="en"/>
              <a:t>inheritance</a:t>
            </a:r>
            <a:endParaRPr/>
          </a:p>
        </p:txBody>
      </p:sp>
      <p:pic>
        <p:nvPicPr>
          <p:cNvPr id="399" name="Google Shape;399;p56"/>
          <p:cNvPicPr preferRelativeResize="0"/>
          <p:nvPr/>
        </p:nvPicPr>
        <p:blipFill>
          <a:blip r:embed="rId3">
            <a:alphaModFix/>
          </a:blip>
          <a:stretch>
            <a:fillRect/>
          </a:stretch>
        </p:blipFill>
        <p:spPr>
          <a:xfrm>
            <a:off x="4473100" y="483450"/>
            <a:ext cx="3581274" cy="39787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7"/>
          <p:cNvSpPr txBox="1"/>
          <p:nvPr>
            <p:ph type="title"/>
          </p:nvPr>
        </p:nvSpPr>
        <p:spPr>
          <a:xfrm>
            <a:off x="985575"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Relationships-Association</a:t>
            </a:r>
            <a:endParaRPr/>
          </a:p>
        </p:txBody>
      </p:sp>
      <p:sp>
        <p:nvSpPr>
          <p:cNvPr id="405" name="Google Shape;405;p57"/>
          <p:cNvSpPr txBox="1"/>
          <p:nvPr>
            <p:ph idx="1" type="body"/>
          </p:nvPr>
        </p:nvSpPr>
        <p:spPr>
          <a:xfrm>
            <a:off x="819150" y="2038350"/>
            <a:ext cx="6000300" cy="38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6" name="Google Shape;406;p57"/>
          <p:cNvPicPr preferRelativeResize="0"/>
          <p:nvPr/>
        </p:nvPicPr>
        <p:blipFill>
          <a:blip r:embed="rId3">
            <a:alphaModFix/>
          </a:blip>
          <a:stretch>
            <a:fillRect/>
          </a:stretch>
        </p:blipFill>
        <p:spPr>
          <a:xfrm>
            <a:off x="819150" y="1600200"/>
            <a:ext cx="6896100" cy="2276475"/>
          </a:xfrm>
          <a:prstGeom prst="rect">
            <a:avLst/>
          </a:prstGeom>
          <a:noFill/>
          <a:ln>
            <a:noFill/>
          </a:ln>
        </p:spPr>
      </p:pic>
      <p:cxnSp>
        <p:nvCxnSpPr>
          <p:cNvPr id="407" name="Google Shape;407;p57"/>
          <p:cNvCxnSpPr>
            <a:endCxn id="408" idx="2"/>
          </p:cNvCxnSpPr>
          <p:nvPr/>
        </p:nvCxnSpPr>
        <p:spPr>
          <a:xfrm flipH="1" rot="10800000">
            <a:off x="3891025" y="1742725"/>
            <a:ext cx="620700" cy="821100"/>
          </a:xfrm>
          <a:prstGeom prst="straightConnector1">
            <a:avLst/>
          </a:prstGeom>
          <a:noFill/>
          <a:ln cap="flat" cmpd="sng" w="9525">
            <a:solidFill>
              <a:srgbClr val="FF0000"/>
            </a:solidFill>
            <a:prstDash val="solid"/>
            <a:round/>
            <a:headEnd len="med" w="med" type="none"/>
            <a:tailEnd len="med" w="med" type="triangle"/>
          </a:ln>
        </p:spPr>
      </p:cxnSp>
      <p:sp>
        <p:nvSpPr>
          <p:cNvPr id="408" name="Google Shape;408;p57"/>
          <p:cNvSpPr txBox="1"/>
          <p:nvPr/>
        </p:nvSpPr>
        <p:spPr>
          <a:xfrm>
            <a:off x="3661675" y="1357825"/>
            <a:ext cx="1700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MULTIPLICITY</a:t>
            </a:r>
            <a:endParaRPr sz="1300">
              <a:solidFill>
                <a:schemeClr val="dk2"/>
              </a:solidFill>
              <a:latin typeface="Calibri"/>
              <a:ea typeface="Calibri"/>
              <a:cs typeface="Calibri"/>
              <a:sym typeface="Calibri"/>
            </a:endParaRPr>
          </a:p>
        </p:txBody>
      </p:sp>
      <p:cxnSp>
        <p:nvCxnSpPr>
          <p:cNvPr id="409" name="Google Shape;409;p57"/>
          <p:cNvCxnSpPr/>
          <p:nvPr/>
        </p:nvCxnSpPr>
        <p:spPr>
          <a:xfrm rot="10800000">
            <a:off x="4511875" y="1742650"/>
            <a:ext cx="514200" cy="760200"/>
          </a:xfrm>
          <a:prstGeom prst="straightConnector1">
            <a:avLst/>
          </a:prstGeom>
          <a:noFill/>
          <a:ln cap="flat" cmpd="sng" w="9525">
            <a:solidFill>
              <a:srgbClr val="FF0000"/>
            </a:solidFill>
            <a:prstDash val="solid"/>
            <a:round/>
            <a:headEnd len="med" w="med" type="none"/>
            <a:tailEnd len="med" w="med" type="triangle"/>
          </a:ln>
        </p:spPr>
      </p:cxnSp>
      <p:cxnSp>
        <p:nvCxnSpPr>
          <p:cNvPr id="410" name="Google Shape;410;p57"/>
          <p:cNvCxnSpPr/>
          <p:nvPr/>
        </p:nvCxnSpPr>
        <p:spPr>
          <a:xfrm flipH="1">
            <a:off x="4732425" y="2628400"/>
            <a:ext cx="12000" cy="1467300"/>
          </a:xfrm>
          <a:prstGeom prst="straightConnector1">
            <a:avLst/>
          </a:prstGeom>
          <a:noFill/>
          <a:ln cap="flat" cmpd="sng" w="9525">
            <a:solidFill>
              <a:srgbClr val="FF0000"/>
            </a:solidFill>
            <a:prstDash val="solid"/>
            <a:round/>
            <a:headEnd len="med" w="med" type="none"/>
            <a:tailEnd len="med" w="med" type="triangle"/>
          </a:ln>
        </p:spPr>
      </p:cxnSp>
      <p:sp>
        <p:nvSpPr>
          <p:cNvPr id="411" name="Google Shape;411;p57"/>
          <p:cNvSpPr txBox="1"/>
          <p:nvPr/>
        </p:nvSpPr>
        <p:spPr>
          <a:xfrm>
            <a:off x="3661675" y="4095700"/>
            <a:ext cx="1993200" cy="585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                                          ASSOCIATION DIRECTION</a:t>
            </a:r>
            <a:endParaRPr sz="1300">
              <a:solidFill>
                <a:schemeClr val="dk2"/>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8"/>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Relationships-Association</a:t>
            </a:r>
            <a:endParaRPr/>
          </a:p>
        </p:txBody>
      </p:sp>
      <p:sp>
        <p:nvSpPr>
          <p:cNvPr id="417" name="Google Shape;417;p58"/>
          <p:cNvSpPr txBox="1"/>
          <p:nvPr>
            <p:ph idx="1" type="body"/>
          </p:nvPr>
        </p:nvSpPr>
        <p:spPr>
          <a:xfrm>
            <a:off x="1017150" y="1409700"/>
            <a:ext cx="6634500" cy="18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8" name="Google Shape;418;p58"/>
          <p:cNvPicPr preferRelativeResize="0"/>
          <p:nvPr/>
        </p:nvPicPr>
        <p:blipFill>
          <a:blip r:embed="rId3">
            <a:alphaModFix/>
          </a:blip>
          <a:stretch>
            <a:fillRect/>
          </a:stretch>
        </p:blipFill>
        <p:spPr>
          <a:xfrm>
            <a:off x="819150" y="1283850"/>
            <a:ext cx="6948124" cy="2240400"/>
          </a:xfrm>
          <a:prstGeom prst="rect">
            <a:avLst/>
          </a:prstGeom>
          <a:noFill/>
          <a:ln>
            <a:noFill/>
          </a:ln>
        </p:spPr>
      </p:pic>
      <p:cxnSp>
        <p:nvCxnSpPr>
          <p:cNvPr id="419" name="Google Shape;419;p58"/>
          <p:cNvCxnSpPr>
            <a:endCxn id="420" idx="0"/>
          </p:cNvCxnSpPr>
          <p:nvPr/>
        </p:nvCxnSpPr>
        <p:spPr>
          <a:xfrm>
            <a:off x="4539425" y="2359050"/>
            <a:ext cx="6000" cy="1740300"/>
          </a:xfrm>
          <a:prstGeom prst="straightConnector1">
            <a:avLst/>
          </a:prstGeom>
          <a:noFill/>
          <a:ln cap="flat" cmpd="sng" w="9525">
            <a:solidFill>
              <a:srgbClr val="FF0000"/>
            </a:solidFill>
            <a:prstDash val="solid"/>
            <a:round/>
            <a:headEnd len="med" w="med" type="none"/>
            <a:tailEnd len="med" w="med" type="triangle"/>
          </a:ln>
        </p:spPr>
      </p:cxnSp>
      <p:sp>
        <p:nvSpPr>
          <p:cNvPr id="420" name="Google Shape;420;p58"/>
          <p:cNvSpPr txBox="1"/>
          <p:nvPr/>
        </p:nvSpPr>
        <p:spPr>
          <a:xfrm>
            <a:off x="2206325" y="4099350"/>
            <a:ext cx="4678200" cy="384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ASSOCIATION NAME</a:t>
            </a:r>
            <a:endParaRPr sz="1300">
              <a:solidFill>
                <a:schemeClr val="dk2"/>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9"/>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Relationships-Association</a:t>
            </a:r>
            <a:endParaRPr/>
          </a:p>
        </p:txBody>
      </p:sp>
      <p:sp>
        <p:nvSpPr>
          <p:cNvPr id="426" name="Google Shape;426;p59"/>
          <p:cNvSpPr txBox="1"/>
          <p:nvPr>
            <p:ph idx="1" type="body"/>
          </p:nvPr>
        </p:nvSpPr>
        <p:spPr>
          <a:xfrm>
            <a:off x="1329225" y="1283850"/>
            <a:ext cx="6126000" cy="239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7" name="Google Shape;427;p59"/>
          <p:cNvPicPr preferRelativeResize="0"/>
          <p:nvPr/>
        </p:nvPicPr>
        <p:blipFill>
          <a:blip r:embed="rId3">
            <a:alphaModFix/>
          </a:blip>
          <a:stretch>
            <a:fillRect/>
          </a:stretch>
        </p:blipFill>
        <p:spPr>
          <a:xfrm>
            <a:off x="924675" y="1199375"/>
            <a:ext cx="6862825" cy="2744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Relationships-Aggregation</a:t>
            </a:r>
            <a:endParaRPr/>
          </a:p>
        </p:txBody>
      </p:sp>
      <p:sp>
        <p:nvSpPr>
          <p:cNvPr id="433" name="Google Shape;433;p60"/>
          <p:cNvSpPr txBox="1"/>
          <p:nvPr>
            <p:ph idx="1" type="body"/>
          </p:nvPr>
        </p:nvSpPr>
        <p:spPr>
          <a:xfrm>
            <a:off x="1202075" y="1537275"/>
            <a:ext cx="6183600" cy="233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4" name="Google Shape;434;p60"/>
          <p:cNvPicPr preferRelativeResize="0"/>
          <p:nvPr/>
        </p:nvPicPr>
        <p:blipFill>
          <a:blip r:embed="rId3">
            <a:alphaModFix/>
          </a:blip>
          <a:stretch>
            <a:fillRect/>
          </a:stretch>
        </p:blipFill>
        <p:spPr>
          <a:xfrm>
            <a:off x="842938" y="1202075"/>
            <a:ext cx="6901874" cy="3086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1"/>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Relationships-Aggregation</a:t>
            </a:r>
            <a:endParaRPr/>
          </a:p>
        </p:txBody>
      </p:sp>
      <p:sp>
        <p:nvSpPr>
          <p:cNvPr id="440" name="Google Shape;440;p61"/>
          <p:cNvSpPr txBox="1"/>
          <p:nvPr>
            <p:ph idx="1" type="body"/>
          </p:nvPr>
        </p:nvSpPr>
        <p:spPr>
          <a:xfrm>
            <a:off x="2045850" y="1571950"/>
            <a:ext cx="4981800" cy="198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1" name="Google Shape;441;p61"/>
          <p:cNvPicPr preferRelativeResize="0"/>
          <p:nvPr/>
        </p:nvPicPr>
        <p:blipFill>
          <a:blip r:embed="rId3">
            <a:alphaModFix/>
          </a:blip>
          <a:stretch>
            <a:fillRect/>
          </a:stretch>
        </p:blipFill>
        <p:spPr>
          <a:xfrm>
            <a:off x="1098050" y="1467925"/>
            <a:ext cx="6796351" cy="248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Identifying Needs - General</a:t>
            </a:r>
            <a:endParaRPr/>
          </a:p>
        </p:txBody>
      </p:sp>
      <p:sp>
        <p:nvSpPr>
          <p:cNvPr id="157" name="Google Shape;157;p17"/>
          <p:cNvSpPr txBox="1"/>
          <p:nvPr>
            <p:ph idx="1" type="body"/>
          </p:nvPr>
        </p:nvSpPr>
        <p:spPr>
          <a:xfrm>
            <a:off x="767425" y="1175425"/>
            <a:ext cx="7505700" cy="3366900"/>
          </a:xfrm>
          <a:prstGeom prst="rect">
            <a:avLst/>
          </a:prstGeom>
        </p:spPr>
        <p:txBody>
          <a:bodyPr anchorCtr="0" anchor="t" bIns="91425" lIns="91425" spcFirstLastPara="1" rIns="91425" wrap="square" tIns="91425">
            <a:noAutofit/>
          </a:bodyPr>
          <a:lstStyle/>
          <a:p>
            <a:pPr indent="-336550" lvl="0" marL="457200" rtl="0" algn="l">
              <a:spcBef>
                <a:spcPts val="1500"/>
              </a:spcBef>
              <a:spcAft>
                <a:spcPts val="0"/>
              </a:spcAft>
              <a:buClr>
                <a:srgbClr val="0D0D0D"/>
              </a:buClr>
              <a:buSzPts val="1700"/>
              <a:buChar char="●"/>
            </a:pPr>
            <a:r>
              <a:rPr lang="en" sz="1700">
                <a:solidFill>
                  <a:srgbClr val="0D0D0D"/>
                </a:solidFill>
                <a:highlight>
                  <a:srgbClr val="FFFFFF"/>
                </a:highlight>
              </a:rPr>
              <a:t>Users should be able to log in from the homepage.</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It should be a web-based application.</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Navigation should be simplified and not overcrowded.</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Registrars, deans, and chairs should have access to their respective views based on their roles.</a:t>
            </a:r>
            <a:endParaRPr sz="17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Relationships-Aggregation</a:t>
            </a:r>
            <a:endParaRPr/>
          </a:p>
        </p:txBody>
      </p:sp>
      <p:sp>
        <p:nvSpPr>
          <p:cNvPr id="447" name="Google Shape;447;p62"/>
          <p:cNvSpPr txBox="1"/>
          <p:nvPr>
            <p:ph idx="1" type="body"/>
          </p:nvPr>
        </p:nvSpPr>
        <p:spPr>
          <a:xfrm>
            <a:off x="2207650" y="2461950"/>
            <a:ext cx="4935600" cy="16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8" name="Google Shape;448;p62"/>
          <p:cNvPicPr preferRelativeResize="0"/>
          <p:nvPr/>
        </p:nvPicPr>
        <p:blipFill>
          <a:blip r:embed="rId3">
            <a:alphaModFix/>
          </a:blip>
          <a:stretch>
            <a:fillRect/>
          </a:stretch>
        </p:blipFill>
        <p:spPr>
          <a:xfrm>
            <a:off x="1109600" y="1283850"/>
            <a:ext cx="6854150" cy="2992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3"/>
          <p:cNvSpPr txBox="1"/>
          <p:nvPr>
            <p:ph type="title"/>
          </p:nvPr>
        </p:nvSpPr>
        <p:spPr>
          <a:xfrm>
            <a:off x="346675" y="1884100"/>
            <a:ext cx="2554500" cy="125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Relationships-</a:t>
            </a:r>
            <a:endParaRPr/>
          </a:p>
          <a:p>
            <a:pPr indent="0" lvl="0" marL="0" rtl="0" algn="l">
              <a:spcBef>
                <a:spcPts val="0"/>
              </a:spcBef>
              <a:spcAft>
                <a:spcPts val="0"/>
              </a:spcAft>
              <a:buNone/>
            </a:pPr>
            <a:r>
              <a:rPr lang="en"/>
              <a:t>Aggregation</a:t>
            </a:r>
            <a:endParaRPr/>
          </a:p>
        </p:txBody>
      </p:sp>
      <p:sp>
        <p:nvSpPr>
          <p:cNvPr id="454" name="Google Shape;454;p63"/>
          <p:cNvSpPr txBox="1"/>
          <p:nvPr>
            <p:ph idx="1" type="body"/>
          </p:nvPr>
        </p:nvSpPr>
        <p:spPr>
          <a:xfrm>
            <a:off x="4149475" y="554800"/>
            <a:ext cx="4175400" cy="381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5" name="Google Shape;455;p63"/>
          <p:cNvPicPr preferRelativeResize="0"/>
          <p:nvPr/>
        </p:nvPicPr>
        <p:blipFill>
          <a:blip r:embed="rId3">
            <a:alphaModFix/>
          </a:blip>
          <a:stretch>
            <a:fillRect/>
          </a:stretch>
        </p:blipFill>
        <p:spPr>
          <a:xfrm>
            <a:off x="2750900" y="392975"/>
            <a:ext cx="6045074" cy="43575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4"/>
          <p:cNvSpPr txBox="1"/>
          <p:nvPr>
            <p:ph type="title"/>
          </p:nvPr>
        </p:nvSpPr>
        <p:spPr>
          <a:xfrm>
            <a:off x="218125" y="2155650"/>
            <a:ext cx="19665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UML-Class Diagram</a:t>
            </a:r>
            <a:endParaRPr/>
          </a:p>
        </p:txBody>
      </p:sp>
      <p:pic>
        <p:nvPicPr>
          <p:cNvPr id="461" name="Google Shape;461;p64"/>
          <p:cNvPicPr preferRelativeResize="0"/>
          <p:nvPr/>
        </p:nvPicPr>
        <p:blipFill>
          <a:blip r:embed="rId3">
            <a:alphaModFix/>
          </a:blip>
          <a:stretch>
            <a:fillRect/>
          </a:stretch>
        </p:blipFill>
        <p:spPr>
          <a:xfrm>
            <a:off x="2561600" y="313700"/>
            <a:ext cx="5905724" cy="44526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5"/>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Version Control</a:t>
            </a:r>
            <a:endParaRPr/>
          </a:p>
        </p:txBody>
      </p:sp>
      <p:pic>
        <p:nvPicPr>
          <p:cNvPr id="467" name="Google Shape;467;p65"/>
          <p:cNvPicPr preferRelativeResize="0"/>
          <p:nvPr/>
        </p:nvPicPr>
        <p:blipFill rotWithShape="1">
          <a:blip r:embed="rId3">
            <a:alphaModFix/>
          </a:blip>
          <a:srcRect b="0" l="0" r="23136" t="0"/>
          <a:stretch/>
        </p:blipFill>
        <p:spPr>
          <a:xfrm>
            <a:off x="623225" y="894375"/>
            <a:ext cx="2007674" cy="3554850"/>
          </a:xfrm>
          <a:prstGeom prst="rect">
            <a:avLst/>
          </a:prstGeom>
          <a:noFill/>
          <a:ln>
            <a:noFill/>
          </a:ln>
        </p:spPr>
      </p:pic>
      <p:pic>
        <p:nvPicPr>
          <p:cNvPr id="468" name="Google Shape;468;p65"/>
          <p:cNvPicPr preferRelativeResize="0"/>
          <p:nvPr/>
        </p:nvPicPr>
        <p:blipFill>
          <a:blip r:embed="rId4">
            <a:alphaModFix/>
          </a:blip>
          <a:stretch>
            <a:fillRect/>
          </a:stretch>
        </p:blipFill>
        <p:spPr>
          <a:xfrm>
            <a:off x="3652500" y="894375"/>
            <a:ext cx="4460975" cy="2331751"/>
          </a:xfrm>
          <a:prstGeom prst="rect">
            <a:avLst/>
          </a:prstGeom>
          <a:noFill/>
          <a:ln>
            <a:noFill/>
          </a:ln>
        </p:spPr>
      </p:pic>
      <p:pic>
        <p:nvPicPr>
          <p:cNvPr id="469" name="Google Shape;469;p65"/>
          <p:cNvPicPr preferRelativeResize="0"/>
          <p:nvPr/>
        </p:nvPicPr>
        <p:blipFill rotWithShape="1">
          <a:blip r:embed="rId5">
            <a:alphaModFix/>
          </a:blip>
          <a:srcRect b="0" l="0" r="0" t="59163"/>
          <a:stretch/>
        </p:blipFill>
        <p:spPr>
          <a:xfrm>
            <a:off x="623225" y="894376"/>
            <a:ext cx="2553526" cy="1481625"/>
          </a:xfrm>
          <a:prstGeom prst="rect">
            <a:avLst/>
          </a:prstGeom>
          <a:noFill/>
          <a:ln>
            <a:noFill/>
          </a:ln>
        </p:spPr>
      </p:pic>
      <p:pic>
        <p:nvPicPr>
          <p:cNvPr id="470" name="Google Shape;470;p65"/>
          <p:cNvPicPr preferRelativeResize="0"/>
          <p:nvPr/>
        </p:nvPicPr>
        <p:blipFill rotWithShape="1">
          <a:blip r:embed="rId6">
            <a:alphaModFix/>
          </a:blip>
          <a:srcRect b="32008" l="0" r="0" t="40316"/>
          <a:stretch/>
        </p:blipFill>
        <p:spPr>
          <a:xfrm>
            <a:off x="3705800" y="3443924"/>
            <a:ext cx="4460975" cy="1101527"/>
          </a:xfrm>
          <a:prstGeom prst="rect">
            <a:avLst/>
          </a:prstGeom>
          <a:noFill/>
          <a:ln>
            <a:noFill/>
          </a:ln>
        </p:spPr>
      </p:pic>
      <p:pic>
        <p:nvPicPr>
          <p:cNvPr id="471" name="Google Shape;471;p65"/>
          <p:cNvPicPr preferRelativeResize="0"/>
          <p:nvPr/>
        </p:nvPicPr>
        <p:blipFill rotWithShape="1">
          <a:blip r:embed="rId5">
            <a:alphaModFix/>
          </a:blip>
          <a:srcRect b="45036" l="0" r="0" t="0"/>
          <a:stretch/>
        </p:blipFill>
        <p:spPr>
          <a:xfrm>
            <a:off x="623225" y="2455100"/>
            <a:ext cx="2553526" cy="19941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6"/>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Team Communication </a:t>
            </a:r>
            <a:endParaRPr/>
          </a:p>
        </p:txBody>
      </p:sp>
      <p:pic>
        <p:nvPicPr>
          <p:cNvPr id="477" name="Google Shape;477;p66"/>
          <p:cNvPicPr preferRelativeResize="0"/>
          <p:nvPr/>
        </p:nvPicPr>
        <p:blipFill>
          <a:blip r:embed="rId3">
            <a:alphaModFix/>
          </a:blip>
          <a:stretch>
            <a:fillRect/>
          </a:stretch>
        </p:blipFill>
        <p:spPr>
          <a:xfrm>
            <a:off x="445550" y="894375"/>
            <a:ext cx="4869423" cy="2661776"/>
          </a:xfrm>
          <a:prstGeom prst="rect">
            <a:avLst/>
          </a:prstGeom>
          <a:noFill/>
          <a:ln>
            <a:noFill/>
          </a:ln>
        </p:spPr>
      </p:pic>
      <p:pic>
        <p:nvPicPr>
          <p:cNvPr id="478" name="Google Shape;478;p66"/>
          <p:cNvPicPr preferRelativeResize="0"/>
          <p:nvPr/>
        </p:nvPicPr>
        <p:blipFill>
          <a:blip r:embed="rId4">
            <a:alphaModFix/>
          </a:blip>
          <a:stretch>
            <a:fillRect/>
          </a:stretch>
        </p:blipFill>
        <p:spPr>
          <a:xfrm>
            <a:off x="445551" y="2243251"/>
            <a:ext cx="5199701" cy="2602551"/>
          </a:xfrm>
          <a:prstGeom prst="rect">
            <a:avLst/>
          </a:prstGeom>
          <a:noFill/>
          <a:ln>
            <a:noFill/>
          </a:ln>
        </p:spPr>
      </p:pic>
      <p:pic>
        <p:nvPicPr>
          <p:cNvPr id="479" name="Google Shape;479;p66"/>
          <p:cNvPicPr preferRelativeResize="0"/>
          <p:nvPr/>
        </p:nvPicPr>
        <p:blipFill>
          <a:blip r:embed="rId5">
            <a:alphaModFix/>
          </a:blip>
          <a:stretch>
            <a:fillRect/>
          </a:stretch>
        </p:blipFill>
        <p:spPr>
          <a:xfrm>
            <a:off x="4040200" y="894375"/>
            <a:ext cx="4773226" cy="2552776"/>
          </a:xfrm>
          <a:prstGeom prst="rect">
            <a:avLst/>
          </a:prstGeom>
          <a:noFill/>
          <a:ln>
            <a:noFill/>
          </a:ln>
        </p:spPr>
      </p:pic>
      <p:pic>
        <p:nvPicPr>
          <p:cNvPr id="480" name="Google Shape;480;p66"/>
          <p:cNvPicPr preferRelativeResize="0"/>
          <p:nvPr/>
        </p:nvPicPr>
        <p:blipFill>
          <a:blip r:embed="rId6">
            <a:alphaModFix/>
          </a:blip>
          <a:stretch>
            <a:fillRect/>
          </a:stretch>
        </p:blipFill>
        <p:spPr>
          <a:xfrm>
            <a:off x="3846275" y="3016250"/>
            <a:ext cx="4869425" cy="1781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 Work Accomplished </a:t>
            </a:r>
            <a:endParaRPr/>
          </a:p>
        </p:txBody>
      </p:sp>
      <p:sp>
        <p:nvSpPr>
          <p:cNvPr id="486" name="Google Shape;486;p67"/>
          <p:cNvSpPr txBox="1"/>
          <p:nvPr>
            <p:ph idx="1" type="body"/>
          </p:nvPr>
        </p:nvSpPr>
        <p:spPr>
          <a:xfrm>
            <a:off x="819150" y="1283850"/>
            <a:ext cx="7505700" cy="28350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sz="2200"/>
              <a:t>Athul</a:t>
            </a:r>
            <a:endParaRPr sz="2200"/>
          </a:p>
          <a:p>
            <a:pPr indent="-336550" lvl="0" marL="457200" rtl="0" algn="l">
              <a:spcBef>
                <a:spcPts val="1200"/>
              </a:spcBef>
              <a:spcAft>
                <a:spcPts val="0"/>
              </a:spcAft>
              <a:buSzPts val="1700"/>
              <a:buChar char="●"/>
            </a:pPr>
            <a:r>
              <a:rPr lang="en" sz="1700"/>
              <a:t>Feasibility Report</a:t>
            </a:r>
            <a:endParaRPr sz="1700"/>
          </a:p>
          <a:p>
            <a:pPr indent="-336550" lvl="0" marL="457200" rtl="0" algn="l">
              <a:spcBef>
                <a:spcPts val="0"/>
              </a:spcBef>
              <a:spcAft>
                <a:spcPts val="0"/>
              </a:spcAft>
              <a:buSzPts val="1700"/>
              <a:buChar char="●"/>
            </a:pPr>
            <a:r>
              <a:rPr lang="en" sz="1700"/>
              <a:t>Software Requirements Specifications</a:t>
            </a:r>
            <a:endParaRPr sz="1700"/>
          </a:p>
          <a:p>
            <a:pPr indent="-336550" lvl="0" marL="457200" rtl="0" algn="l">
              <a:spcBef>
                <a:spcPts val="0"/>
              </a:spcBef>
              <a:spcAft>
                <a:spcPts val="0"/>
              </a:spcAft>
              <a:buSzPts val="1700"/>
              <a:buChar char="●"/>
            </a:pPr>
            <a:r>
              <a:rPr lang="en" sz="1700"/>
              <a:t>Editing Slides</a:t>
            </a:r>
            <a:endParaRPr sz="1700"/>
          </a:p>
          <a:p>
            <a:pPr indent="-336550" lvl="0" marL="457200" rtl="0" algn="l">
              <a:spcBef>
                <a:spcPts val="0"/>
              </a:spcBef>
              <a:spcAft>
                <a:spcPts val="0"/>
              </a:spcAft>
              <a:buSzPts val="1700"/>
              <a:buChar char="●"/>
            </a:pPr>
            <a:r>
              <a:rPr lang="en" sz="1700"/>
              <a:t>UML Diagrams</a:t>
            </a:r>
            <a:endParaRPr sz="1700"/>
          </a:p>
          <a:p>
            <a:pPr indent="-336550" lvl="0" marL="457200" rtl="0" algn="l">
              <a:spcBef>
                <a:spcPts val="0"/>
              </a:spcBef>
              <a:spcAft>
                <a:spcPts val="0"/>
              </a:spcAft>
              <a:buSzPts val="1700"/>
              <a:buChar char="●"/>
            </a:pPr>
            <a:r>
              <a:rPr lang="en" sz="1700"/>
              <a:t>Classification of Classes</a:t>
            </a:r>
            <a:endParaRPr sz="1700"/>
          </a:p>
          <a:p>
            <a:pPr indent="-336550" lvl="0" marL="457200" rtl="0" algn="l">
              <a:spcBef>
                <a:spcPts val="0"/>
              </a:spcBef>
              <a:spcAft>
                <a:spcPts val="0"/>
              </a:spcAft>
              <a:buSzPts val="1700"/>
              <a:buChar char="●"/>
            </a:pPr>
            <a:r>
              <a:rPr lang="en" sz="1700"/>
              <a:t>Domain Model</a:t>
            </a:r>
            <a:endParaRPr sz="17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8"/>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 Work Accomplished </a:t>
            </a:r>
            <a:endParaRPr/>
          </a:p>
        </p:txBody>
      </p:sp>
      <p:sp>
        <p:nvSpPr>
          <p:cNvPr id="492" name="Google Shape;492;p68"/>
          <p:cNvSpPr txBox="1"/>
          <p:nvPr>
            <p:ph idx="1" type="body"/>
          </p:nvPr>
        </p:nvSpPr>
        <p:spPr>
          <a:xfrm>
            <a:off x="819150" y="1283850"/>
            <a:ext cx="7505700" cy="2968800"/>
          </a:xfrm>
          <a:prstGeom prst="rect">
            <a:avLst/>
          </a:prstGeom>
        </p:spPr>
        <p:txBody>
          <a:bodyPr anchorCtr="0" anchor="t" bIns="91425" lIns="91425" spcFirstLastPara="1" rIns="91425" wrap="square" tIns="91425">
            <a:normAutofit fontScale="92500" lnSpcReduction="20000"/>
          </a:bodyPr>
          <a:lstStyle/>
          <a:p>
            <a:pPr indent="0" lvl="0" marL="457200" rtl="0" algn="ctr">
              <a:spcBef>
                <a:spcPts val="0"/>
              </a:spcBef>
              <a:spcAft>
                <a:spcPts val="0"/>
              </a:spcAft>
              <a:buNone/>
            </a:pPr>
            <a:r>
              <a:rPr lang="en" sz="2300"/>
              <a:t>Marcos </a:t>
            </a:r>
            <a:endParaRPr sz="2300"/>
          </a:p>
          <a:p>
            <a:pPr indent="-334327" lvl="0" marL="457200" rtl="0" algn="l">
              <a:spcBef>
                <a:spcPts val="1200"/>
              </a:spcBef>
              <a:spcAft>
                <a:spcPts val="0"/>
              </a:spcAft>
              <a:buSzPct val="100000"/>
              <a:buChar char="●"/>
            </a:pPr>
            <a:r>
              <a:rPr lang="en" sz="1800"/>
              <a:t>Frontend development</a:t>
            </a:r>
            <a:endParaRPr sz="1800"/>
          </a:p>
          <a:p>
            <a:pPr indent="-334327" lvl="1" marL="914400" rtl="0" algn="l">
              <a:spcBef>
                <a:spcPts val="0"/>
              </a:spcBef>
              <a:spcAft>
                <a:spcPts val="0"/>
              </a:spcAft>
              <a:buSzPct val="100000"/>
              <a:buChar char="○"/>
            </a:pPr>
            <a:r>
              <a:rPr lang="en" sz="1800"/>
              <a:t>Learning Vue.js</a:t>
            </a:r>
            <a:endParaRPr sz="1800"/>
          </a:p>
          <a:p>
            <a:pPr indent="-334327" lvl="1" marL="914400" rtl="0" algn="l">
              <a:spcBef>
                <a:spcPts val="0"/>
              </a:spcBef>
              <a:spcAft>
                <a:spcPts val="0"/>
              </a:spcAft>
              <a:buSzPct val="100000"/>
              <a:buChar char="○"/>
            </a:pPr>
            <a:r>
              <a:rPr lang="en" sz="1800"/>
              <a:t>Coding</a:t>
            </a:r>
            <a:endParaRPr sz="1800"/>
          </a:p>
          <a:p>
            <a:pPr indent="-334327" lvl="0" marL="457200" rtl="0" algn="l">
              <a:spcBef>
                <a:spcPts val="0"/>
              </a:spcBef>
              <a:spcAft>
                <a:spcPts val="0"/>
              </a:spcAft>
              <a:buSzPct val="100000"/>
              <a:buChar char="●"/>
            </a:pPr>
            <a:r>
              <a:rPr lang="en" sz="1800"/>
              <a:t>Firebase Implementation</a:t>
            </a:r>
            <a:endParaRPr sz="1800"/>
          </a:p>
          <a:p>
            <a:pPr indent="-334327" lvl="0" marL="457200" rtl="0" algn="l">
              <a:spcBef>
                <a:spcPts val="0"/>
              </a:spcBef>
              <a:spcAft>
                <a:spcPts val="0"/>
              </a:spcAft>
              <a:buSzPct val="100000"/>
              <a:buChar char="●"/>
            </a:pPr>
            <a:r>
              <a:rPr lang="en" sz="1800"/>
              <a:t>Editing Slides</a:t>
            </a:r>
            <a:endParaRPr sz="1800"/>
          </a:p>
          <a:p>
            <a:pPr indent="-334327" lvl="0" marL="457200" rtl="0" algn="l">
              <a:spcBef>
                <a:spcPts val="0"/>
              </a:spcBef>
              <a:spcAft>
                <a:spcPts val="0"/>
              </a:spcAft>
              <a:buSzPct val="100000"/>
              <a:buChar char="●"/>
            </a:pPr>
            <a:r>
              <a:rPr lang="en" sz="1800"/>
              <a:t>Editing documents</a:t>
            </a:r>
            <a:endParaRPr sz="1800"/>
          </a:p>
          <a:p>
            <a:pPr indent="-334327" lvl="0" marL="457200" rtl="0" algn="l">
              <a:spcBef>
                <a:spcPts val="0"/>
              </a:spcBef>
              <a:spcAft>
                <a:spcPts val="0"/>
              </a:spcAft>
              <a:buSzPct val="100000"/>
              <a:buChar char="●"/>
            </a:pPr>
            <a:r>
              <a:rPr lang="en" sz="1800"/>
              <a:t>Interviewing users</a:t>
            </a:r>
            <a:endParaRPr sz="1800"/>
          </a:p>
          <a:p>
            <a:pPr indent="-334327" lvl="0" marL="457200" rtl="0" algn="l">
              <a:spcBef>
                <a:spcPts val="0"/>
              </a:spcBef>
              <a:spcAft>
                <a:spcPts val="0"/>
              </a:spcAft>
              <a:buSzPct val="100000"/>
              <a:buChar char="●"/>
            </a:pPr>
            <a:r>
              <a:rPr lang="en" sz="1800"/>
              <a:t>Studying other </a:t>
            </a:r>
            <a:r>
              <a:rPr lang="en" sz="1800"/>
              <a:t>systems</a:t>
            </a:r>
            <a:endParaRPr sz="1800"/>
          </a:p>
          <a:p>
            <a:pPr indent="-334327" lvl="0" marL="457200" rtl="0" algn="l">
              <a:spcBef>
                <a:spcPts val="0"/>
              </a:spcBef>
              <a:spcAft>
                <a:spcPts val="0"/>
              </a:spcAft>
              <a:buSzPct val="100000"/>
              <a:buChar char="●"/>
            </a:pPr>
            <a:r>
              <a:rPr lang="en" sz="1800"/>
              <a:t>Video Production</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9"/>
          <p:cNvSpPr txBox="1"/>
          <p:nvPr>
            <p:ph type="title"/>
          </p:nvPr>
        </p:nvSpPr>
        <p:spPr>
          <a:xfrm>
            <a:off x="819150" y="329250"/>
            <a:ext cx="7505700" cy="7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 Work Accomplished</a:t>
            </a:r>
            <a:endParaRPr/>
          </a:p>
        </p:txBody>
      </p:sp>
      <p:sp>
        <p:nvSpPr>
          <p:cNvPr id="498" name="Google Shape;498;p69"/>
          <p:cNvSpPr txBox="1"/>
          <p:nvPr>
            <p:ph idx="1" type="body"/>
          </p:nvPr>
        </p:nvSpPr>
        <p:spPr>
          <a:xfrm>
            <a:off x="819150" y="1347750"/>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Samuel</a:t>
            </a:r>
            <a:endParaRPr sz="2400"/>
          </a:p>
          <a:p>
            <a:pPr indent="-349250" lvl="0" marL="457200" rtl="0" algn="l">
              <a:spcBef>
                <a:spcPts val="1200"/>
              </a:spcBef>
              <a:spcAft>
                <a:spcPts val="0"/>
              </a:spcAft>
              <a:buSzPts val="1900"/>
              <a:buChar char="●"/>
            </a:pPr>
            <a:r>
              <a:rPr lang="en" sz="1900"/>
              <a:t>Editing Slides</a:t>
            </a:r>
            <a:endParaRPr sz="1900"/>
          </a:p>
          <a:p>
            <a:pPr indent="-349250" lvl="0" marL="457200" rtl="0" algn="l">
              <a:spcBef>
                <a:spcPts val="0"/>
              </a:spcBef>
              <a:spcAft>
                <a:spcPts val="0"/>
              </a:spcAft>
              <a:buSzPts val="1900"/>
              <a:buChar char="●"/>
            </a:pPr>
            <a:r>
              <a:rPr lang="en" sz="1900"/>
              <a:t>Interviewing Users</a:t>
            </a:r>
            <a:endParaRPr sz="1900"/>
          </a:p>
          <a:p>
            <a:pPr indent="-349250" lvl="0" marL="457200" rtl="0" algn="l">
              <a:spcBef>
                <a:spcPts val="0"/>
              </a:spcBef>
              <a:spcAft>
                <a:spcPts val="0"/>
              </a:spcAft>
              <a:buSzPts val="1900"/>
              <a:buChar char="●"/>
            </a:pPr>
            <a:r>
              <a:rPr lang="en" sz="1900"/>
              <a:t>Code generation from UML class diagrams</a:t>
            </a:r>
            <a:endParaRPr sz="19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0"/>
          <p:cNvSpPr txBox="1"/>
          <p:nvPr>
            <p:ph type="title"/>
          </p:nvPr>
        </p:nvSpPr>
        <p:spPr>
          <a:xfrm>
            <a:off x="819150" y="329250"/>
            <a:ext cx="75057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Schedule Update </a:t>
            </a:r>
            <a:endParaRPr/>
          </a:p>
        </p:txBody>
      </p:sp>
      <p:sp>
        <p:nvSpPr>
          <p:cNvPr id="504" name="Google Shape;504;p70"/>
          <p:cNvSpPr txBox="1"/>
          <p:nvPr>
            <p:ph idx="1" type="body"/>
          </p:nvPr>
        </p:nvSpPr>
        <p:spPr>
          <a:xfrm>
            <a:off x="819150" y="1469800"/>
            <a:ext cx="7505700" cy="296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Samuel</a:t>
            </a:r>
            <a:endParaRPr sz="1600"/>
          </a:p>
          <a:p>
            <a:pPr indent="-317500" lvl="1" marL="914400" rtl="0" algn="l">
              <a:spcBef>
                <a:spcPts val="0"/>
              </a:spcBef>
              <a:spcAft>
                <a:spcPts val="0"/>
              </a:spcAft>
              <a:buSzPts val="1400"/>
              <a:buChar char="○"/>
            </a:pPr>
            <a:r>
              <a:rPr lang="en" sz="1400"/>
              <a:t>Develop Backend functionality</a:t>
            </a:r>
            <a:endParaRPr sz="1400"/>
          </a:p>
          <a:p>
            <a:pPr indent="-317500" lvl="1" marL="914400" rtl="0" algn="l">
              <a:spcBef>
                <a:spcPts val="0"/>
              </a:spcBef>
              <a:spcAft>
                <a:spcPts val="0"/>
              </a:spcAft>
              <a:buSzPts val="1400"/>
              <a:buChar char="○"/>
            </a:pPr>
            <a:r>
              <a:rPr lang="en" sz="1400"/>
              <a:t>Make Excel files </a:t>
            </a:r>
            <a:r>
              <a:rPr lang="en" sz="1400"/>
              <a:t>uploadable</a:t>
            </a:r>
            <a:r>
              <a:rPr lang="en" sz="1400"/>
              <a:t> and exportable</a:t>
            </a:r>
            <a:endParaRPr sz="1400"/>
          </a:p>
          <a:p>
            <a:pPr indent="-317500" lvl="0" marL="457200" rtl="0" algn="l">
              <a:spcBef>
                <a:spcPts val="0"/>
              </a:spcBef>
              <a:spcAft>
                <a:spcPts val="0"/>
              </a:spcAft>
              <a:buSzPts val="1400"/>
              <a:buChar char="●"/>
            </a:pPr>
            <a:r>
              <a:rPr lang="en" sz="1400"/>
              <a:t>Marcos</a:t>
            </a:r>
            <a:endParaRPr sz="1400"/>
          </a:p>
          <a:p>
            <a:pPr indent="-317500" lvl="1" marL="914400" rtl="0" algn="l">
              <a:spcBef>
                <a:spcPts val="0"/>
              </a:spcBef>
              <a:spcAft>
                <a:spcPts val="0"/>
              </a:spcAft>
              <a:buSzPts val="1400"/>
              <a:buChar char="○"/>
            </a:pPr>
            <a:r>
              <a:rPr lang="en" sz="1400"/>
              <a:t>Continue Frontend development </a:t>
            </a:r>
            <a:endParaRPr sz="1400"/>
          </a:p>
          <a:p>
            <a:pPr indent="-317500" lvl="2" marL="1371600" rtl="0" algn="l">
              <a:spcBef>
                <a:spcPts val="0"/>
              </a:spcBef>
              <a:spcAft>
                <a:spcPts val="0"/>
              </a:spcAft>
              <a:buSzPts val="1400"/>
              <a:buChar char="■"/>
            </a:pPr>
            <a:r>
              <a:rPr lang="en" sz="1400"/>
              <a:t>Make views dynamic</a:t>
            </a:r>
            <a:endParaRPr sz="1400"/>
          </a:p>
          <a:p>
            <a:pPr indent="-317500" lvl="1" marL="914400" rtl="0" algn="l">
              <a:spcBef>
                <a:spcPts val="0"/>
              </a:spcBef>
              <a:spcAft>
                <a:spcPts val="0"/>
              </a:spcAft>
              <a:buSzPts val="1400"/>
              <a:buChar char="○"/>
            </a:pPr>
            <a:r>
              <a:rPr lang="en" sz="1400"/>
              <a:t>API integration to connect frontend and backend</a:t>
            </a:r>
            <a:endParaRPr sz="1400"/>
          </a:p>
          <a:p>
            <a:pPr indent="-317500" lvl="0" marL="457200" rtl="0" algn="l">
              <a:spcBef>
                <a:spcPts val="0"/>
              </a:spcBef>
              <a:spcAft>
                <a:spcPts val="0"/>
              </a:spcAft>
              <a:buSzPts val="1400"/>
              <a:buChar char="●"/>
            </a:pPr>
            <a:r>
              <a:rPr lang="en" sz="1400"/>
              <a:t>Athul</a:t>
            </a:r>
            <a:endParaRPr sz="1400"/>
          </a:p>
          <a:p>
            <a:pPr indent="-317500" lvl="1" marL="914400" rtl="0" algn="l">
              <a:spcBef>
                <a:spcPts val="0"/>
              </a:spcBef>
              <a:spcAft>
                <a:spcPts val="0"/>
              </a:spcAft>
              <a:buSzPts val="1400"/>
              <a:buChar char="○"/>
            </a:pPr>
            <a:r>
              <a:rPr lang="en" sz="1400"/>
              <a:t>API integration to connect frontend and backend</a:t>
            </a:r>
            <a:endParaRPr sz="1400"/>
          </a:p>
          <a:p>
            <a:pPr indent="-317500" lvl="1" marL="914400" rtl="0" algn="l">
              <a:spcBef>
                <a:spcPts val="0"/>
              </a:spcBef>
              <a:spcAft>
                <a:spcPts val="0"/>
              </a:spcAft>
              <a:buSzPts val="1400"/>
              <a:buChar char="○"/>
            </a:pPr>
            <a:r>
              <a:rPr lang="en" sz="1400"/>
              <a:t>Database Setup and Implementation</a:t>
            </a:r>
            <a:endParaRPr sz="1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1"/>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Demo</a:t>
            </a:r>
            <a:endParaRPr/>
          </a:p>
        </p:txBody>
      </p:sp>
      <p:sp>
        <p:nvSpPr>
          <p:cNvPr id="510" name="Google Shape;510;p71"/>
          <p:cNvSpPr txBox="1"/>
          <p:nvPr>
            <p:ph idx="1" type="body"/>
          </p:nvPr>
        </p:nvSpPr>
        <p:spPr>
          <a:xfrm>
            <a:off x="2935575" y="1094800"/>
            <a:ext cx="25128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u="sng">
                <a:solidFill>
                  <a:schemeClr val="hlink"/>
                </a:solidFill>
                <a:hlinkClick r:id="rId3"/>
              </a:rPr>
              <a:t>https://youtu.be/eDGgwmjaNtE</a:t>
            </a:r>
            <a:endParaRPr/>
          </a:p>
        </p:txBody>
      </p:sp>
      <p:pic>
        <p:nvPicPr>
          <p:cNvPr id="511" name="Google Shape;511;p71">
            <a:hlinkClick r:id="rId4"/>
          </p:cNvPr>
          <p:cNvPicPr preferRelativeResize="0"/>
          <p:nvPr/>
        </p:nvPicPr>
        <p:blipFill>
          <a:blip r:embed="rId5">
            <a:alphaModFix/>
          </a:blip>
          <a:stretch>
            <a:fillRect/>
          </a:stretch>
        </p:blipFill>
        <p:spPr>
          <a:xfrm>
            <a:off x="2094850" y="1630175"/>
            <a:ext cx="4862875" cy="273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329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Needs - Registrar/Dean Dense </a:t>
            </a:r>
            <a:endParaRPr/>
          </a:p>
          <a:p>
            <a:pPr indent="0" lvl="0" marL="0" rtl="0" algn="l">
              <a:spcBef>
                <a:spcPts val="0"/>
              </a:spcBef>
              <a:spcAft>
                <a:spcPts val="0"/>
              </a:spcAft>
              <a:buNone/>
            </a:pPr>
            <a:r>
              <a:t/>
            </a:r>
            <a:endParaRPr/>
          </a:p>
        </p:txBody>
      </p:sp>
      <p:sp>
        <p:nvSpPr>
          <p:cNvPr id="163" name="Google Shape;163;p18"/>
          <p:cNvSpPr txBox="1"/>
          <p:nvPr>
            <p:ph idx="1" type="body"/>
          </p:nvPr>
        </p:nvSpPr>
        <p:spPr>
          <a:xfrm>
            <a:off x="726375" y="1460650"/>
            <a:ext cx="7505700" cy="2448000"/>
          </a:xfrm>
          <a:prstGeom prst="rect">
            <a:avLst/>
          </a:prstGeom>
        </p:spPr>
        <p:txBody>
          <a:bodyPr anchorCtr="0" anchor="t" bIns="91425" lIns="91425" spcFirstLastPara="1" rIns="91425" wrap="square" tIns="91425">
            <a:noAutofit/>
          </a:bodyPr>
          <a:lstStyle/>
          <a:p>
            <a:pPr indent="-336550" lvl="0" marL="457200" rtl="0" algn="l">
              <a:spcBef>
                <a:spcPts val="1500"/>
              </a:spcBef>
              <a:spcAft>
                <a:spcPts val="0"/>
              </a:spcAft>
              <a:buClr>
                <a:srgbClr val="0D0D0D"/>
              </a:buClr>
              <a:buSzPts val="1700"/>
              <a:buChar char="●"/>
            </a:pPr>
            <a:r>
              <a:rPr lang="en" sz="1700">
                <a:solidFill>
                  <a:srgbClr val="0D0D0D"/>
                </a:solidFill>
                <a:highlight>
                  <a:srgbClr val="FFFFFF"/>
                </a:highlight>
              </a:rPr>
              <a:t>There should be a menu for requesting or approving requests based on the user's role.</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Users should be able to submit requests via a form and provide appropriate details for later compilation by the registrar.</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The Registrar should have the authority to approve or deny requests based on conflicts.</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Only the registrar should have permission to make changes to the database.</a:t>
            </a:r>
            <a:endParaRPr sz="1700">
              <a:solidFill>
                <a:srgbClr val="0D0D0D"/>
              </a:solidFill>
              <a:highlight>
                <a:srgbClr val="FFFFFF"/>
              </a:highlight>
            </a:endParaRPr>
          </a:p>
          <a:p>
            <a:pPr indent="-336550" lvl="0" marL="457200" rtl="0" algn="l">
              <a:spcBef>
                <a:spcPts val="0"/>
              </a:spcBef>
              <a:spcAft>
                <a:spcPts val="0"/>
              </a:spcAft>
              <a:buClr>
                <a:srgbClr val="0D0D0D"/>
              </a:buClr>
              <a:buSzPts val="1700"/>
              <a:buChar char="●"/>
            </a:pPr>
            <a:r>
              <a:rPr lang="en" sz="1700">
                <a:solidFill>
                  <a:srgbClr val="0D0D0D"/>
                </a:solidFill>
                <a:highlight>
                  <a:srgbClr val="FFFFFF"/>
                </a:highlight>
              </a:rPr>
              <a:t>Deans and chairs should have the ability to view the database.</a:t>
            </a:r>
            <a:endParaRPr sz="1700">
              <a:solidFill>
                <a:srgbClr val="0D0D0D"/>
              </a:solidFill>
              <a:highlight>
                <a:srgbClr val="FFFFFF"/>
              </a:highlight>
            </a:endParaRPr>
          </a:p>
          <a:p>
            <a:pPr indent="0" lvl="0" marL="0" rtl="0" algn="l">
              <a:spcBef>
                <a:spcPts val="0"/>
              </a:spcBef>
              <a:spcAft>
                <a:spcPts val="1200"/>
              </a:spcAft>
              <a:buNone/>
            </a:pPr>
            <a:r>
              <a:t/>
            </a:r>
            <a:endParaRPr sz="1700">
              <a:solidFill>
                <a:srgbClr val="0D0D0D"/>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32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Identifying Needs  - Chair </a:t>
            </a:r>
            <a:endParaRPr/>
          </a:p>
        </p:txBody>
      </p:sp>
      <p:sp>
        <p:nvSpPr>
          <p:cNvPr id="169" name="Google Shape;169;p19"/>
          <p:cNvSpPr txBox="1"/>
          <p:nvPr>
            <p:ph idx="1" type="body"/>
          </p:nvPr>
        </p:nvSpPr>
        <p:spPr>
          <a:xfrm>
            <a:off x="819150" y="1447725"/>
            <a:ext cx="7505700" cy="24480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500"/>
              </a:spcBef>
              <a:spcAft>
                <a:spcPts val="0"/>
              </a:spcAft>
              <a:buClr>
                <a:srgbClr val="0D0D0D"/>
              </a:buClr>
              <a:buSzPts val="1700"/>
              <a:buChar char="●"/>
            </a:pPr>
            <a:r>
              <a:rPr lang="en" sz="1700">
                <a:solidFill>
                  <a:srgbClr val="0D0D0D"/>
                </a:solidFill>
                <a:highlight>
                  <a:srgbClr val="FFFFFF"/>
                </a:highlight>
              </a:rPr>
              <a:t>Ability to import Excel files.</a:t>
            </a:r>
            <a:endParaRPr sz="1700">
              <a:solidFill>
                <a:srgbClr val="0D0D0D"/>
              </a:solidFill>
              <a:highlight>
                <a:srgbClr val="FFFFFF"/>
              </a:highlight>
            </a:endParaRPr>
          </a:p>
          <a:p>
            <a:pPr indent="-336550" lvl="0" marL="457200" rtl="0" algn="l">
              <a:lnSpc>
                <a:spcPct val="115000"/>
              </a:lnSpc>
              <a:spcBef>
                <a:spcPts val="0"/>
              </a:spcBef>
              <a:spcAft>
                <a:spcPts val="0"/>
              </a:spcAft>
              <a:buClr>
                <a:srgbClr val="0D0D0D"/>
              </a:buClr>
              <a:buSzPts val="1700"/>
              <a:buChar char="●"/>
            </a:pPr>
            <a:r>
              <a:rPr lang="en" sz="1700">
                <a:solidFill>
                  <a:srgbClr val="0D0D0D"/>
                </a:solidFill>
                <a:highlight>
                  <a:srgbClr val="FFFFFF"/>
                </a:highlight>
              </a:rPr>
              <a:t>Access to view professors versus courses.</a:t>
            </a:r>
            <a:endParaRPr sz="1700">
              <a:solidFill>
                <a:srgbClr val="0D0D0D"/>
              </a:solidFill>
              <a:highlight>
                <a:srgbClr val="FFFFFF"/>
              </a:highlight>
            </a:endParaRPr>
          </a:p>
          <a:p>
            <a:pPr indent="-336550" lvl="0" marL="457200" rtl="0" algn="l">
              <a:lnSpc>
                <a:spcPct val="115000"/>
              </a:lnSpc>
              <a:spcBef>
                <a:spcPts val="0"/>
              </a:spcBef>
              <a:spcAft>
                <a:spcPts val="0"/>
              </a:spcAft>
              <a:buClr>
                <a:srgbClr val="0D0D0D"/>
              </a:buClr>
              <a:buSzPts val="1700"/>
              <a:buChar char="●"/>
            </a:pPr>
            <a:r>
              <a:rPr lang="en" sz="1700">
                <a:solidFill>
                  <a:srgbClr val="0D0D0D"/>
                </a:solidFill>
                <a:highlight>
                  <a:srgbClr val="FFFFFF"/>
                </a:highlight>
              </a:rPr>
              <a:t>Access to view classrooms versus times.</a:t>
            </a:r>
            <a:endParaRPr sz="1700">
              <a:solidFill>
                <a:srgbClr val="0D0D0D"/>
              </a:solidFill>
              <a:highlight>
                <a:srgbClr val="FFFFFF"/>
              </a:highlight>
            </a:endParaRPr>
          </a:p>
          <a:p>
            <a:pPr indent="-336550" lvl="0" marL="457200" rtl="0" algn="l">
              <a:lnSpc>
                <a:spcPct val="115000"/>
              </a:lnSpc>
              <a:spcBef>
                <a:spcPts val="0"/>
              </a:spcBef>
              <a:spcAft>
                <a:spcPts val="0"/>
              </a:spcAft>
              <a:buClr>
                <a:srgbClr val="0D0D0D"/>
              </a:buClr>
              <a:buSzPts val="1700"/>
              <a:buChar char="●"/>
            </a:pPr>
            <a:r>
              <a:rPr lang="en" sz="1700">
                <a:solidFill>
                  <a:srgbClr val="0D0D0D"/>
                </a:solidFill>
                <a:highlight>
                  <a:srgbClr val="FFFFFF"/>
                </a:highlight>
              </a:rPr>
              <a:t>Access to view professors versus times.</a:t>
            </a:r>
            <a:endParaRPr sz="1700">
              <a:solidFill>
                <a:srgbClr val="0D0D0D"/>
              </a:solidFill>
              <a:highlight>
                <a:srgbClr val="FFFFFF"/>
              </a:highlight>
            </a:endParaRPr>
          </a:p>
          <a:p>
            <a:pPr indent="0" lvl="0" marL="457200" rtl="0" algn="l">
              <a:spcBef>
                <a:spcPts val="0"/>
              </a:spcBef>
              <a:spcAft>
                <a:spcPts val="1200"/>
              </a:spcAft>
              <a:buNone/>
            </a:pPr>
            <a:r>
              <a:t/>
            </a:r>
            <a:endParaRPr sz="1700">
              <a:solidFill>
                <a:srgbClr val="0D0D0D"/>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752675" y="3425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Needs - Chair (cont’d)</a:t>
            </a:r>
            <a:endParaRPr/>
          </a:p>
          <a:p>
            <a:pPr indent="0" lvl="0" marL="0" rtl="0" algn="l">
              <a:spcBef>
                <a:spcPts val="0"/>
              </a:spcBef>
              <a:spcAft>
                <a:spcPts val="0"/>
              </a:spcAft>
              <a:buNone/>
            </a:pPr>
            <a:r>
              <a:t/>
            </a:r>
            <a:endParaRPr/>
          </a:p>
        </p:txBody>
      </p:sp>
      <p:sp>
        <p:nvSpPr>
          <p:cNvPr id="175" name="Google Shape;175;p20"/>
          <p:cNvSpPr txBox="1"/>
          <p:nvPr>
            <p:ph idx="1" type="body"/>
          </p:nvPr>
        </p:nvSpPr>
        <p:spPr>
          <a:xfrm>
            <a:off x="819150" y="1438800"/>
            <a:ext cx="7505700" cy="2448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1500"/>
              </a:spcBef>
              <a:spcAft>
                <a:spcPts val="0"/>
              </a:spcAft>
              <a:buClr>
                <a:srgbClr val="0D0D0D"/>
              </a:buClr>
              <a:buSzPts val="1700"/>
              <a:buChar char="●"/>
            </a:pPr>
            <a:r>
              <a:rPr lang="en" sz="1700">
                <a:solidFill>
                  <a:srgbClr val="0D0D0D"/>
                </a:solidFill>
                <a:highlight>
                  <a:srgbClr val="FFFFFF"/>
                </a:highlight>
              </a:rPr>
              <a:t>Access to view courses versus times.</a:t>
            </a:r>
            <a:endParaRPr sz="1700">
              <a:solidFill>
                <a:srgbClr val="0D0D0D"/>
              </a:solidFill>
              <a:highlight>
                <a:srgbClr val="FFFFFF"/>
              </a:highlight>
            </a:endParaRPr>
          </a:p>
          <a:p>
            <a:pPr indent="-336550" lvl="0" marL="457200" rtl="0" algn="l">
              <a:lnSpc>
                <a:spcPct val="100000"/>
              </a:lnSpc>
              <a:spcBef>
                <a:spcPts val="0"/>
              </a:spcBef>
              <a:spcAft>
                <a:spcPts val="0"/>
              </a:spcAft>
              <a:buClr>
                <a:srgbClr val="0D0D0D"/>
              </a:buClr>
              <a:buSzPts val="1700"/>
              <a:buChar char="●"/>
            </a:pPr>
            <a:r>
              <a:rPr lang="en" sz="1700">
                <a:solidFill>
                  <a:srgbClr val="0D0D0D"/>
                </a:solidFill>
                <a:highlight>
                  <a:srgbClr val="FFFFFF"/>
                </a:highlight>
              </a:rPr>
              <a:t>Capability to move courses into desired locations using drag-and-drop in each view.</a:t>
            </a:r>
            <a:endParaRPr sz="1700">
              <a:solidFill>
                <a:srgbClr val="0D0D0D"/>
              </a:solidFill>
              <a:highlight>
                <a:srgbClr val="FFFFFF"/>
              </a:highlight>
            </a:endParaRPr>
          </a:p>
          <a:p>
            <a:pPr indent="-336550" lvl="0" marL="457200" rtl="0" algn="l">
              <a:lnSpc>
                <a:spcPct val="100000"/>
              </a:lnSpc>
              <a:spcBef>
                <a:spcPts val="0"/>
              </a:spcBef>
              <a:spcAft>
                <a:spcPts val="0"/>
              </a:spcAft>
              <a:buClr>
                <a:srgbClr val="0D0D0D"/>
              </a:buClr>
              <a:buSzPts val="1700"/>
              <a:buChar char="●"/>
            </a:pPr>
            <a:r>
              <a:rPr lang="en" sz="1700">
                <a:solidFill>
                  <a:srgbClr val="0D0D0D"/>
                </a:solidFill>
                <a:highlight>
                  <a:srgbClr val="FFFFFF"/>
                </a:highlight>
              </a:rPr>
              <a:t>Functionality to submit all changes back to the Excel sheet.</a:t>
            </a:r>
            <a:endParaRPr sz="1700">
              <a:solidFill>
                <a:srgbClr val="0D0D0D"/>
              </a:solidFill>
              <a:highlight>
                <a:srgbClr val="FFFFFF"/>
              </a:highlight>
            </a:endParaRPr>
          </a:p>
          <a:p>
            <a:pPr indent="0" lvl="0" marL="0" rtl="0" algn="l">
              <a:lnSpc>
                <a:spcPct val="150000"/>
              </a:lnSpc>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Functional Requirements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