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5" r:id="rId6"/>
    <p:sldId id="266" r:id="rId7"/>
    <p:sldId id="261" r:id="rId8"/>
    <p:sldId id="264" r:id="rId9"/>
    <p:sldId id="262" r:id="rId10"/>
    <p:sldId id="263" r:id="rId11"/>
  </p:sldIdLst>
  <p:sldSz cx="18288000" cy="13716000"/>
  <p:notesSz cx="6858000" cy="9144000"/>
  <p:defaultTextStyle>
    <a:defPPr>
      <a:defRPr lang="en-US"/>
    </a:defPPr>
    <a:lvl1pPr marL="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2" d="100"/>
          <a:sy n="32" d="100"/>
        </p:scale>
        <p:origin x="-2384" y="-456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61FAC-D1BC-8E41-9510-D55AAA652630}" type="datetimeFigureOut">
              <a:rPr lang="en-US" smtClean="0"/>
              <a:t>8/25/15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EA067-6F1F-D447-A7A4-FAEFB000F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72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Bunch of </a:t>
            </a:r>
            <a:r>
              <a:rPr lang="en-US" dirty="0" err="1" smtClean="0"/>
              <a:t>Misc</a:t>
            </a:r>
            <a:r>
              <a:rPr lang="en-US" dirty="0" smtClean="0"/>
              <a:t> Stuff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EA067-6F1F-D447-A7A4-FAEFB000F5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89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5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627-F47C-C24D-89D5-71562B447545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2B03-6F9E-7644-82F3-6F7A5777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7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627-F47C-C24D-89D5-71562B447545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2B03-6F9E-7644-82F3-6F7A5777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3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81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81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627-F47C-C24D-89D5-71562B447545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2B03-6F9E-7644-82F3-6F7A5777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9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627-F47C-C24D-89D5-71562B447545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2B03-6F9E-7644-82F3-6F7A5777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6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5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627-F47C-C24D-89D5-71562B447545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2B03-6F9E-7644-82F3-6F7A5777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9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5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5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627-F47C-C24D-89D5-71562B447545}" type="datetimeFigureOut">
              <a:rPr lang="en-US" smtClean="0"/>
              <a:t>8/22/15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2B03-6F9E-7644-82F3-6F7A5777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1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5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5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627-F47C-C24D-89D5-71562B447545}" type="datetimeFigureOut">
              <a:rPr lang="en-US" smtClean="0"/>
              <a:t>8/22/15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2B03-6F9E-7644-82F3-6F7A5777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6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627-F47C-C24D-89D5-71562B447545}" type="datetimeFigureOut">
              <a:rPr lang="en-US" smtClean="0"/>
              <a:t>8/22/15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2B03-6F9E-7644-82F3-6F7A5777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0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627-F47C-C24D-89D5-71562B447545}" type="datetimeFigureOut">
              <a:rPr lang="en-US" smtClean="0"/>
              <a:t>8/22/15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2B03-6F9E-7644-82F3-6F7A5777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9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5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5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5" y="2870205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627-F47C-C24D-89D5-71562B447545}" type="datetimeFigureOut">
              <a:rPr lang="en-US" smtClean="0"/>
              <a:t>8/22/15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2B03-6F9E-7644-82F3-6F7A5777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2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627-F47C-C24D-89D5-71562B447545}" type="datetimeFigureOut">
              <a:rPr lang="en-US" smtClean="0"/>
              <a:t>8/22/15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2B03-6F9E-7644-82F3-6F7A5777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1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5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5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D6627-F47C-C24D-89D5-71562B447545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5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5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52B03-6F9E-7644-82F3-6F7A5777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6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91440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914400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91440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914400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jpeg"/><Relationship Id="rId12" Type="http://schemas.openxmlformats.org/officeDocument/2006/relationships/image" Target="../media/image20.jpeg"/><Relationship Id="rId13" Type="http://schemas.openxmlformats.org/officeDocument/2006/relationships/image" Target="../media/image21.jpeg"/><Relationship Id="rId14" Type="http://schemas.openxmlformats.org/officeDocument/2006/relationships/image" Target="../media/image22.jpeg"/><Relationship Id="rId15" Type="http://schemas.openxmlformats.org/officeDocument/2006/relationships/image" Target="../media/image23.jpeg"/><Relationship Id="rId16" Type="http://schemas.openxmlformats.org/officeDocument/2006/relationships/image" Target="../media/image24.jpeg"/><Relationship Id="rId17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image" Target="../media/image14.jpeg"/><Relationship Id="rId7" Type="http://schemas.openxmlformats.org/officeDocument/2006/relationships/image" Target="../media/image15.jpeg"/><Relationship Id="rId8" Type="http://schemas.openxmlformats.org/officeDocument/2006/relationships/image" Target="../media/image16.jpeg"/><Relationship Id="rId9" Type="http://schemas.openxmlformats.org/officeDocument/2006/relationships/image" Target="../media/image17.jpeg"/><Relationship Id="rId10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jpg"/><Relationship Id="rId5" Type="http://schemas.openxmlformats.org/officeDocument/2006/relationships/image" Target="../media/image28.jpg"/><Relationship Id="rId6" Type="http://schemas.openxmlformats.org/officeDocument/2006/relationships/image" Target="../media/image29.jp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vg_reward_obj_radio_00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2"/>
            <a:ext cx="12564734" cy="8791264"/>
          </a:xfrm>
          <a:prstGeom prst="rect">
            <a:avLst/>
          </a:prstGeom>
        </p:spPr>
      </p:pic>
      <p:pic>
        <p:nvPicPr>
          <p:cNvPr id="6" name="Picture 5" descr="box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422" y="747982"/>
            <a:ext cx="162306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50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51790" y="1023147"/>
            <a:ext cx="3097528" cy="2453546"/>
            <a:chOff x="3846304" y="182334"/>
            <a:chExt cx="1548764" cy="1226773"/>
          </a:xfrm>
        </p:grpSpPr>
        <p:sp>
          <p:nvSpPr>
            <p:cNvPr id="48" name="Oval 47"/>
            <p:cNvSpPr/>
            <p:nvPr/>
          </p:nvSpPr>
          <p:spPr>
            <a:xfrm>
              <a:off x="3969784" y="182334"/>
              <a:ext cx="1331800" cy="1226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46304" y="470358"/>
              <a:ext cx="1548764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 </a:t>
              </a:r>
              <a:r>
                <a:rPr lang="en-US" sz="4800" dirty="0">
                  <a:latin typeface="Times New Roman"/>
                  <a:cs typeface="Times New Roman"/>
                </a:rPr>
                <a:t>Approach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090421" y="4873133"/>
            <a:ext cx="2671658" cy="2453546"/>
            <a:chOff x="3965755" y="182334"/>
            <a:chExt cx="1335829" cy="1226773"/>
          </a:xfrm>
        </p:grpSpPr>
        <p:sp>
          <p:nvSpPr>
            <p:cNvPr id="44" name="Oval 43"/>
            <p:cNvSpPr/>
            <p:nvPr/>
          </p:nvSpPr>
          <p:spPr>
            <a:xfrm>
              <a:off x="3969784" y="182334"/>
              <a:ext cx="1331800" cy="1226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65755" y="470358"/>
              <a:ext cx="1277883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 </a:t>
              </a:r>
              <a:r>
                <a:rPr lang="en-US" sz="4800" dirty="0">
                  <a:latin typeface="Times New Roman"/>
                  <a:cs typeface="Times New Roman"/>
                </a:rPr>
                <a:t>Contacts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2142786" y="4873133"/>
            <a:ext cx="2663600" cy="2453546"/>
            <a:chOff x="3969784" y="182334"/>
            <a:chExt cx="1331800" cy="1226773"/>
          </a:xfrm>
        </p:grpSpPr>
        <p:sp>
          <p:nvSpPr>
            <p:cNvPr id="51" name="Oval 50"/>
            <p:cNvSpPr/>
            <p:nvPr/>
          </p:nvSpPr>
          <p:spPr>
            <a:xfrm>
              <a:off x="3969784" y="182334"/>
              <a:ext cx="1331800" cy="1226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006072" y="470358"/>
              <a:ext cx="1212607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 </a:t>
              </a:r>
              <a:r>
                <a:rPr lang="en-US" sz="4800" dirty="0">
                  <a:latin typeface="Times New Roman"/>
                  <a:cs typeface="Times New Roman"/>
                </a:rPr>
                <a:t>Friction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768754" y="4873132"/>
            <a:ext cx="2663600" cy="2453546"/>
            <a:chOff x="3969784" y="182334"/>
            <a:chExt cx="1331800" cy="1226773"/>
          </a:xfrm>
        </p:grpSpPr>
        <p:sp>
          <p:nvSpPr>
            <p:cNvPr id="54" name="Oval 53"/>
            <p:cNvSpPr/>
            <p:nvPr/>
          </p:nvSpPr>
          <p:spPr>
            <a:xfrm>
              <a:off x="3969784" y="182334"/>
              <a:ext cx="1331800" cy="1226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997645" y="470358"/>
              <a:ext cx="1217184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 </a:t>
              </a:r>
              <a:r>
                <a:rPr lang="en-US" sz="4800" dirty="0" err="1">
                  <a:latin typeface="Times New Roman"/>
                  <a:cs typeface="Times New Roman"/>
                </a:rPr>
                <a:t>Normals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  <p:sp>
        <p:nvSpPr>
          <p:cNvPr id="57" name="Oval 56"/>
          <p:cNvSpPr/>
          <p:nvPr/>
        </p:nvSpPr>
        <p:spPr>
          <a:xfrm>
            <a:off x="3090420" y="1023147"/>
            <a:ext cx="2663600" cy="245354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366274" y="1599195"/>
            <a:ext cx="2039736" cy="83099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4800" dirty="0"/>
              <a:t> </a:t>
            </a:r>
            <a:r>
              <a:rPr lang="en-US" sz="4800" dirty="0">
                <a:latin typeface="Times New Roman"/>
                <a:cs typeface="Times New Roman"/>
              </a:rPr>
              <a:t>Pose</a:t>
            </a:r>
            <a:endParaRPr lang="en-US" dirty="0">
              <a:latin typeface="Times New Roman"/>
              <a:cs typeface="Times New Roman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7477360" y="8514113"/>
            <a:ext cx="3097528" cy="2453546"/>
            <a:chOff x="3828664" y="182334"/>
            <a:chExt cx="1548764" cy="1226773"/>
          </a:xfrm>
        </p:grpSpPr>
        <p:sp>
          <p:nvSpPr>
            <p:cNvPr id="60" name="Oval 59"/>
            <p:cNvSpPr/>
            <p:nvPr/>
          </p:nvSpPr>
          <p:spPr>
            <a:xfrm>
              <a:off x="3969784" y="182334"/>
              <a:ext cx="1331800" cy="1226773"/>
            </a:xfrm>
            <a:prstGeom prst="ellipse">
              <a:avLst/>
            </a:prstGeom>
            <a:ln w="1778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828664" y="452717"/>
              <a:ext cx="1548764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 </a:t>
              </a:r>
              <a:r>
                <a:rPr lang="en-US" sz="4800" dirty="0">
                  <a:latin typeface="Times New Roman"/>
                  <a:cs typeface="Times New Roman"/>
                </a:rPr>
                <a:t>Quality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4" name="Straight Arrow Connector 3"/>
          <p:cNvCxnSpPr>
            <a:stCxn id="57" idx="4"/>
            <a:endCxn id="44" idx="0"/>
          </p:cNvCxnSpPr>
          <p:nvPr/>
        </p:nvCxnSpPr>
        <p:spPr>
          <a:xfrm>
            <a:off x="4422221" y="3476690"/>
            <a:ext cx="8058" cy="1396440"/>
          </a:xfrm>
          <a:prstGeom prst="straightConnector1">
            <a:avLst/>
          </a:prstGeom>
          <a:ln w="88900">
            <a:solidFill>
              <a:schemeClr val="tx1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8" idx="3"/>
            <a:endCxn id="44" idx="7"/>
          </p:cNvCxnSpPr>
          <p:nvPr/>
        </p:nvCxnSpPr>
        <p:spPr>
          <a:xfrm flipH="1">
            <a:off x="5372005" y="3117379"/>
            <a:ext cx="2816822" cy="2115066"/>
          </a:xfrm>
          <a:prstGeom prst="straightConnector1">
            <a:avLst/>
          </a:prstGeom>
          <a:ln w="88900">
            <a:solidFill>
              <a:schemeClr val="tx1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4" idx="6"/>
            <a:endCxn id="54" idx="2"/>
          </p:cNvCxnSpPr>
          <p:nvPr/>
        </p:nvCxnSpPr>
        <p:spPr>
          <a:xfrm>
            <a:off x="5762078" y="6099904"/>
            <a:ext cx="2006676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4" idx="5"/>
            <a:endCxn id="60" idx="1"/>
          </p:cNvCxnSpPr>
          <p:nvPr/>
        </p:nvCxnSpPr>
        <p:spPr>
          <a:xfrm>
            <a:off x="5372004" y="6967364"/>
            <a:ext cx="2777672" cy="1906060"/>
          </a:xfrm>
          <a:prstGeom prst="straightConnector1">
            <a:avLst/>
          </a:prstGeom>
          <a:ln w="88900">
            <a:solidFill>
              <a:schemeClr val="tx1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4" idx="4"/>
            <a:endCxn id="60" idx="0"/>
          </p:cNvCxnSpPr>
          <p:nvPr/>
        </p:nvCxnSpPr>
        <p:spPr>
          <a:xfrm flipH="1">
            <a:off x="9091401" y="7326679"/>
            <a:ext cx="9154" cy="1187434"/>
          </a:xfrm>
          <a:prstGeom prst="straightConnector1">
            <a:avLst/>
          </a:prstGeom>
          <a:ln w="88900">
            <a:solidFill>
              <a:schemeClr val="tx1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1" idx="3"/>
            <a:endCxn id="60" idx="7"/>
          </p:cNvCxnSpPr>
          <p:nvPr/>
        </p:nvCxnSpPr>
        <p:spPr>
          <a:xfrm flipH="1">
            <a:off x="10033126" y="6967364"/>
            <a:ext cx="2499736" cy="1906060"/>
          </a:xfrm>
          <a:prstGeom prst="straightConnector1">
            <a:avLst/>
          </a:prstGeom>
          <a:ln w="88900">
            <a:solidFill>
              <a:schemeClr val="tx1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065" y="9978206"/>
            <a:ext cx="856586" cy="6035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E2E2E2"/>
              </a:clrFrom>
              <a:clrTo>
                <a:srgbClr val="E2E2E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62616" y="2499154"/>
            <a:ext cx="319208" cy="658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1954" y="2522522"/>
            <a:ext cx="457200" cy="63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5642" y="6461320"/>
            <a:ext cx="431800" cy="431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2050" y="6417708"/>
            <a:ext cx="533400" cy="431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47084" y="6332364"/>
            <a:ext cx="508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06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vg_reward_obj_flower_pot_00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3"/>
            <a:ext cx="12537650" cy="8856386"/>
          </a:xfrm>
          <a:prstGeom prst="rect">
            <a:avLst/>
          </a:prstGeom>
        </p:spPr>
      </p:pic>
      <p:pic>
        <p:nvPicPr>
          <p:cNvPr id="5" name="Picture 4" descr="flowerpot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82" y="904705"/>
            <a:ext cx="17284816" cy="811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4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ottle_prior_avg_rew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"/>
            <a:ext cx="12569184" cy="9024888"/>
          </a:xfrm>
          <a:prstGeom prst="rect">
            <a:avLst/>
          </a:prstGeom>
        </p:spPr>
      </p:pic>
      <p:pic>
        <p:nvPicPr>
          <p:cNvPr id="3" name="Picture 2" descr="bottle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918" y="770645"/>
            <a:ext cx="17581544" cy="8254246"/>
          </a:xfrm>
          <a:prstGeom prst="rect">
            <a:avLst/>
          </a:prstGeom>
        </p:spPr>
      </p:pic>
      <p:pic>
        <p:nvPicPr>
          <p:cNvPr id="4" name="Picture 3" descr="avg_reward_obj_flower_pot_001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170"/>
          <a:stretch/>
        </p:blipFill>
        <p:spPr>
          <a:xfrm>
            <a:off x="5" y="3"/>
            <a:ext cx="1107130" cy="8856386"/>
          </a:xfrm>
          <a:prstGeom prst="rect">
            <a:avLst/>
          </a:prstGeom>
        </p:spPr>
      </p:pic>
      <p:pic>
        <p:nvPicPr>
          <p:cNvPr id="5" name="Picture 4" descr="avg_reward_obj_flower_pot_001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15"/>
          <a:stretch/>
        </p:blipFill>
        <p:spPr>
          <a:xfrm>
            <a:off x="3" y="8433103"/>
            <a:ext cx="12537650" cy="61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6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ttle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918" y="770645"/>
            <a:ext cx="17581544" cy="8254246"/>
          </a:xfrm>
          <a:prstGeom prst="rect">
            <a:avLst/>
          </a:prstGeom>
        </p:spPr>
      </p:pic>
      <p:pic>
        <p:nvPicPr>
          <p:cNvPr id="7" name="Picture 6" descr="bottle_big_prior_avg_rewa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53" y="-1"/>
            <a:ext cx="12547650" cy="919642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19503" y="381000"/>
            <a:ext cx="6064250" cy="4848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gBIRD_detergent_avg_rew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97" y="-44566"/>
            <a:ext cx="12787303" cy="9163166"/>
          </a:xfrm>
          <a:prstGeom prst="rect">
            <a:avLst/>
          </a:prstGeom>
        </p:spPr>
      </p:pic>
      <p:pic>
        <p:nvPicPr>
          <p:cNvPr id="6" name="Picture 5" descr="detergent07.pn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98" t="9120" r="32576" b="8708"/>
          <a:stretch/>
        </p:blipFill>
        <p:spPr>
          <a:xfrm>
            <a:off x="12238180" y="410395"/>
            <a:ext cx="5745020" cy="812094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22703" y="330200"/>
            <a:ext cx="6064250" cy="4848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05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a429f8eb0c3e6a1e6ea2d79f658bbae7_color_0_0_0.jpg"/>
          <p:cNvPicPr/>
          <p:nvPr/>
        </p:nvPicPr>
        <p:blipFill>
          <a:blip r:embed="rId2">
            <a:extLst/>
          </a:blip>
          <a:srcRect t="35267" b="35267"/>
          <a:stretch>
            <a:fillRect/>
          </a:stretch>
        </p:blipFill>
        <p:spPr>
          <a:xfrm>
            <a:off x="11450727" y="11349587"/>
            <a:ext cx="4572001" cy="1347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CokePlasticSmall_800_tex_color_0_0_0.jpg"/>
          <p:cNvPicPr/>
          <p:nvPr/>
        </p:nvPicPr>
        <p:blipFill>
          <a:blip r:embed="rId3">
            <a:extLst/>
          </a:blip>
          <a:srcRect t="35094" b="35094"/>
          <a:stretch>
            <a:fillRect/>
          </a:stretch>
        </p:blipFill>
        <p:spPr>
          <a:xfrm>
            <a:off x="11516955" y="2654531"/>
            <a:ext cx="4572001" cy="13629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CokePlasticSmallGrasp_800_tex_color_0_0_0.jpg"/>
          <p:cNvPicPr/>
          <p:nvPr/>
        </p:nvPicPr>
        <p:blipFill>
          <a:blip r:embed="rId4">
            <a:extLst/>
          </a:blip>
          <a:srcRect t="38191" b="38191"/>
          <a:stretch>
            <a:fillRect/>
          </a:stretch>
        </p:blipFill>
        <p:spPr>
          <a:xfrm>
            <a:off x="11516955" y="5169023"/>
            <a:ext cx="4572001" cy="10797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ketchup_bottle_color_0_0_0.jpg"/>
          <p:cNvPicPr/>
          <p:nvPr/>
        </p:nvPicPr>
        <p:blipFill>
          <a:blip r:embed="rId5">
            <a:extLst/>
          </a:blip>
          <a:srcRect t="36358" b="36358"/>
          <a:stretch>
            <a:fillRect/>
          </a:stretch>
        </p:blipFill>
        <p:spPr>
          <a:xfrm>
            <a:off x="11415626" y="7397212"/>
            <a:ext cx="4572001" cy="1247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HygieneSpray_800_tex_color_0_0_0.jpg"/>
          <p:cNvPicPr/>
          <p:nvPr/>
        </p:nvPicPr>
        <p:blipFill>
          <a:blip r:embed="rId6">
            <a:extLst/>
          </a:blip>
          <a:srcRect t="34593" b="34593"/>
          <a:stretch>
            <a:fillRect/>
          </a:stretch>
        </p:blipFill>
        <p:spPr>
          <a:xfrm>
            <a:off x="11552056" y="9396492"/>
            <a:ext cx="4572001" cy="14087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6623907ab044311af4bdca145ed48dc6_color_0_0_0.jpg"/>
          <p:cNvPicPr/>
          <p:nvPr/>
        </p:nvPicPr>
        <p:blipFill>
          <a:blip r:embed="rId7">
            <a:extLst/>
          </a:blip>
          <a:srcRect t="33593" b="33593"/>
          <a:stretch>
            <a:fillRect/>
          </a:stretch>
        </p:blipFill>
        <p:spPr>
          <a:xfrm>
            <a:off x="7761555" y="2609539"/>
            <a:ext cx="4572001" cy="15001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f452c1053f88cd2fc21f7907838a35d1_color_0_0_0.jpg"/>
          <p:cNvPicPr/>
          <p:nvPr/>
        </p:nvPicPr>
        <p:blipFill>
          <a:blip r:embed="rId8">
            <a:extLst/>
          </a:blip>
          <a:srcRect t="35798" b="35798"/>
          <a:stretch>
            <a:fillRect/>
          </a:stretch>
        </p:blipFill>
        <p:spPr>
          <a:xfrm flipH="1">
            <a:off x="7761555" y="5083281"/>
            <a:ext cx="4572001" cy="12986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114509277e76e413c8724d5673a063a6_color_0_0_0.jpg"/>
          <p:cNvPicPr/>
          <p:nvPr/>
        </p:nvPicPr>
        <p:blipFill>
          <a:blip r:embed="rId9">
            <a:extLst/>
          </a:blip>
          <a:srcRect t="38830" b="38830"/>
          <a:stretch>
            <a:fillRect/>
          </a:stretch>
        </p:blipFill>
        <p:spPr>
          <a:xfrm flipH="1">
            <a:off x="7660226" y="7559684"/>
            <a:ext cx="4572001" cy="10213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e8b48d395d3d8744e53e6e0633163da8_color_0_0_0.jpg"/>
          <p:cNvPicPr/>
          <p:nvPr/>
        </p:nvPicPr>
        <p:blipFill>
          <a:blip r:embed="rId10">
            <a:extLst/>
          </a:blip>
          <a:srcRect t="36835" b="36835"/>
          <a:stretch>
            <a:fillRect/>
          </a:stretch>
        </p:blipFill>
        <p:spPr>
          <a:xfrm flipH="1">
            <a:off x="7934116" y="9525448"/>
            <a:ext cx="4572001" cy="12037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dacc6638cd62d82f42ebc0504c999b_color_0_0_0.jpg"/>
          <p:cNvPicPr/>
          <p:nvPr/>
        </p:nvPicPr>
        <p:blipFill>
          <a:blip r:embed="rId11">
            <a:extLst/>
          </a:blip>
          <a:srcRect t="33217" b="33217"/>
          <a:stretch>
            <a:fillRect/>
          </a:stretch>
        </p:blipFill>
        <p:spPr>
          <a:xfrm>
            <a:off x="7695328" y="11279482"/>
            <a:ext cx="4572001" cy="15346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ccca0685aa63308ed54e5c2e672a56dc_color_0_1_2.jpg"/>
          <p:cNvPicPr/>
          <p:nvPr/>
        </p:nvPicPr>
        <p:blipFill>
          <a:blip r:embed="rId12">
            <a:extLst/>
          </a:blip>
          <a:srcRect t="22240" b="28327"/>
          <a:stretch>
            <a:fillRect/>
          </a:stretch>
        </p:blipFill>
        <p:spPr>
          <a:xfrm>
            <a:off x="3963192" y="2243637"/>
            <a:ext cx="4572001" cy="2260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Waterglass_800_tex_color_0_0_0.jpg"/>
          <p:cNvPicPr/>
          <p:nvPr/>
        </p:nvPicPr>
        <p:blipFill>
          <a:blip r:embed="rId13">
            <a:extLst/>
          </a:blip>
          <a:srcRect t="30581" b="30581"/>
          <a:stretch>
            <a:fillRect/>
          </a:stretch>
        </p:blipFill>
        <p:spPr>
          <a:xfrm>
            <a:off x="3963192" y="4887266"/>
            <a:ext cx="4572001" cy="1775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d2428faf5fccfd4d84688264755620b0_color_0_0_0.jpg"/>
          <p:cNvPicPr/>
          <p:nvPr/>
        </p:nvPicPr>
        <p:blipFill>
          <a:blip r:embed="rId14">
            <a:extLst/>
          </a:blip>
          <a:srcRect t="34559" b="34559"/>
          <a:stretch>
            <a:fillRect/>
          </a:stretch>
        </p:blipFill>
        <p:spPr>
          <a:xfrm>
            <a:off x="3861864" y="7386468"/>
            <a:ext cx="4572001" cy="1411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c05e394275f31b2f919c75aa33ca3d5d_color_0_0_0.jpg"/>
          <p:cNvPicPr/>
          <p:nvPr/>
        </p:nvPicPr>
        <p:blipFill>
          <a:blip r:embed="rId15">
            <a:extLst/>
          </a:blip>
          <a:srcRect t="37221" b="37221"/>
          <a:stretch>
            <a:fillRect/>
          </a:stretch>
        </p:blipFill>
        <p:spPr>
          <a:xfrm>
            <a:off x="3998294" y="9585605"/>
            <a:ext cx="4572001" cy="11685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ShoeNike_color_0_4_0.jpg"/>
          <p:cNvPicPr/>
          <p:nvPr/>
        </p:nvPicPr>
        <p:blipFill>
          <a:blip r:embed="rId16">
            <a:extLst/>
          </a:blip>
          <a:srcRect t="33947" b="33947"/>
          <a:stretch>
            <a:fillRect/>
          </a:stretch>
        </p:blipFill>
        <p:spPr>
          <a:xfrm>
            <a:off x="3896965" y="11326855"/>
            <a:ext cx="4572001" cy="1467830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171"/>
          <p:cNvSpPr/>
          <p:nvPr/>
        </p:nvSpPr>
        <p:spPr>
          <a:xfrm>
            <a:off x="5631876" y="1476001"/>
            <a:ext cx="759818" cy="882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5" tIns="71435" rIns="71435" bIns="71435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4800" b="1" dirty="0" smtClean="0">
                <a:latin typeface="Times New Roman"/>
                <a:cs typeface="Times New Roman"/>
              </a:rPr>
              <a:t>1</a:t>
            </a:r>
            <a:r>
              <a:rPr lang="en-US" sz="4800" b="1" dirty="0" smtClean="0">
                <a:latin typeface="Times New Roman"/>
                <a:cs typeface="Times New Roman"/>
              </a:rPr>
              <a:t>5</a:t>
            </a:r>
            <a:endParaRPr sz="4800" b="1" dirty="0">
              <a:latin typeface="Times New Roman"/>
              <a:cs typeface="Times New Roman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9637890" y="1543940"/>
            <a:ext cx="1067595" cy="882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5" tIns="71435" rIns="71435" bIns="71435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4800" b="1" dirty="0" smtClean="0">
                <a:latin typeface="Times New Roman"/>
                <a:cs typeface="Times New Roman"/>
              </a:rPr>
              <a:t>150</a:t>
            </a:r>
            <a:endParaRPr sz="4800" b="1" dirty="0">
              <a:latin typeface="Times New Roman"/>
              <a:cs typeface="Times New Roman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12979710" y="1543940"/>
            <a:ext cx="1529260" cy="882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5" tIns="71435" rIns="71435" bIns="71435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4800" b="1" dirty="0" smtClean="0">
                <a:latin typeface="Times New Roman"/>
                <a:cs typeface="Times New Roman"/>
              </a:rPr>
              <a:t>1,500</a:t>
            </a:r>
            <a:endParaRPr sz="4800" b="1" dirty="0">
              <a:latin typeface="Times New Roman"/>
              <a:cs typeface="Times New Roman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107110" y="5688366"/>
            <a:ext cx="3751022" cy="882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5" tIns="71435" rIns="71435" bIns="71435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4800" b="1" dirty="0">
                <a:latin typeface="Times New Roman"/>
                <a:cs typeface="Times New Roman"/>
              </a:rPr>
              <a:t>Query Object</a:t>
            </a:r>
          </a:p>
        </p:txBody>
      </p:sp>
      <p:pic>
        <p:nvPicPr>
          <p:cNvPr id="175" name="MelforBottle_800_tex_color_0_0_0.jpg"/>
          <p:cNvPicPr/>
          <p:nvPr/>
        </p:nvPicPr>
        <p:blipFill>
          <a:blip r:embed="rId17">
            <a:extLst/>
          </a:blip>
          <a:srcRect t="36085" b="36085"/>
          <a:stretch>
            <a:fillRect/>
          </a:stretch>
        </p:blipFill>
        <p:spPr>
          <a:xfrm>
            <a:off x="-573707" y="6923532"/>
            <a:ext cx="4572001" cy="1272303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5794809" y="307166"/>
            <a:ext cx="8873417" cy="1129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5" tIns="71435" rIns="71435" bIns="71435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lang="en-US" sz="6400" b="1" dirty="0" smtClean="0">
                <a:latin typeface="Times New Roman"/>
                <a:cs typeface="Times New Roman"/>
              </a:rPr>
              <a:t>Network Size (# Objects)</a:t>
            </a:r>
            <a:endParaRPr sz="6400" b="1" dirty="0">
              <a:latin typeface="Times New Roman"/>
              <a:cs typeface="Times New Roman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6441593" y="3016032"/>
            <a:ext cx="0" cy="908778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Shape 174"/>
          <p:cNvSpPr/>
          <p:nvPr/>
        </p:nvSpPr>
        <p:spPr>
          <a:xfrm rot="5400000">
            <a:off x="14483632" y="6644439"/>
            <a:ext cx="5825808" cy="882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5" tIns="71435" rIns="71435" bIns="71435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lang="en-US" sz="4800" b="1" dirty="0" smtClean="0">
                <a:latin typeface="Times New Roman"/>
                <a:cs typeface="Times New Roman"/>
              </a:rPr>
              <a:t>Decreasing Similarity</a:t>
            </a:r>
            <a:endParaRPr sz="4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983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127758"/>
              </p:ext>
            </p:extLst>
          </p:nvPr>
        </p:nvGraphicFramePr>
        <p:xfrm>
          <a:off x="2730505" y="3365502"/>
          <a:ext cx="12858750" cy="65405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50"/>
                <a:gridCol w="4286250"/>
                <a:gridCol w="4286250"/>
              </a:tblGrid>
              <a:tr h="1574566">
                <a:tc>
                  <a:txBody>
                    <a:bodyPr/>
                    <a:lstStyle/>
                    <a:p>
                      <a:pPr algn="ctr"/>
                      <a:r>
                        <a:rPr lang="en-US" sz="3600" b="1" u="sng" dirty="0" smtClean="0"/>
                        <a:t>Metric</a:t>
                      </a:r>
                      <a:endParaRPr lang="en-US" sz="3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u="sng" dirty="0" smtClean="0"/>
                        <a:t>Best</a:t>
                      </a:r>
                      <a:r>
                        <a:rPr lang="en-US" sz="3600" b="1" u="sng" baseline="0" dirty="0" smtClean="0"/>
                        <a:t> of 2014 SHREC Challenge</a:t>
                      </a:r>
                      <a:endParaRPr lang="en-US" sz="3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u="sng" dirty="0" smtClean="0"/>
                        <a:t>Our CNN-based</a:t>
                      </a:r>
                      <a:r>
                        <a:rPr lang="en-US" sz="3600" b="1" u="sng" baseline="0" dirty="0" smtClean="0"/>
                        <a:t> Method</a:t>
                      </a:r>
                      <a:endParaRPr lang="en-US" sz="3600" b="1" u="sng" dirty="0"/>
                    </a:p>
                  </a:txBody>
                  <a:tcPr/>
                </a:tc>
              </a:tr>
              <a:tr h="84784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Nearest Neighbor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0.868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0.867</a:t>
                      </a:r>
                      <a:endParaRPr lang="en-US" sz="3600" dirty="0"/>
                    </a:p>
                  </a:txBody>
                  <a:tcPr/>
                </a:tc>
              </a:tr>
              <a:tr h="84784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First Tier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0.528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0.542</a:t>
                      </a:r>
                      <a:endParaRPr lang="en-US" sz="3600" b="1" dirty="0"/>
                    </a:p>
                  </a:txBody>
                  <a:tcPr/>
                </a:tc>
              </a:tr>
              <a:tr h="84784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Second Tier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0.661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0.682</a:t>
                      </a:r>
                      <a:endParaRPr lang="en-US" sz="3600" b="1" dirty="0"/>
                    </a:p>
                  </a:txBody>
                  <a:tcPr/>
                </a:tc>
              </a:tr>
              <a:tr h="84784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E-Measure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0.255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0.260</a:t>
                      </a:r>
                      <a:endParaRPr lang="en-US" sz="3600" b="1" dirty="0"/>
                    </a:p>
                  </a:txBody>
                  <a:tcPr/>
                </a:tc>
              </a:tr>
              <a:tr h="157456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Discounted Cumulated Gain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0.823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0.837</a:t>
                      </a:r>
                      <a:endParaRPr lang="en-US" sz="36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754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105204"/>
              </p:ext>
            </p:extLst>
          </p:nvPr>
        </p:nvGraphicFramePr>
        <p:xfrm>
          <a:off x="2019304" y="1003303"/>
          <a:ext cx="13804898" cy="7709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8498"/>
                <a:gridCol w="3403600"/>
                <a:gridCol w="2441576"/>
                <a:gridCol w="3451224"/>
              </a:tblGrid>
              <a:tr h="952500">
                <a:tc>
                  <a:txBody>
                    <a:bodyPr/>
                    <a:lstStyle/>
                    <a:p>
                      <a:pPr algn="ctr"/>
                      <a:r>
                        <a:rPr lang="en-US" sz="3600" b="1" u="sng" dirty="0" smtClean="0"/>
                        <a:t>Dataset</a:t>
                      </a:r>
                      <a:endParaRPr lang="en-US" sz="3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u="sng" dirty="0" smtClean="0"/>
                        <a:t># Models</a:t>
                      </a:r>
                      <a:endParaRPr lang="en-US" sz="3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u="sng" dirty="0" smtClean="0"/>
                        <a:t>Synthetic?</a:t>
                      </a:r>
                      <a:endParaRPr lang="en-US" sz="3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u="sng" dirty="0" smtClean="0"/>
                        <a:t># </a:t>
                      </a:r>
                      <a:r>
                        <a:rPr lang="en-US" sz="3600" b="1" u="sng" baseline="0" dirty="0" smtClean="0"/>
                        <a:t>Categories</a:t>
                      </a:r>
                      <a:endParaRPr lang="en-US" sz="3600" b="1" u="sng" dirty="0"/>
                    </a:p>
                  </a:txBody>
                  <a:tcPr/>
                </a:tc>
              </a:tr>
              <a:tr h="84784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KIT</a:t>
                      </a:r>
                      <a:r>
                        <a:rPr lang="en-US" sz="3600" baseline="0" dirty="0" smtClean="0"/>
                        <a:t> Object Database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/>
                        <a:t>129</a:t>
                      </a:r>
                      <a:endParaRPr 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/>
                        <a:t>N</a:t>
                      </a:r>
                      <a:endParaRPr 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N/A</a:t>
                      </a:r>
                      <a:endParaRPr lang="en-US" sz="3600" dirty="0"/>
                    </a:p>
                  </a:txBody>
                  <a:tcPr/>
                </a:tc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Amazon Picking Challenge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/>
                        <a:t>26</a:t>
                      </a:r>
                      <a:endParaRPr 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/>
                        <a:t>N</a:t>
                      </a:r>
                      <a:endParaRPr 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N/A</a:t>
                      </a:r>
                    </a:p>
                  </a:txBody>
                  <a:tcPr/>
                </a:tc>
              </a:tr>
              <a:tr h="84784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/>
                        <a:t>BigBIRD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/>
                        <a:t>120</a:t>
                      </a:r>
                      <a:endParaRPr 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/>
                        <a:t>N</a:t>
                      </a:r>
                      <a:endParaRPr 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N/A</a:t>
                      </a:r>
                    </a:p>
                  </a:txBody>
                  <a:tcPr/>
                </a:tc>
              </a:tr>
              <a:tr h="84784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YCB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/>
                        <a:t>80</a:t>
                      </a:r>
                      <a:endParaRPr 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/>
                        <a:t>N</a:t>
                      </a:r>
                      <a:endParaRPr 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N/A</a:t>
                      </a:r>
                    </a:p>
                  </a:txBody>
                  <a:tcPr/>
                </a:tc>
              </a:tr>
              <a:tr h="86514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3D Net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/>
                        <a:t>1371</a:t>
                      </a:r>
                      <a:endParaRPr 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/>
                        <a:t>Y</a:t>
                      </a:r>
                      <a:endParaRPr 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/>
                        <a:t>50</a:t>
                      </a:r>
                      <a:endParaRPr lang="en-US" sz="3600" b="0" dirty="0"/>
                    </a:p>
                  </a:txBody>
                  <a:tcPr/>
                </a:tc>
              </a:tr>
              <a:tr h="1295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SHREC 2014 Large</a:t>
                      </a:r>
                      <a:r>
                        <a:rPr lang="en-US" sz="3600" baseline="0" dirty="0" smtClean="0"/>
                        <a:t> Scale Challenge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/>
                        <a:t>8987</a:t>
                      </a:r>
                      <a:endParaRPr 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/>
                        <a:t>Y</a:t>
                      </a:r>
                      <a:endParaRPr 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/>
                        <a:t>171</a:t>
                      </a:r>
                      <a:endParaRPr lang="en-US" sz="3600" b="0" dirty="0"/>
                    </a:p>
                  </a:txBody>
                  <a:tcPr/>
                </a:tc>
              </a:tr>
              <a:tr h="86383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/>
                        <a:t>ModelNet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/>
                        <a:t>9449</a:t>
                      </a:r>
                      <a:endParaRPr 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/>
                        <a:t>Y</a:t>
                      </a:r>
                      <a:endParaRPr 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/>
                        <a:t>40</a:t>
                      </a:r>
                      <a:endParaRPr lang="en-US" sz="36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8801" y="2921000"/>
            <a:ext cx="184666" cy="646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1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napshot98.pn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74" t="21270" r="28820" b="19683"/>
          <a:stretch/>
        </p:blipFill>
        <p:spPr>
          <a:xfrm>
            <a:off x="603253" y="4381503"/>
            <a:ext cx="6127750" cy="6762750"/>
          </a:xfrm>
          <a:prstGeom prst="rect">
            <a:avLst/>
          </a:prstGeom>
        </p:spPr>
      </p:pic>
      <p:pic>
        <p:nvPicPr>
          <p:cNvPr id="4" name="Picture 3" descr="detergent_color_0_0_3.jp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4" t="27083" r="22322" b="25297"/>
          <a:stretch/>
        </p:blipFill>
        <p:spPr>
          <a:xfrm>
            <a:off x="5873753" y="0"/>
            <a:ext cx="5810250" cy="5080000"/>
          </a:xfrm>
          <a:prstGeom prst="rect">
            <a:avLst/>
          </a:prstGeom>
        </p:spPr>
      </p:pic>
      <p:pic>
        <p:nvPicPr>
          <p:cNvPr id="5" name="Picture 4" descr="detergent_color_0_2_1.jpg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3" t="33395" r="27777" b="30185"/>
          <a:stretch/>
        </p:blipFill>
        <p:spPr>
          <a:xfrm>
            <a:off x="10801350" y="0"/>
            <a:ext cx="5185476" cy="4635500"/>
          </a:xfrm>
          <a:prstGeom prst="rect">
            <a:avLst/>
          </a:prstGeom>
        </p:spPr>
      </p:pic>
      <p:pic>
        <p:nvPicPr>
          <p:cNvPr id="6" name="Picture 5" descr="detergent_color_0_3_2.jpg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2" t="32432" r="24273" b="28557"/>
          <a:stretch/>
        </p:blipFill>
        <p:spPr>
          <a:xfrm>
            <a:off x="285750" y="3"/>
            <a:ext cx="6159500" cy="4857750"/>
          </a:xfrm>
          <a:prstGeom prst="rect">
            <a:avLst/>
          </a:prstGeom>
        </p:spPr>
      </p:pic>
      <p:pic>
        <p:nvPicPr>
          <p:cNvPr id="7" name="Picture 6" descr="teapot00.png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2" t="21338" r="25695" b="19666"/>
          <a:stretch/>
        </p:blipFill>
        <p:spPr>
          <a:xfrm>
            <a:off x="8836726" y="3251203"/>
            <a:ext cx="9969500" cy="6191250"/>
          </a:xfrm>
          <a:prstGeom prst="rect">
            <a:avLst/>
          </a:prstGeom>
        </p:spPr>
      </p:pic>
      <p:pic>
        <p:nvPicPr>
          <p:cNvPr id="8" name="Picture 7" descr="part00.png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8" t="21300" r="30278" b="21580"/>
          <a:stretch/>
        </p:blipFill>
        <p:spPr>
          <a:xfrm>
            <a:off x="5001326" y="7080252"/>
            <a:ext cx="7670800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7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15804</TotalTime>
  <Words>115</Words>
  <Application>Microsoft Macintosh PowerPoint</Application>
  <PresentationFormat>Custom</PresentationFormat>
  <Paragraphs>64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Mahler</dc:creator>
  <cp:lastModifiedBy>Jeff Mahler</cp:lastModifiedBy>
  <cp:revision>17</cp:revision>
  <dcterms:created xsi:type="dcterms:W3CDTF">2015-08-10T00:13:25Z</dcterms:created>
  <dcterms:modified xsi:type="dcterms:W3CDTF">2015-09-02T23:50:42Z</dcterms:modified>
</cp:coreProperties>
</file>