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9" r:id="rId5"/>
    <p:sldId id="261" r:id="rId6"/>
    <p:sldId id="262" r:id="rId7"/>
    <p:sldId id="263" r:id="rId8"/>
    <p:sldId id="268" r:id="rId9"/>
    <p:sldId id="269" r:id="rId10"/>
    <p:sldId id="264" r:id="rId11"/>
    <p:sldId id="265"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8/4/2022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996" y="497454"/>
            <a:ext cx="7808976" cy="1088136"/>
          </a:xfrm>
        </p:spPr>
        <p:txBody>
          <a:bodyPr>
            <a:normAutofit fontScale="90000"/>
          </a:bodyPr>
          <a:lstStyle/>
          <a:p>
            <a:r>
              <a:rPr lang="en-US" dirty="0" smtClean="0"/>
              <a:t>Fake news detect using Naïve </a:t>
            </a:r>
            <a:r>
              <a:rPr lang="en-US" dirty="0"/>
              <a:t>B</a:t>
            </a:r>
            <a:r>
              <a:rPr lang="en-US" dirty="0" smtClean="0"/>
              <a:t>ayes</a:t>
            </a:r>
            <a:endParaRPr lang="en-US" dirty="0"/>
          </a:p>
        </p:txBody>
      </p:sp>
      <p:sp>
        <p:nvSpPr>
          <p:cNvPr id="4" name="TextBox 3"/>
          <p:cNvSpPr txBox="1"/>
          <p:nvPr/>
        </p:nvSpPr>
        <p:spPr>
          <a:xfrm>
            <a:off x="245996" y="2173923"/>
            <a:ext cx="9024614" cy="769441"/>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Faculty of Science and Technology, Dept. of Computer Science</a:t>
            </a:r>
          </a:p>
          <a:p>
            <a:pPr algn="ctr"/>
            <a:r>
              <a:rPr lang="en-US" sz="2400" b="1" dirty="0">
                <a:solidFill>
                  <a:srgbClr val="0070C0"/>
                </a:solidFill>
                <a:latin typeface="Arial" panose="020B0604020202020204" pitchFamily="34" charset="0"/>
                <a:cs typeface="Arial" panose="020B0604020202020204" pitchFamily="34" charset="0"/>
              </a:rPr>
              <a:t>Graduate / Undergraduate thesis</a:t>
            </a:r>
          </a:p>
        </p:txBody>
      </p:sp>
      <p:graphicFrame>
        <p:nvGraphicFramePr>
          <p:cNvPr id="6" name="Table 5">
            <a:extLst>
              <a:ext uri="{FF2B5EF4-FFF2-40B4-BE49-F238E27FC236}">
                <a16:creationId xmlns:a16="http://schemas.microsoft.com/office/drawing/2014/main" id="{80FA2A77-A004-4F61-9E7E-87FE64C4A23F}"/>
              </a:ext>
            </a:extLst>
          </p:cNvPr>
          <p:cNvGraphicFramePr>
            <a:graphicFrameLocks noGrp="1"/>
          </p:cNvGraphicFramePr>
          <p:nvPr>
            <p:extLst>
              <p:ext uri="{D42A27DB-BD31-4B8C-83A1-F6EECF244321}">
                <p14:modId xmlns:p14="http://schemas.microsoft.com/office/powerpoint/2010/main" val="286957551"/>
              </p:ext>
            </p:extLst>
          </p:nvPr>
        </p:nvGraphicFramePr>
        <p:xfrm>
          <a:off x="386862" y="3374252"/>
          <a:ext cx="8370276" cy="1854200"/>
        </p:xfrm>
        <a:graphic>
          <a:graphicData uri="http://schemas.openxmlformats.org/drawingml/2006/table">
            <a:tbl>
              <a:tblPr firstRow="1" bandRow="1">
                <a:tableStyleId>{073A0DAA-6AF3-43AB-8588-CEC1D06C72B9}</a:tableStyleId>
              </a:tblPr>
              <a:tblGrid>
                <a:gridCol w="4684540">
                  <a:extLst>
                    <a:ext uri="{9D8B030D-6E8A-4147-A177-3AD203B41FA5}">
                      <a16:colId xmlns:a16="http://schemas.microsoft.com/office/drawing/2014/main" val="794581472"/>
                    </a:ext>
                  </a:extLst>
                </a:gridCol>
                <a:gridCol w="2250831">
                  <a:extLst>
                    <a:ext uri="{9D8B030D-6E8A-4147-A177-3AD203B41FA5}">
                      <a16:colId xmlns:a16="http://schemas.microsoft.com/office/drawing/2014/main" val="3106225813"/>
                    </a:ext>
                  </a:extLst>
                </a:gridCol>
                <a:gridCol w="1434905">
                  <a:extLst>
                    <a:ext uri="{9D8B030D-6E8A-4147-A177-3AD203B41FA5}">
                      <a16:colId xmlns:a16="http://schemas.microsoft.com/office/drawing/2014/main" val="3199282456"/>
                    </a:ext>
                  </a:extLst>
                </a:gridCol>
              </a:tblGrid>
              <a:tr h="370840">
                <a:tc>
                  <a:txBody>
                    <a:bodyPr/>
                    <a:lstStyle/>
                    <a:p>
                      <a:r>
                        <a:rPr lang="en-US" dirty="0"/>
                        <a:t>Student Name</a:t>
                      </a:r>
                    </a:p>
                  </a:txBody>
                  <a:tcPr/>
                </a:tc>
                <a:tc>
                  <a:txBody>
                    <a:bodyPr/>
                    <a:lstStyle/>
                    <a:p>
                      <a:r>
                        <a:rPr lang="en-US" dirty="0"/>
                        <a:t>ID</a:t>
                      </a:r>
                    </a:p>
                  </a:txBody>
                  <a:tcPr/>
                </a:tc>
                <a:tc>
                  <a:txBody>
                    <a:bodyPr/>
                    <a:lstStyle/>
                    <a:p>
                      <a:r>
                        <a:rPr lang="en-US" dirty="0"/>
                        <a:t>Contribution</a:t>
                      </a:r>
                    </a:p>
                  </a:txBody>
                  <a:tcPr/>
                </a:tc>
                <a:extLst>
                  <a:ext uri="{0D108BD9-81ED-4DB2-BD59-A6C34878D82A}">
                    <a16:rowId xmlns:a16="http://schemas.microsoft.com/office/drawing/2014/main" val="92518929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dirty="0" smtClean="0"/>
                        <a:t>Sayed Ali Noor </a:t>
                      </a:r>
                      <a:r>
                        <a:rPr lang="en-US" dirty="0" err="1" smtClean="0"/>
                        <a:t>Haque</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17-35423-3 </a:t>
                      </a:r>
                    </a:p>
                  </a:txBody>
                  <a:tcPr/>
                </a:tc>
                <a:tc>
                  <a:txBody>
                    <a:bodyPr/>
                    <a:lstStyle/>
                    <a:p>
                      <a:r>
                        <a:rPr lang="en-US" dirty="0" smtClean="0"/>
                        <a:t>25%</a:t>
                      </a:r>
                      <a:endParaRPr lang="en-US" dirty="0"/>
                    </a:p>
                  </a:txBody>
                  <a:tcPr/>
                </a:tc>
                <a:extLst>
                  <a:ext uri="{0D108BD9-81ED-4DB2-BD59-A6C34878D82A}">
                    <a16:rowId xmlns:a16="http://schemas.microsoft.com/office/drawing/2014/main" val="283828342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dirty="0" smtClean="0"/>
                        <a:t>MD.</a:t>
                      </a:r>
                      <a:r>
                        <a:rPr lang="en-US" baseline="0" dirty="0" smtClean="0"/>
                        <a:t> LOTON</a:t>
                      </a:r>
                      <a:endParaRPr lang="en-US" dirty="0" smtClean="0"/>
                    </a:p>
                  </a:txBody>
                  <a:tcPr/>
                </a:tc>
                <a:tc>
                  <a:txBody>
                    <a:bodyPr/>
                    <a:lstStyle/>
                    <a:p>
                      <a:r>
                        <a:rPr lang="en-US" dirty="0" smtClean="0"/>
                        <a:t>18-37583-1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endParaRPr lang="en-US" dirty="0"/>
                    </a:p>
                  </a:txBody>
                  <a:tcPr/>
                </a:tc>
                <a:extLst>
                  <a:ext uri="{0D108BD9-81ED-4DB2-BD59-A6C34878D82A}">
                    <a16:rowId xmlns:a16="http://schemas.microsoft.com/office/drawing/2014/main" val="374274749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 </a:t>
                      </a:r>
                      <a:r>
                        <a:rPr lang="en-US" dirty="0" smtClean="0"/>
                        <a:t>MD. OMAR FARUK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18-36670-1</a:t>
                      </a:r>
                    </a:p>
                  </a:txBody>
                  <a:tcPr/>
                </a:tc>
                <a:tc>
                  <a:txBody>
                    <a:bodyPr/>
                    <a:lstStyle/>
                    <a:p>
                      <a:r>
                        <a:rPr lang="en-US" dirty="0" smtClean="0"/>
                        <a:t>25%</a:t>
                      </a:r>
                      <a:endParaRPr lang="en-US" dirty="0"/>
                    </a:p>
                  </a:txBody>
                  <a:tcPr/>
                </a:tc>
                <a:extLst>
                  <a:ext uri="{0D108BD9-81ED-4DB2-BD59-A6C34878D82A}">
                    <a16:rowId xmlns:a16="http://schemas.microsoft.com/office/drawing/2014/main" val="2739026912"/>
                  </a:ext>
                </a:extLst>
              </a:tr>
              <a:tr h="370840">
                <a:tc>
                  <a:txBody>
                    <a:bodyPr/>
                    <a:lstStyle/>
                    <a:p>
                      <a:r>
                        <a:rPr lang="en-US" dirty="0"/>
                        <a:t>4. </a:t>
                      </a:r>
                      <a:r>
                        <a:rPr lang="en-US" dirty="0" smtClean="0"/>
                        <a:t>TAREK KHAN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17-35268-2</a:t>
                      </a:r>
                    </a:p>
                  </a:txBody>
                  <a:tcPr/>
                </a:tc>
                <a:tc>
                  <a:txBody>
                    <a:bodyPr/>
                    <a:lstStyle/>
                    <a:p>
                      <a:r>
                        <a:rPr lang="en-US" dirty="0" smtClean="0"/>
                        <a:t>25%</a:t>
                      </a:r>
                      <a:endParaRPr lang="en-US" dirty="0"/>
                    </a:p>
                  </a:txBody>
                  <a:tcPr/>
                </a:tc>
                <a:extLst>
                  <a:ext uri="{0D108BD9-81ED-4DB2-BD59-A6C34878D82A}">
                    <a16:rowId xmlns:a16="http://schemas.microsoft.com/office/drawing/2014/main" val="2149362666"/>
                  </a:ext>
                </a:extLst>
              </a:tr>
            </a:tbl>
          </a:graphicData>
        </a:graphic>
      </p:graphicFrame>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65692195"/>
              </p:ext>
            </p:extLst>
          </p:nvPr>
        </p:nvGraphicFramePr>
        <p:xfrm>
          <a:off x="421341" y="5342796"/>
          <a:ext cx="8335797" cy="640080"/>
        </p:xfrm>
        <a:graphic>
          <a:graphicData uri="http://schemas.openxmlformats.org/drawingml/2006/table">
            <a:tbl>
              <a:tblPr firstRow="1" bandRow="1">
                <a:tableStyleId>{D7AC3CCA-C797-4891-BE02-D94E43425B78}</a:tableStyleId>
              </a:tblPr>
              <a:tblGrid>
                <a:gridCol w="1266782">
                  <a:extLst>
                    <a:ext uri="{9D8B030D-6E8A-4147-A177-3AD203B41FA5}">
                      <a16:colId xmlns:a16="http://schemas.microsoft.com/office/drawing/2014/main" val="3905988420"/>
                    </a:ext>
                  </a:extLst>
                </a:gridCol>
                <a:gridCol w="7069015">
                  <a:extLst>
                    <a:ext uri="{9D8B030D-6E8A-4147-A177-3AD203B41FA5}">
                      <a16:colId xmlns:a16="http://schemas.microsoft.com/office/drawing/2014/main" val="2889894460"/>
                    </a:ext>
                  </a:extLst>
                </a:gridCol>
              </a:tblGrid>
              <a:tr h="633087">
                <a:tc>
                  <a:txBody>
                    <a:bodyPr/>
                    <a:lstStyle/>
                    <a:p>
                      <a:r>
                        <a:rPr lang="en-US" dirty="0"/>
                        <a:t>Supervisor: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MIR MD KAWSUR</a:t>
                      </a:r>
                    </a:p>
                    <a:p>
                      <a:endParaRPr lang="en-US" dirty="0"/>
                    </a:p>
                  </a:txBody>
                  <a:tcPr/>
                </a:tc>
                <a:extLst>
                  <a:ext uri="{0D108BD9-81ED-4DB2-BD59-A6C34878D82A}">
                    <a16:rowId xmlns:a16="http://schemas.microsoft.com/office/drawing/2014/main" val="2197040212"/>
                  </a:ext>
                </a:extLst>
              </a:tr>
            </a:tbl>
          </a:graphicData>
        </a:graphic>
      </p:graphicFrame>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696034"/>
            <a:ext cx="497862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Limitation and scope for future </a:t>
            </a:r>
            <a:r>
              <a:rPr lang="en-US" sz="2800" b="1" dirty="0" smtClean="0"/>
              <a:t>work</a:t>
            </a:r>
            <a:endParaRPr lang="en-US" sz="2600" b="1" dirty="0">
              <a:solidFill>
                <a:schemeClr val="tx1"/>
              </a:solidFill>
            </a:endParaRPr>
          </a:p>
        </p:txBody>
      </p:sp>
      <p:sp>
        <p:nvSpPr>
          <p:cNvPr id="2" name="TextBox 1"/>
          <p:cNvSpPr txBox="1"/>
          <p:nvPr/>
        </p:nvSpPr>
        <p:spPr>
          <a:xfrm>
            <a:off x="1035764" y="3564305"/>
            <a:ext cx="1789044" cy="369332"/>
          </a:xfrm>
          <a:prstGeom prst="rect">
            <a:avLst/>
          </a:prstGeom>
          <a:noFill/>
        </p:spPr>
        <p:txBody>
          <a:bodyPr wrap="square" rtlCol="0">
            <a:spAutoFit/>
          </a:bodyPr>
          <a:lstStyle/>
          <a:p>
            <a:r>
              <a:rPr lang="en-US" b="1" dirty="0" smtClean="0"/>
              <a:t>Limitation</a:t>
            </a:r>
            <a:endParaRPr lang="en-US" b="1" dirty="0"/>
          </a:p>
        </p:txBody>
      </p:sp>
      <p:sp>
        <p:nvSpPr>
          <p:cNvPr id="5" name="TextBox 4"/>
          <p:cNvSpPr txBox="1"/>
          <p:nvPr/>
        </p:nvSpPr>
        <p:spPr>
          <a:xfrm>
            <a:off x="5496338" y="3925931"/>
            <a:ext cx="3647662" cy="92333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More research in python </a:t>
            </a:r>
          </a:p>
          <a:p>
            <a:pPr marL="285750" indent="-285750">
              <a:buFont typeface="Wingdings" panose="05000000000000000000" pitchFamily="2" charset="2"/>
              <a:buChar char="§"/>
            </a:pPr>
            <a:r>
              <a:rPr lang="en-US" dirty="0" smtClean="0"/>
              <a:t>Neural network</a:t>
            </a:r>
            <a:endParaRPr lang="en-US" dirty="0"/>
          </a:p>
          <a:p>
            <a:pPr marL="285750" indent="-285750">
              <a:buFont typeface="Arial" panose="020B0604020202020204" pitchFamily="34" charset="0"/>
              <a:buChar char="•"/>
            </a:pPr>
            <a:endParaRPr lang="en-US" dirty="0"/>
          </a:p>
        </p:txBody>
      </p:sp>
      <p:sp>
        <p:nvSpPr>
          <p:cNvPr id="6" name="TextBox 5"/>
          <p:cNvSpPr txBox="1"/>
          <p:nvPr/>
        </p:nvSpPr>
        <p:spPr>
          <a:xfrm>
            <a:off x="854310" y="4069066"/>
            <a:ext cx="445981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modest data </a:t>
            </a:r>
            <a:r>
              <a:rPr lang="en-US" dirty="0" smtClean="0"/>
              <a:t>handling</a:t>
            </a:r>
          </a:p>
          <a:p>
            <a:pPr marL="285750" indent="-285750">
              <a:buFont typeface="Arial" panose="020B0604020202020204" pitchFamily="34" charset="0"/>
              <a:buChar char="•"/>
            </a:pPr>
            <a:r>
              <a:rPr lang="en-US" dirty="0"/>
              <a:t>Unauthorized data was </a:t>
            </a:r>
            <a:r>
              <a:rPr lang="en-US" dirty="0" smtClean="0"/>
              <a:t>ineffective</a:t>
            </a:r>
          </a:p>
          <a:p>
            <a:pPr marL="285750" indent="-285750">
              <a:buFont typeface="Arial" panose="020B0604020202020204" pitchFamily="34" charset="0"/>
              <a:buChar char="•"/>
            </a:pPr>
            <a:r>
              <a:rPr lang="en-US" dirty="0" smtClean="0"/>
              <a:t>It </a:t>
            </a:r>
            <a:r>
              <a:rPr lang="en-US" dirty="0"/>
              <a:t>works based on only the English language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2"/>
          <a:stretch>
            <a:fillRect/>
          </a:stretch>
        </p:blipFill>
        <p:spPr>
          <a:xfrm>
            <a:off x="5325717" y="1349639"/>
            <a:ext cx="2209799" cy="2014817"/>
          </a:xfrm>
          <a:prstGeom prst="rect">
            <a:avLst/>
          </a:prstGeom>
        </p:spPr>
      </p:pic>
      <p:pic>
        <p:nvPicPr>
          <p:cNvPr id="8" name="Picture 7"/>
          <p:cNvPicPr>
            <a:picLocks noChangeAspect="1"/>
          </p:cNvPicPr>
          <p:nvPr/>
        </p:nvPicPr>
        <p:blipFill>
          <a:blip r:embed="rId3"/>
          <a:stretch>
            <a:fillRect/>
          </a:stretch>
        </p:blipFill>
        <p:spPr>
          <a:xfrm>
            <a:off x="238996" y="1501836"/>
            <a:ext cx="2304966" cy="1927041"/>
          </a:xfrm>
          <a:prstGeom prst="rect">
            <a:avLst/>
          </a:prstGeom>
        </p:spPr>
      </p:pic>
      <p:sp>
        <p:nvSpPr>
          <p:cNvPr id="9" name="TextBox 8"/>
          <p:cNvSpPr txBox="1"/>
          <p:nvPr/>
        </p:nvSpPr>
        <p:spPr>
          <a:xfrm>
            <a:off x="5536094" y="3529077"/>
            <a:ext cx="1789044" cy="369332"/>
          </a:xfrm>
          <a:prstGeom prst="rect">
            <a:avLst/>
          </a:prstGeom>
          <a:noFill/>
        </p:spPr>
        <p:txBody>
          <a:bodyPr wrap="square" rtlCol="0">
            <a:spAutoFit/>
          </a:bodyPr>
          <a:lstStyle/>
          <a:p>
            <a:r>
              <a:rPr lang="en-US" b="1" dirty="0"/>
              <a:t>future work</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335494" y="1109807"/>
            <a:ext cx="7639879" cy="5632311"/>
          </a:xfrm>
          <a:prstGeom prst="rect">
            <a:avLst/>
          </a:prstGeom>
        </p:spPr>
        <p:txBody>
          <a:bodyPr wrap="square">
            <a:spAutoFit/>
          </a:bodyPr>
          <a:lstStyle/>
          <a:p>
            <a:pPr algn="just" fontAlgn="base"/>
            <a:r>
              <a:rPr lang="en-US" dirty="0">
                <a:solidFill>
                  <a:srgbClr val="000000"/>
                </a:solidFill>
                <a:latin typeface="Calibri" panose="020F0502020204030204" pitchFamily="34" charset="0"/>
              </a:rPr>
              <a:t>[1]. </a:t>
            </a:r>
            <a:r>
              <a:rPr lang="en-US" dirty="0" err="1">
                <a:solidFill>
                  <a:srgbClr val="000000"/>
                </a:solidFill>
                <a:latin typeface="Calibri" panose="020F0502020204030204" pitchFamily="34" charset="0"/>
              </a:rPr>
              <a:t>Granik</a:t>
            </a:r>
            <a:r>
              <a:rPr lang="en-US" dirty="0">
                <a:solidFill>
                  <a:srgbClr val="000000"/>
                </a:solidFill>
                <a:latin typeface="Calibri" panose="020F0502020204030204" pitchFamily="34" charset="0"/>
              </a:rPr>
              <a:t>, M. and </a:t>
            </a:r>
            <a:r>
              <a:rPr lang="en-US" dirty="0" err="1">
                <a:solidFill>
                  <a:srgbClr val="000000"/>
                </a:solidFill>
                <a:latin typeface="Calibri" panose="020F0502020204030204" pitchFamily="34" charset="0"/>
              </a:rPr>
              <a:t>Mesyura</a:t>
            </a:r>
            <a:r>
              <a:rPr lang="en-US" dirty="0">
                <a:solidFill>
                  <a:srgbClr val="000000"/>
                </a:solidFill>
                <a:latin typeface="Calibri" panose="020F0502020204030204" pitchFamily="34" charset="0"/>
              </a:rPr>
              <a:t>, V., 2017, May. Fake news detection using naive Bayes classifier. In 2017 IEEE’s first Ukraine conference on electrical and computer engineering (UKRCON) (pp. 900-903). IEEE​</a:t>
            </a:r>
            <a:endParaRPr lang="en-US" dirty="0">
              <a:solidFill>
                <a:srgbClr val="000000"/>
              </a:solidFill>
              <a:latin typeface="Segoe UI" panose="020B0502040204020203" pitchFamily="34" charset="0"/>
            </a:endParaRPr>
          </a:p>
          <a:p>
            <a:pPr fontAlgn="base"/>
            <a:r>
              <a:rPr lang="en-US" dirty="0">
                <a:solidFill>
                  <a:srgbClr val="000000"/>
                </a:solidFill>
                <a:latin typeface="Calibri" panose="020F0502020204030204" pitchFamily="34" charset="0"/>
              </a:rPr>
              <a:t>​</a:t>
            </a:r>
            <a:endParaRPr lang="en-US" dirty="0">
              <a:solidFill>
                <a:srgbClr val="000000"/>
              </a:solidFill>
              <a:latin typeface="Segoe UI" panose="020B0502040204020203" pitchFamily="34" charset="0"/>
            </a:endParaRPr>
          </a:p>
          <a:p>
            <a:pPr algn="just" fontAlgn="base"/>
            <a:r>
              <a:rPr lang="en-US" dirty="0">
                <a:solidFill>
                  <a:srgbClr val="000000"/>
                </a:solidFill>
                <a:latin typeface="Calibri" panose="020F0502020204030204" pitchFamily="34" charset="0"/>
              </a:rPr>
              <a:t>[2]. </a:t>
            </a:r>
            <a:r>
              <a:rPr lang="en-US" dirty="0" err="1">
                <a:solidFill>
                  <a:srgbClr val="000000"/>
                </a:solidFill>
                <a:latin typeface="Calibri" panose="020F0502020204030204" pitchFamily="34" charset="0"/>
              </a:rPr>
              <a:t>Smitha</a:t>
            </a:r>
            <a:r>
              <a:rPr lang="en-US" dirty="0">
                <a:solidFill>
                  <a:srgbClr val="000000"/>
                </a:solidFill>
                <a:latin typeface="Calibri" panose="020F0502020204030204" pitchFamily="34" charset="0"/>
              </a:rPr>
              <a:t>, N. and </a:t>
            </a:r>
            <a:r>
              <a:rPr lang="en-US" dirty="0" err="1">
                <a:solidFill>
                  <a:srgbClr val="000000"/>
                </a:solidFill>
                <a:latin typeface="Calibri" panose="020F0502020204030204" pitchFamily="34" charset="0"/>
              </a:rPr>
              <a:t>Bharath</a:t>
            </a:r>
            <a:r>
              <a:rPr lang="en-US" dirty="0">
                <a:solidFill>
                  <a:srgbClr val="000000"/>
                </a:solidFill>
                <a:latin typeface="Calibri" panose="020F0502020204030204" pitchFamily="34" charset="0"/>
              </a:rPr>
              <a:t>, R., 2020, July. Performance comparison of machine learning classifiers for fake news detection. In 2020 Second Conference on Inventive Research in Computing Applications (ICIRCA) (pp. 696-700). IEEE. ​</a:t>
            </a:r>
            <a:endParaRPr lang="en-US" dirty="0">
              <a:solidFill>
                <a:srgbClr val="000000"/>
              </a:solidFill>
              <a:latin typeface="Segoe UI" panose="020B0502040204020203" pitchFamily="34" charset="0"/>
            </a:endParaRPr>
          </a:p>
          <a:p>
            <a:pPr fontAlgn="base"/>
            <a:r>
              <a:rPr lang="en-US" dirty="0">
                <a:solidFill>
                  <a:srgbClr val="000000"/>
                </a:solidFill>
                <a:latin typeface="Calibri" panose="020F0502020204030204" pitchFamily="34" charset="0"/>
              </a:rPr>
              <a:t>​</a:t>
            </a:r>
            <a:endParaRPr lang="en-US" dirty="0">
              <a:solidFill>
                <a:srgbClr val="000000"/>
              </a:solidFill>
              <a:latin typeface="Segoe UI" panose="020B0502040204020203" pitchFamily="34" charset="0"/>
            </a:endParaRPr>
          </a:p>
          <a:p>
            <a:pPr algn="just" fontAlgn="base"/>
            <a:r>
              <a:rPr lang="en-US" dirty="0">
                <a:solidFill>
                  <a:srgbClr val="000000"/>
                </a:solidFill>
                <a:latin typeface="Calibri" panose="020F0502020204030204" pitchFamily="34" charset="0"/>
              </a:rPr>
              <a:t>[3]. </a:t>
            </a:r>
            <a:r>
              <a:rPr lang="en-US" dirty="0" err="1">
                <a:solidFill>
                  <a:srgbClr val="000000"/>
                </a:solidFill>
                <a:latin typeface="Calibri" panose="020F0502020204030204" pitchFamily="34" charset="0"/>
              </a:rPr>
              <a:t>Sraboni</a:t>
            </a:r>
            <a:r>
              <a:rPr lang="en-US" dirty="0">
                <a:solidFill>
                  <a:srgbClr val="000000"/>
                </a:solidFill>
                <a:latin typeface="Calibri" panose="020F0502020204030204" pitchFamily="34" charset="0"/>
              </a:rPr>
              <a:t>, T., Uddin, M., </a:t>
            </a:r>
            <a:r>
              <a:rPr lang="en-US" dirty="0" err="1">
                <a:solidFill>
                  <a:srgbClr val="000000"/>
                </a:solidFill>
                <a:latin typeface="Calibri" panose="020F0502020204030204" pitchFamily="34" charset="0"/>
              </a:rPr>
              <a:t>Shahriar</a:t>
            </a:r>
            <a:r>
              <a:rPr lang="en-US" dirty="0">
                <a:solidFill>
                  <a:srgbClr val="000000"/>
                </a:solidFill>
                <a:latin typeface="Calibri" panose="020F0502020204030204" pitchFamily="34" charset="0"/>
              </a:rPr>
              <a:t>, F., </a:t>
            </a:r>
            <a:r>
              <a:rPr lang="en-US" dirty="0" err="1">
                <a:solidFill>
                  <a:srgbClr val="000000"/>
                </a:solidFill>
                <a:latin typeface="Calibri" panose="020F0502020204030204" pitchFamily="34" charset="0"/>
              </a:rPr>
              <a:t>Rizon</a:t>
            </a:r>
            <a:r>
              <a:rPr lang="en-US" dirty="0">
                <a:solidFill>
                  <a:srgbClr val="000000"/>
                </a:solidFill>
                <a:latin typeface="Calibri" panose="020F0502020204030204" pitchFamily="34" charset="0"/>
              </a:rPr>
              <a:t>, R.A. and </a:t>
            </a:r>
            <a:r>
              <a:rPr lang="en-US" dirty="0" err="1">
                <a:solidFill>
                  <a:srgbClr val="000000"/>
                </a:solidFill>
                <a:latin typeface="Calibri" panose="020F0502020204030204" pitchFamily="34" charset="0"/>
              </a:rPr>
              <a:t>Polock</a:t>
            </a:r>
            <a:r>
              <a:rPr lang="en-US" dirty="0">
                <a:solidFill>
                  <a:srgbClr val="000000"/>
                </a:solidFill>
                <a:latin typeface="Calibri" panose="020F0502020204030204" pitchFamily="34" charset="0"/>
              </a:rPr>
              <a:t>, S.I.S., 2021. </a:t>
            </a:r>
            <a:r>
              <a:rPr lang="en-US" dirty="0" err="1">
                <a:solidFill>
                  <a:srgbClr val="000000"/>
                </a:solidFill>
                <a:latin typeface="Calibri" panose="020F0502020204030204" pitchFamily="34" charset="0"/>
              </a:rPr>
              <a:t>FakeDetect</a:t>
            </a:r>
            <a:r>
              <a:rPr lang="en-US" dirty="0">
                <a:solidFill>
                  <a:srgbClr val="000000"/>
                </a:solidFill>
                <a:latin typeface="Calibri" panose="020F0502020204030204" pitchFamily="34" charset="0"/>
              </a:rPr>
              <a:t>: Bangla fake news detection model based on different machine learning classifiers (Doctoral dissertation, </a:t>
            </a:r>
            <a:r>
              <a:rPr lang="en-US" dirty="0" err="1">
                <a:solidFill>
                  <a:srgbClr val="000000"/>
                </a:solidFill>
                <a:latin typeface="Calibri" panose="020F0502020204030204" pitchFamily="34" charset="0"/>
              </a:rPr>
              <a:t>Brac</a:t>
            </a:r>
            <a:r>
              <a:rPr lang="en-US" dirty="0">
                <a:solidFill>
                  <a:srgbClr val="000000"/>
                </a:solidFill>
                <a:latin typeface="Calibri" panose="020F0502020204030204" pitchFamily="34" charset="0"/>
              </a:rPr>
              <a:t> University). </a:t>
            </a:r>
            <a:r>
              <a:rPr lang="en-US" dirty="0" smtClean="0">
                <a:solidFill>
                  <a:srgbClr val="000000"/>
                </a:solidFill>
                <a:latin typeface="Calibri" panose="020F0502020204030204" pitchFamily="34" charset="0"/>
              </a:rPr>
              <a:t>​</a:t>
            </a:r>
          </a:p>
          <a:p>
            <a:pPr algn="just" fontAlgn="base"/>
            <a:endParaRPr lang="en-US" dirty="0" smtClean="0">
              <a:solidFill>
                <a:srgbClr val="000000"/>
              </a:solidFill>
              <a:latin typeface="Calibri" panose="020F0502020204030204" pitchFamily="34" charset="0"/>
            </a:endParaRPr>
          </a:p>
          <a:p>
            <a:r>
              <a:rPr lang="en-US" dirty="0" smtClean="0">
                <a:solidFill>
                  <a:srgbClr val="242424"/>
                </a:solidFill>
                <a:latin typeface="Segoe UI" panose="020B0502040204020203" pitchFamily="34" charset="0"/>
              </a:rPr>
              <a:t>[4]. </a:t>
            </a:r>
            <a:r>
              <a:rPr lang="en-US" dirty="0" err="1" smtClean="0">
                <a:solidFill>
                  <a:srgbClr val="242424"/>
                </a:solidFill>
                <a:latin typeface="Segoe UI" panose="020B0502040204020203" pitchFamily="34" charset="0"/>
              </a:rPr>
              <a:t>reja</a:t>
            </a:r>
            <a:r>
              <a:rPr lang="en-US" dirty="0">
                <a:solidFill>
                  <a:srgbClr val="242424"/>
                </a:solidFill>
                <a:latin typeface="Segoe UI" panose="020B0502040204020203" pitchFamily="34" charset="0"/>
              </a:rPr>
              <a:t>, P. R., </a:t>
            </a:r>
            <a:r>
              <a:rPr lang="en-US" dirty="0" err="1">
                <a:solidFill>
                  <a:srgbClr val="242424"/>
                </a:solidFill>
                <a:latin typeface="Segoe UI" panose="020B0502040204020203" pitchFamily="34" charset="0"/>
              </a:rPr>
              <a:t>n.d.</a:t>
            </a:r>
            <a:r>
              <a:rPr lang="en-US" dirty="0">
                <a:solidFill>
                  <a:srgbClr val="242424"/>
                </a:solidFill>
                <a:latin typeface="Segoe UI" panose="020B0502040204020203" pitchFamily="34" charset="0"/>
              </a:rPr>
              <a:t> </a:t>
            </a:r>
            <a:r>
              <a:rPr lang="en-US" i="1" dirty="0" err="1">
                <a:solidFill>
                  <a:srgbClr val="242424"/>
                </a:solidFill>
                <a:latin typeface="Segoe UI" panose="020B0502040204020203" pitchFamily="34" charset="0"/>
              </a:rPr>
              <a:t>GlobalVoices</a:t>
            </a:r>
            <a:r>
              <a:rPr lang="en-US" i="1" dirty="0">
                <a:solidFill>
                  <a:srgbClr val="242424"/>
                </a:solidFill>
                <a:latin typeface="Segoe UI" panose="020B0502040204020203" pitchFamily="34" charset="0"/>
              </a:rPr>
              <a:t>. </a:t>
            </a:r>
            <a:r>
              <a:rPr lang="en-US" dirty="0">
                <a:solidFill>
                  <a:srgbClr val="242424"/>
                </a:solidFill>
                <a:latin typeface="Segoe UI" panose="020B0502040204020203" pitchFamily="34" charset="0"/>
              </a:rPr>
              <a:t>[Online]</a:t>
            </a:r>
            <a:r>
              <a:rPr lang="en-US" dirty="0"/>
              <a:t/>
            </a:r>
            <a:br>
              <a:rPr lang="en-US" dirty="0"/>
            </a:br>
            <a:r>
              <a:rPr lang="en-US" dirty="0">
                <a:solidFill>
                  <a:srgbClr val="242424"/>
                </a:solidFill>
                <a:latin typeface="Segoe UI" panose="020B0502040204020203" pitchFamily="34" charset="0"/>
              </a:rPr>
              <a:t>Available at:</a:t>
            </a:r>
            <a:r>
              <a:rPr lang="en-US" dirty="0">
                <a:latin typeface="Segoe UI" panose="020B0502040204020203" pitchFamily="34" charset="0"/>
              </a:rPr>
              <a:t> https://globalvoices.org/2019/07/20/fake-news-human-sacrifice-padma-bridge-violence-bangladesh/</a:t>
            </a:r>
            <a:r>
              <a:rPr lang="en-US" dirty="0"/>
              <a:t/>
            </a:r>
            <a:br>
              <a:rPr lang="en-US" dirty="0"/>
            </a:br>
            <a:r>
              <a:rPr lang="en-US" dirty="0">
                <a:solidFill>
                  <a:srgbClr val="242424"/>
                </a:solidFill>
                <a:latin typeface="Segoe UI" panose="020B0502040204020203" pitchFamily="34" charset="0"/>
              </a:rPr>
              <a:t>[Accessed 20 07 2019].</a:t>
            </a:r>
          </a:p>
          <a:p>
            <a:endParaRPr lang="en-US" dirty="0">
              <a:solidFill>
                <a:srgbClr val="242424"/>
              </a:solidFill>
              <a:latin typeface="Segoe UI" panose="020B0502040204020203" pitchFamily="34" charset="0"/>
            </a:endParaRPr>
          </a:p>
          <a:p>
            <a:r>
              <a:rPr lang="en-US" dirty="0" smtClean="0">
                <a:solidFill>
                  <a:srgbClr val="242424"/>
                </a:solidFill>
                <a:latin typeface="Segoe UI" panose="020B0502040204020203" pitchFamily="34" charset="0"/>
              </a:rPr>
              <a:t>[5]. </a:t>
            </a:r>
            <a:r>
              <a:rPr lang="en-US" dirty="0"/>
              <a:t>Al-Zaman, M. S., 2021. COVID-19-related online misinformation in Bangladesh. </a:t>
            </a:r>
            <a:r>
              <a:rPr lang="en-US" i="1" dirty="0"/>
              <a:t>Journal of Health Research</a:t>
            </a:r>
            <a:r>
              <a:rPr lang="en-US" i="1" dirty="0" smtClean="0"/>
              <a:t>.</a:t>
            </a:r>
            <a:endParaRPr lang="en-US" dirty="0">
              <a:solidFill>
                <a:srgbClr val="000000"/>
              </a:solidFill>
              <a:latin typeface="Segoe UI" panose="020B0502040204020203" pitchFamily="34" charset="0"/>
            </a:endParaRPr>
          </a:p>
          <a:p>
            <a:pPr fontAlgn="base"/>
            <a:r>
              <a:rPr lang="en-US" dirty="0" smtClean="0">
                <a:solidFill>
                  <a:srgbClr val="000000"/>
                </a:solidFill>
                <a:latin typeface="Calibri" panose="020F0502020204030204" pitchFamily="34" charset="0"/>
              </a:rPr>
              <a:t>​</a:t>
            </a:r>
            <a:endParaRPr lang="en-US"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91408" y="3246783"/>
            <a:ext cx="3750365" cy="15505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Thank You</a:t>
            </a:r>
            <a:endParaRPr lang="en-US" sz="4800" dirty="0"/>
          </a:p>
        </p:txBody>
      </p:sp>
    </p:spTree>
    <p:extLst>
      <p:ext uri="{BB962C8B-B14F-4D97-AF65-F5344CB8AC3E}">
        <p14:creationId xmlns:p14="http://schemas.microsoft.com/office/powerpoint/2010/main" val="2792901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Problem definition</a:t>
            </a:r>
          </a:p>
          <a:p>
            <a:pPr marL="342900" indent="-342900">
              <a:buAutoNum type="arabicPeriod"/>
            </a:pPr>
            <a:r>
              <a:rPr lang="en-US" sz="2400" dirty="0">
                <a:solidFill>
                  <a:schemeClr val="tx1"/>
                </a:solidFill>
              </a:rPr>
              <a:t>Motivation / Background</a:t>
            </a:r>
          </a:p>
          <a:p>
            <a:pPr marL="342900" indent="-342900">
              <a:buAutoNum type="arabicPeriod"/>
            </a:pPr>
            <a:r>
              <a:rPr lang="en-US" sz="2400" dirty="0">
                <a:solidFill>
                  <a:schemeClr val="tx1"/>
                </a:solidFill>
              </a:rPr>
              <a:t>Research Questions</a:t>
            </a:r>
          </a:p>
          <a:p>
            <a:pPr marL="342900" indent="-342900">
              <a:buAutoNum type="arabicPeriod"/>
            </a:pPr>
            <a:r>
              <a:rPr lang="en-US" sz="2400" dirty="0">
                <a:solidFill>
                  <a:schemeClr val="tx1"/>
                </a:solidFill>
              </a:rPr>
              <a:t>Methodology</a:t>
            </a:r>
          </a:p>
          <a:p>
            <a:pPr marL="342900" indent="-342900">
              <a:buAutoNum type="arabicPeriod"/>
            </a:pPr>
            <a:r>
              <a:rPr lang="en-US" sz="2400" dirty="0">
                <a:solidFill>
                  <a:schemeClr val="tx1"/>
                </a:solidFill>
              </a:rPr>
              <a:t>Results / Findings</a:t>
            </a:r>
          </a:p>
          <a:p>
            <a:pPr marL="342900" indent="-342900">
              <a:buAutoNum type="arabicPeriod"/>
            </a:pPr>
            <a:r>
              <a:rPr lang="en-US" sz="2400" dirty="0">
                <a:solidFill>
                  <a:schemeClr val="tx1"/>
                </a:solidFill>
              </a:rPr>
              <a:t>Synthesis</a:t>
            </a:r>
          </a:p>
          <a:p>
            <a:pPr marL="342900" indent="-342900">
              <a:buAutoNum type="arabicPeriod"/>
            </a:pPr>
            <a:r>
              <a:rPr lang="en-US" sz="2400" dirty="0">
                <a:solidFill>
                  <a:schemeClr val="tx1"/>
                </a:solidFill>
              </a:rPr>
              <a:t>Future Work</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791" y="556590"/>
            <a:ext cx="8348869" cy="6294031"/>
          </a:xfrm>
          <a:prstGeom prst="rect">
            <a:avLst/>
          </a:prstGeom>
          <a:noFill/>
        </p:spPr>
        <p:txBody>
          <a:bodyPr wrap="square" rtlCol="0">
            <a:spAutoFit/>
          </a:bodyPr>
          <a:lstStyle/>
          <a:p>
            <a:r>
              <a:rPr lang="en-US" sz="2600" b="1" dirty="0"/>
              <a:t>Problem </a:t>
            </a:r>
            <a:r>
              <a:rPr lang="en-US" sz="2600" b="1" dirty="0" smtClean="0"/>
              <a:t>Statement</a:t>
            </a:r>
            <a:endParaRPr lang="en-US" sz="2600" b="1" dirty="0"/>
          </a:p>
          <a:p>
            <a:pPr marL="285750" indent="-285750" algn="just">
              <a:buFont typeface="Wingdings" panose="05000000000000000000" pitchFamily="2" charset="2"/>
              <a:buChar char="v"/>
            </a:pPr>
            <a:r>
              <a:rPr lang="en-US" dirty="0"/>
              <a:t>Misinformation Can Be Harmful to our health</a:t>
            </a:r>
            <a:r>
              <a:rPr lang="en-US" dirty="0" smtClean="0"/>
              <a:t>.</a:t>
            </a:r>
          </a:p>
          <a:p>
            <a:pPr marL="285750" indent="-285750" algn="just">
              <a:buFont typeface="Wingdings" panose="05000000000000000000" pitchFamily="2" charset="2"/>
              <a:buChar char="v"/>
            </a:pPr>
            <a:endParaRPr lang="en-US" dirty="0" smtClean="0"/>
          </a:p>
          <a:p>
            <a:pPr marL="285750" indent="-285750" algn="just">
              <a:buFont typeface="Wingdings" panose="05000000000000000000" pitchFamily="2" charset="2"/>
              <a:buChar char="v"/>
            </a:pPr>
            <a:r>
              <a:rPr lang="en-US" dirty="0"/>
              <a:t>Negative Effects on the Value of the Company</a:t>
            </a:r>
            <a:r>
              <a:rPr lang="en-US" dirty="0" smtClean="0"/>
              <a:t>.</a:t>
            </a:r>
          </a:p>
          <a:p>
            <a:pPr marL="285750" indent="-285750" algn="just">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a:t>More challenging to discern the truth when false information is spread</a:t>
            </a:r>
            <a:r>
              <a:rPr lang="en-US" dirty="0" smtClean="0"/>
              <a:t>.</a:t>
            </a:r>
          </a:p>
          <a:p>
            <a:pPr marL="285750" indent="-285750">
              <a:buFont typeface="Wingdings" panose="05000000000000000000" pitchFamily="2" charset="2"/>
              <a:buChar char="v"/>
            </a:pPr>
            <a:endParaRPr lang="en-US" dirty="0"/>
          </a:p>
          <a:p>
            <a:pPr marL="285750" indent="-285750" algn="just">
              <a:buFont typeface="Wingdings" panose="05000000000000000000" pitchFamily="2" charset="2"/>
              <a:buChar char="v"/>
            </a:pPr>
            <a:r>
              <a:rPr lang="en-US" dirty="0"/>
              <a:t>Student grades can be affected by Fake </a:t>
            </a:r>
            <a:r>
              <a:rPr lang="en-US" dirty="0" smtClean="0"/>
              <a:t>News</a:t>
            </a:r>
          </a:p>
          <a:p>
            <a:pPr marL="285750" indent="-285750" algn="just">
              <a:buFont typeface="Wingdings" panose="05000000000000000000" pitchFamily="2" charset="2"/>
              <a:buChar char="v"/>
            </a:pPr>
            <a:endParaRPr lang="en-US" dirty="0" smtClean="0"/>
          </a:p>
          <a:p>
            <a:pPr marL="285750" indent="-285750" algn="just">
              <a:buFont typeface="Wingdings" panose="05000000000000000000" pitchFamily="2" charset="2"/>
              <a:buChar char="v"/>
            </a:pPr>
            <a:r>
              <a:rPr lang="en-US" dirty="0"/>
              <a:t>Social media platforms are heavily affected by fake news</a:t>
            </a:r>
            <a:r>
              <a:rPr lang="en-US" dirty="0" smtClean="0"/>
              <a:t>.</a:t>
            </a:r>
          </a:p>
          <a:p>
            <a:pPr marL="285750" indent="-285750" algn="just">
              <a:buFont typeface="Wingdings" panose="05000000000000000000" pitchFamily="2" charset="2"/>
              <a:buChar char="v"/>
            </a:pPr>
            <a:endParaRPr lang="en-US" dirty="0" smtClean="0"/>
          </a:p>
          <a:p>
            <a:pPr marL="285750" indent="-285750" algn="just">
              <a:buFont typeface="Wingdings" panose="05000000000000000000" pitchFamily="2" charset="2"/>
              <a:buChar char="v"/>
            </a:pPr>
            <a:r>
              <a:rPr lang="en-US" dirty="0"/>
              <a:t>democracy being undermined</a:t>
            </a:r>
          </a:p>
          <a:p>
            <a:pPr marL="285750" indent="-285750" algn="just">
              <a:buFont typeface="Wingdings" panose="05000000000000000000" pitchFamily="2" charset="2"/>
              <a:buChar char="v"/>
            </a:pPr>
            <a:endParaRPr lang="en-US" dirty="0" smtClean="0"/>
          </a:p>
          <a:p>
            <a:r>
              <a:rPr lang="en-US" b="1" dirty="0" smtClean="0"/>
              <a:t>Importance </a:t>
            </a:r>
            <a:r>
              <a:rPr lang="en-US" b="1" dirty="0"/>
              <a:t>of the </a:t>
            </a:r>
            <a:r>
              <a:rPr lang="en-US" b="1" dirty="0" smtClean="0"/>
              <a:t>research</a:t>
            </a:r>
          </a:p>
          <a:p>
            <a:endParaRPr lang="en-US" b="1" dirty="0"/>
          </a:p>
          <a:p>
            <a:pPr algn="just"/>
            <a:r>
              <a:rPr lang="en-US" dirty="0"/>
              <a:t>We Try to make raise awareness among the people about the rumor or fake news and help to identify the fake news through our work. It will also help people to get authentic news too</a:t>
            </a:r>
            <a:r>
              <a:rPr lang="en-US" dirty="0" smtClean="0"/>
              <a:t>.</a:t>
            </a:r>
          </a:p>
          <a:p>
            <a:pPr algn="just"/>
            <a:endParaRPr lang="en-US" sz="1700" dirty="0"/>
          </a:p>
          <a:p>
            <a:r>
              <a:rPr lang="en-US" b="1" dirty="0" smtClean="0"/>
              <a:t>Objectives</a:t>
            </a:r>
            <a:endParaRPr lang="en-US" b="1" dirty="0"/>
          </a:p>
          <a:p>
            <a:pPr marL="285750" indent="-285750">
              <a:buFont typeface="Wingdings" panose="05000000000000000000" pitchFamily="2" charset="2"/>
              <a:buChar char="v"/>
            </a:pPr>
            <a:r>
              <a:rPr lang="en-US" dirty="0"/>
              <a:t>Using Naïve Bayes method to detect fake news on social </a:t>
            </a:r>
            <a:r>
              <a:rPr lang="en-US" dirty="0" smtClean="0"/>
              <a:t>media</a:t>
            </a:r>
            <a:endParaRPr lang="en-US" dirty="0"/>
          </a:p>
          <a:p>
            <a:endParaRPr lang="en-US" dirty="0"/>
          </a:p>
        </p:txBody>
      </p:sp>
    </p:spTree>
    <p:extLst>
      <p:ext uri="{BB962C8B-B14F-4D97-AF65-F5344CB8AC3E}">
        <p14:creationId xmlns:p14="http://schemas.microsoft.com/office/powerpoint/2010/main" val="587912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 study</a:t>
            </a:r>
            <a:endParaRPr lang="en-US" sz="2600" b="1" dirty="0">
              <a:solidFill>
                <a:schemeClr val="tx1"/>
              </a:solidFill>
            </a:endParaRPr>
          </a:p>
          <a:p>
            <a:pPr marL="0" indent="0">
              <a:buNone/>
            </a:pPr>
            <a:endParaRPr lang="en-US" sz="2600" b="1" dirty="0">
              <a:solidFill>
                <a:schemeClr val="tx1"/>
              </a:solidFill>
            </a:endParaRPr>
          </a:p>
        </p:txBody>
      </p:sp>
      <p:sp>
        <p:nvSpPr>
          <p:cNvPr id="2" name="TextBox 1"/>
          <p:cNvSpPr txBox="1"/>
          <p:nvPr/>
        </p:nvSpPr>
        <p:spPr>
          <a:xfrm>
            <a:off x="320374" y="1152909"/>
            <a:ext cx="8505574" cy="3416320"/>
          </a:xfrm>
          <a:prstGeom prst="rect">
            <a:avLst/>
          </a:prstGeom>
          <a:noFill/>
        </p:spPr>
        <p:txBody>
          <a:bodyPr wrap="square" rtlCol="0">
            <a:spAutoFit/>
          </a:bodyPr>
          <a:lstStyle/>
          <a:p>
            <a:pPr marL="342900" indent="-342900" algn="just" fontAlgn="base">
              <a:buFont typeface="Wingdings" panose="05000000000000000000" pitchFamily="2" charset="2"/>
              <a:buChar char="§"/>
            </a:pPr>
            <a:r>
              <a:rPr lang="en-US" dirty="0" smtClean="0"/>
              <a:t>Detect </a:t>
            </a:r>
            <a:r>
              <a:rPr lang="en-US" dirty="0"/>
              <a:t>fake news on social </a:t>
            </a:r>
            <a:r>
              <a:rPr lang="en-US" dirty="0" smtClean="0"/>
              <a:t>media</a:t>
            </a:r>
            <a:endParaRPr lang="en-US" dirty="0"/>
          </a:p>
          <a:p>
            <a:pPr marL="342900" indent="-342900" algn="just" fontAlgn="base">
              <a:buFont typeface="Wingdings" panose="05000000000000000000" pitchFamily="2" charset="2"/>
              <a:buChar char="§"/>
            </a:pPr>
            <a:r>
              <a:rPr lang="en-US" dirty="0"/>
              <a:t>D</a:t>
            </a:r>
            <a:r>
              <a:rPr lang="en-US" dirty="0" smtClean="0"/>
              <a:t>etect </a:t>
            </a:r>
            <a:r>
              <a:rPr lang="en-US" dirty="0"/>
              <a:t>Misleading information </a:t>
            </a:r>
          </a:p>
          <a:p>
            <a:pPr marL="342900" indent="-342900" algn="just" fontAlgn="base">
              <a:buFont typeface="Wingdings" panose="05000000000000000000" pitchFamily="2" charset="2"/>
              <a:buChar char="§"/>
            </a:pPr>
            <a:r>
              <a:rPr lang="en-US" dirty="0"/>
              <a:t>D</a:t>
            </a:r>
            <a:r>
              <a:rPr lang="en-US" dirty="0" smtClean="0"/>
              <a:t>etect </a:t>
            </a:r>
            <a:r>
              <a:rPr lang="en-US" dirty="0"/>
              <a:t>fake news by Using Naïve Bayes classifier</a:t>
            </a:r>
          </a:p>
          <a:p>
            <a:pPr marL="342900" indent="-342900" algn="just" fontAlgn="base">
              <a:buFont typeface="Wingdings" panose="05000000000000000000" pitchFamily="2" charset="2"/>
              <a:buChar char="§"/>
            </a:pPr>
            <a:r>
              <a:rPr lang="en-US" dirty="0"/>
              <a:t>D</a:t>
            </a:r>
            <a:r>
              <a:rPr lang="en-US" dirty="0" smtClean="0"/>
              <a:t>etect </a:t>
            </a:r>
            <a:r>
              <a:rPr lang="en-US" dirty="0"/>
              <a:t>superstition and fake news </a:t>
            </a:r>
          </a:p>
          <a:p>
            <a:pPr marL="342900" indent="-342900" algn="just" fontAlgn="base">
              <a:buFont typeface="Wingdings" panose="05000000000000000000" pitchFamily="2" charset="2"/>
              <a:buChar char="§"/>
            </a:pPr>
            <a:r>
              <a:rPr lang="en-US" dirty="0"/>
              <a:t>D</a:t>
            </a:r>
            <a:r>
              <a:rPr lang="en-US" dirty="0" smtClean="0"/>
              <a:t>etect </a:t>
            </a:r>
            <a:r>
              <a:rPr lang="en-US" dirty="0"/>
              <a:t>Fake News on COVID-19 </a:t>
            </a:r>
          </a:p>
          <a:p>
            <a:pPr marL="342900" indent="-342900" algn="just" fontAlgn="base">
              <a:buFont typeface="Wingdings" panose="05000000000000000000" pitchFamily="2" charset="2"/>
              <a:buChar char="§"/>
            </a:pPr>
            <a:r>
              <a:rPr lang="en-US" dirty="0"/>
              <a:t>I</a:t>
            </a:r>
            <a:r>
              <a:rPr lang="en-US" dirty="0" smtClean="0"/>
              <a:t>dentify </a:t>
            </a:r>
            <a:r>
              <a:rPr lang="en-US" dirty="0"/>
              <a:t>fake posts</a:t>
            </a:r>
          </a:p>
          <a:p>
            <a:pPr marL="342900" indent="-342900" algn="just" fontAlgn="base">
              <a:buFont typeface="Wingdings" panose="05000000000000000000" pitchFamily="2" charset="2"/>
              <a:buChar char="§"/>
            </a:pPr>
            <a:r>
              <a:rPr lang="en-US" dirty="0" smtClean="0"/>
              <a:t>Analysis </a:t>
            </a:r>
            <a:r>
              <a:rPr lang="en-US" dirty="0"/>
              <a:t>of the findings</a:t>
            </a:r>
            <a:endParaRPr lang="en-US" dirty="0" smtClean="0"/>
          </a:p>
          <a:p>
            <a:pPr marL="342900" indent="-342900" algn="just" fontAlgn="base">
              <a:buFont typeface="Arial" panose="020B0604020202020204" pitchFamily="34" charset="0"/>
              <a:buChar char="•"/>
            </a:pPr>
            <a:endParaRPr lang="en-US" dirty="0" smtClean="0"/>
          </a:p>
          <a:p>
            <a:pPr marL="342900" indent="-342900" algn="just" fontAlgn="base">
              <a:buFont typeface="Arial" panose="020B0604020202020204" pitchFamily="34" charset="0"/>
              <a:buChar char="•"/>
            </a:pPr>
            <a:endParaRPr lang="en-US" dirty="0" smtClean="0"/>
          </a:p>
          <a:p>
            <a:pPr marL="342900" indent="-342900" algn="just" fontAlgn="base">
              <a:buAutoNum type="arabicPeriod"/>
            </a:pPr>
            <a:endParaRPr lang="en-US" dirty="0" smtClean="0"/>
          </a:p>
          <a:p>
            <a:pPr marL="342900" indent="-342900" algn="just" fontAlgn="base">
              <a:buAutoNum type="arabicPeriod"/>
            </a:pPr>
            <a:endParaRPr lang="en-US" dirty="0" smtClean="0"/>
          </a:p>
          <a:p>
            <a:endParaRPr lang="en-US" dirty="0"/>
          </a:p>
        </p:txBody>
      </p:sp>
    </p:spTree>
    <p:extLst>
      <p:ext uri="{BB962C8B-B14F-4D97-AF65-F5344CB8AC3E}">
        <p14:creationId xmlns:p14="http://schemas.microsoft.com/office/powerpoint/2010/main" val="3716353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a:t>
            </a:r>
          </a:p>
          <a:p>
            <a:pPr marL="0" indent="0">
              <a:buNone/>
            </a:pPr>
            <a:endParaRPr lang="en-US" sz="2600" b="1" dirty="0">
              <a:solidFill>
                <a:schemeClr val="tx1"/>
              </a:solidFill>
            </a:endParaRPr>
          </a:p>
        </p:txBody>
      </p:sp>
      <p:sp>
        <p:nvSpPr>
          <p:cNvPr id="2" name="TextBox 1"/>
          <p:cNvSpPr txBox="1"/>
          <p:nvPr/>
        </p:nvSpPr>
        <p:spPr>
          <a:xfrm>
            <a:off x="335494" y="1351722"/>
            <a:ext cx="6188765" cy="3693319"/>
          </a:xfrm>
          <a:prstGeom prst="rect">
            <a:avLst/>
          </a:prstGeom>
          <a:noFill/>
        </p:spPr>
        <p:txBody>
          <a:bodyPr wrap="square" rtlCol="0">
            <a:spAutoFit/>
          </a:bodyPr>
          <a:lstStyle/>
          <a:p>
            <a:r>
              <a:rPr lang="en-US" b="1" dirty="0" smtClean="0"/>
              <a:t>Dataset</a:t>
            </a:r>
          </a:p>
          <a:p>
            <a:endParaRPr lang="en-US" b="1" dirty="0" smtClean="0"/>
          </a:p>
          <a:p>
            <a:pPr marL="285750" indent="-285750">
              <a:buFont typeface="Wingdings" panose="05000000000000000000" pitchFamily="2" charset="2"/>
              <a:buChar char="v"/>
            </a:pPr>
            <a:r>
              <a:rPr lang="en-US" dirty="0" smtClean="0"/>
              <a:t>News 39</a:t>
            </a:r>
            <a:r>
              <a:rPr lang="en-US" dirty="0"/>
              <a:t>%, Political news 29</a:t>
            </a:r>
            <a:r>
              <a:rPr lang="en-US" dirty="0" smtClean="0"/>
              <a:t>%, </a:t>
            </a:r>
            <a:r>
              <a:rPr lang="en-US" dirty="0"/>
              <a:t>Social media  31</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Survey online based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Text </a:t>
            </a:r>
            <a:r>
              <a:rPr lang="en-US" dirty="0" smtClean="0"/>
              <a:t>type news</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b="1" dirty="0" smtClean="0"/>
          </a:p>
          <a:p>
            <a:endParaRPr lang="en-US" dirty="0" smtClean="0"/>
          </a:p>
          <a:p>
            <a:endParaRPr lang="en-US" dirty="0"/>
          </a:p>
        </p:txBody>
      </p:sp>
    </p:spTree>
    <p:extLst>
      <p:ext uri="{BB962C8B-B14F-4D97-AF65-F5344CB8AC3E}">
        <p14:creationId xmlns:p14="http://schemas.microsoft.com/office/powerpoint/2010/main" val="3716353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613654" cy="677109"/>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Methodology</a:t>
            </a:r>
          </a:p>
          <a:p>
            <a:pPr marL="0" indent="0">
              <a:buNone/>
            </a:pPr>
            <a:endParaRPr lang="en-US" sz="2600" b="1" dirty="0">
              <a:solidFill>
                <a:schemeClr val="tx1"/>
              </a:solidFill>
            </a:endParaRPr>
          </a:p>
        </p:txBody>
      </p:sp>
      <p:sp>
        <p:nvSpPr>
          <p:cNvPr id="2" name="TextBox 1"/>
          <p:cNvSpPr txBox="1"/>
          <p:nvPr/>
        </p:nvSpPr>
        <p:spPr>
          <a:xfrm>
            <a:off x="596348" y="1499225"/>
            <a:ext cx="3458818" cy="36933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Data Pre-Processing</a:t>
            </a:r>
            <a:r>
              <a:rPr lang="en-US" dirty="0"/>
              <a:t>	</a:t>
            </a:r>
          </a:p>
        </p:txBody>
      </p:sp>
      <p:sp>
        <p:nvSpPr>
          <p:cNvPr id="5" name="TextBox 4"/>
          <p:cNvSpPr txBox="1"/>
          <p:nvPr/>
        </p:nvSpPr>
        <p:spPr>
          <a:xfrm>
            <a:off x="1590259" y="2015195"/>
            <a:ext cx="6228524"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Collected from </a:t>
            </a:r>
            <a:r>
              <a:rPr lang="en-US" dirty="0" err="1" smtClean="0"/>
              <a:t>kaggle</a:t>
            </a:r>
            <a:endParaRPr lang="en-US" dirty="0" smtClean="0"/>
          </a:p>
          <a:p>
            <a:pPr marL="285750" indent="-285750">
              <a:buFont typeface="Wingdings" panose="05000000000000000000" pitchFamily="2" charset="2"/>
              <a:buChar char="v"/>
            </a:pPr>
            <a:r>
              <a:rPr lang="en-US" dirty="0" smtClean="0"/>
              <a:t>Sanitized </a:t>
            </a:r>
            <a:r>
              <a:rPr lang="en-US" dirty="0"/>
              <a:t>the </a:t>
            </a:r>
            <a:r>
              <a:rPr lang="en-US" dirty="0" smtClean="0"/>
              <a:t>data</a:t>
            </a:r>
          </a:p>
          <a:p>
            <a:pPr marL="285750" indent="-285750">
              <a:buFont typeface="Wingdings" panose="05000000000000000000" pitchFamily="2" charset="2"/>
              <a:buChar char="v"/>
            </a:pPr>
            <a:r>
              <a:rPr lang="en-US" dirty="0" smtClean="0"/>
              <a:t>Fix </a:t>
            </a:r>
            <a:r>
              <a:rPr lang="en-US" dirty="0"/>
              <a:t>structural </a:t>
            </a:r>
            <a:r>
              <a:rPr lang="en-US" dirty="0" smtClean="0"/>
              <a:t>errors</a:t>
            </a:r>
          </a:p>
          <a:p>
            <a:pPr marL="285750" indent="-285750">
              <a:buFont typeface="Wingdings" panose="05000000000000000000" pitchFamily="2" charset="2"/>
              <a:buChar char="v"/>
            </a:pPr>
            <a:r>
              <a:rPr lang="en-US" dirty="0" smtClean="0"/>
              <a:t>Remove </a:t>
            </a:r>
            <a:r>
              <a:rPr lang="en-US" dirty="0"/>
              <a:t>unwanted </a:t>
            </a:r>
            <a:r>
              <a:rPr lang="en-US" dirty="0" smtClean="0"/>
              <a:t>data</a:t>
            </a:r>
          </a:p>
          <a:p>
            <a:pPr marL="285750" indent="-285750">
              <a:buFont typeface="Wingdings" panose="05000000000000000000" pitchFamily="2" charset="2"/>
              <a:buChar char="v"/>
            </a:pPr>
            <a:r>
              <a:rPr lang="en-US" dirty="0" smtClean="0"/>
              <a:t> Remove duplicate </a:t>
            </a:r>
            <a:r>
              <a:rPr lang="en-US" dirty="0"/>
              <a:t>data or </a:t>
            </a:r>
            <a:r>
              <a:rPr lang="en-US" dirty="0" smtClean="0"/>
              <a:t>noise</a:t>
            </a:r>
          </a:p>
          <a:p>
            <a:pPr marL="285750" indent="-285750">
              <a:buFont typeface="Wingdings" panose="05000000000000000000" pitchFamily="2" charset="2"/>
              <a:buChar char="v"/>
            </a:pPr>
            <a:r>
              <a:rPr lang="en-US" dirty="0"/>
              <a:t>Handle missing </a:t>
            </a:r>
            <a:r>
              <a:rPr lang="en-US" dirty="0" smtClean="0"/>
              <a:t>data</a:t>
            </a:r>
            <a:endParaRPr lang="en-US" dirty="0"/>
          </a:p>
        </p:txBody>
      </p:sp>
    </p:spTree>
    <p:extLst>
      <p:ext uri="{BB962C8B-B14F-4D97-AF65-F5344CB8AC3E}">
        <p14:creationId xmlns:p14="http://schemas.microsoft.com/office/powerpoint/2010/main" val="3716353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Methodology</a:t>
            </a:r>
            <a:endParaRPr lang="en-US" sz="2600" b="1" dirty="0">
              <a:solidFill>
                <a:schemeClr val="tx1"/>
              </a:solidFill>
            </a:endParaRPr>
          </a:p>
        </p:txBody>
      </p:sp>
      <p:sp>
        <p:nvSpPr>
          <p:cNvPr id="5" name="Right Arrow 4"/>
          <p:cNvSpPr/>
          <p:nvPr/>
        </p:nvSpPr>
        <p:spPr>
          <a:xfrm>
            <a:off x="1520047" y="3716195"/>
            <a:ext cx="712004" cy="456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2443" y="3653801"/>
            <a:ext cx="1187355" cy="597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a:t>
            </a:r>
            <a:endParaRPr lang="en-US" dirty="0"/>
          </a:p>
        </p:txBody>
      </p:sp>
      <p:sp>
        <p:nvSpPr>
          <p:cNvPr id="7" name="Rounded Rectangle 6"/>
          <p:cNvSpPr/>
          <p:nvPr/>
        </p:nvSpPr>
        <p:spPr>
          <a:xfrm>
            <a:off x="2304162" y="3511826"/>
            <a:ext cx="1269676" cy="875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 processing</a:t>
            </a:r>
            <a:endParaRPr lang="en-US" dirty="0"/>
          </a:p>
        </p:txBody>
      </p:sp>
      <p:sp>
        <p:nvSpPr>
          <p:cNvPr id="8" name="Rounded Rectangle 7"/>
          <p:cNvSpPr/>
          <p:nvPr/>
        </p:nvSpPr>
        <p:spPr>
          <a:xfrm>
            <a:off x="4417227" y="3624884"/>
            <a:ext cx="1440235" cy="643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processing</a:t>
            </a:r>
            <a:endParaRPr lang="en-US" dirty="0"/>
          </a:p>
        </p:txBody>
      </p:sp>
      <p:sp>
        <p:nvSpPr>
          <p:cNvPr id="2" name="Right Arrow 1"/>
          <p:cNvSpPr/>
          <p:nvPr/>
        </p:nvSpPr>
        <p:spPr>
          <a:xfrm>
            <a:off x="3652202" y="3716194"/>
            <a:ext cx="712969" cy="4410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354066" y="2195682"/>
            <a:ext cx="1465960" cy="704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the classifier</a:t>
            </a:r>
            <a:endParaRPr lang="en-US" dirty="0"/>
          </a:p>
        </p:txBody>
      </p:sp>
      <p:sp>
        <p:nvSpPr>
          <p:cNvPr id="10" name="Rounded Rectangle 9"/>
          <p:cNvSpPr/>
          <p:nvPr/>
        </p:nvSpPr>
        <p:spPr>
          <a:xfrm>
            <a:off x="6593596" y="4805156"/>
            <a:ext cx="981000" cy="566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Fake</a:t>
            </a:r>
            <a:endParaRPr lang="en-US" dirty="0"/>
          </a:p>
        </p:txBody>
      </p:sp>
      <p:sp>
        <p:nvSpPr>
          <p:cNvPr id="11" name="Rounded Rectangle 10"/>
          <p:cNvSpPr/>
          <p:nvPr/>
        </p:nvSpPr>
        <p:spPr>
          <a:xfrm>
            <a:off x="4673954" y="2270319"/>
            <a:ext cx="1125482" cy="7042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Training Data</a:t>
            </a:r>
            <a:endParaRPr lang="en-US" dirty="0"/>
          </a:p>
        </p:txBody>
      </p:sp>
      <p:sp>
        <p:nvSpPr>
          <p:cNvPr id="15" name="Rectangle 14"/>
          <p:cNvSpPr/>
          <p:nvPr/>
        </p:nvSpPr>
        <p:spPr>
          <a:xfrm>
            <a:off x="990553" y="1267077"/>
            <a:ext cx="3506186" cy="157700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dirty="0" smtClean="0"/>
              <a:t>1. Removal </a:t>
            </a:r>
            <a:r>
              <a:rPr lang="en-US" dirty="0"/>
              <a:t>of duplication data</a:t>
            </a:r>
          </a:p>
          <a:p>
            <a:r>
              <a:rPr lang="en-US" dirty="0" smtClean="0"/>
              <a:t>2. Removal </a:t>
            </a:r>
            <a:r>
              <a:rPr lang="en-US" dirty="0"/>
              <a:t>of </a:t>
            </a:r>
            <a:r>
              <a:rPr lang="en-US" dirty="0" smtClean="0"/>
              <a:t>non-categorized </a:t>
            </a:r>
            <a:r>
              <a:rPr lang="en-US" dirty="0"/>
              <a:t>data</a:t>
            </a:r>
          </a:p>
          <a:p>
            <a:r>
              <a:rPr lang="en-US" dirty="0" smtClean="0"/>
              <a:t>3. Removal </a:t>
            </a:r>
            <a:r>
              <a:rPr lang="en-US" dirty="0"/>
              <a:t>of stop words</a:t>
            </a:r>
          </a:p>
          <a:p>
            <a:r>
              <a:rPr lang="en-US" dirty="0" smtClean="0"/>
              <a:t>4. Removal </a:t>
            </a:r>
            <a:r>
              <a:rPr lang="en-US" dirty="0"/>
              <a:t>of </a:t>
            </a:r>
            <a:r>
              <a:rPr lang="en-US" dirty="0" smtClean="0"/>
              <a:t>null values </a:t>
            </a:r>
            <a:r>
              <a:rPr lang="en-US" dirty="0"/>
              <a:t>from text column of news articles</a:t>
            </a:r>
          </a:p>
        </p:txBody>
      </p:sp>
      <p:cxnSp>
        <p:nvCxnSpPr>
          <p:cNvPr id="17" name="Straight Arrow Connector 16"/>
          <p:cNvCxnSpPr/>
          <p:nvPr/>
        </p:nvCxnSpPr>
        <p:spPr>
          <a:xfrm flipV="1">
            <a:off x="2890869" y="2888974"/>
            <a:ext cx="0" cy="533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Rounded Rectangle 22"/>
          <p:cNvSpPr/>
          <p:nvPr/>
        </p:nvSpPr>
        <p:spPr>
          <a:xfrm>
            <a:off x="8305069" y="3458665"/>
            <a:ext cx="638269" cy="714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true</a:t>
            </a:r>
            <a:endParaRPr lang="en-US" dirty="0"/>
          </a:p>
        </p:txBody>
      </p:sp>
      <p:sp>
        <p:nvSpPr>
          <p:cNvPr id="26" name="Rounded Rectangle 25"/>
          <p:cNvSpPr/>
          <p:nvPr/>
        </p:nvSpPr>
        <p:spPr>
          <a:xfrm>
            <a:off x="4634275" y="4751196"/>
            <a:ext cx="1165161" cy="5793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Testing Data</a:t>
            </a:r>
            <a:endParaRPr lang="en-US" dirty="0"/>
          </a:p>
        </p:txBody>
      </p:sp>
      <p:sp>
        <p:nvSpPr>
          <p:cNvPr id="27" name="Down Arrow 26"/>
          <p:cNvSpPr/>
          <p:nvPr/>
        </p:nvSpPr>
        <p:spPr>
          <a:xfrm rot="10800000">
            <a:off x="5042999" y="2998996"/>
            <a:ext cx="484633" cy="53307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own Arrow 27"/>
          <p:cNvSpPr/>
          <p:nvPr/>
        </p:nvSpPr>
        <p:spPr>
          <a:xfrm>
            <a:off x="5158453" y="4347980"/>
            <a:ext cx="261685" cy="34593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6435340" y="3532070"/>
            <a:ext cx="1246524" cy="640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Classification</a:t>
            </a:r>
            <a:endParaRPr lang="en-US" dirty="0"/>
          </a:p>
        </p:txBody>
      </p:sp>
      <p:sp>
        <p:nvSpPr>
          <p:cNvPr id="39" name="Right Arrow 38"/>
          <p:cNvSpPr/>
          <p:nvPr/>
        </p:nvSpPr>
        <p:spPr>
          <a:xfrm rot="5400000">
            <a:off x="6737615" y="4272549"/>
            <a:ext cx="513498" cy="40874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a:off x="7742631" y="3611001"/>
            <a:ext cx="513498" cy="40874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ight Arrow 40"/>
          <p:cNvSpPr/>
          <p:nvPr/>
        </p:nvSpPr>
        <p:spPr>
          <a:xfrm rot="5400000">
            <a:off x="6848512" y="3028184"/>
            <a:ext cx="513498" cy="40874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Arrow 41"/>
          <p:cNvSpPr/>
          <p:nvPr/>
        </p:nvSpPr>
        <p:spPr>
          <a:xfrm>
            <a:off x="5860426" y="2419587"/>
            <a:ext cx="432650" cy="4056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Elbow Connector 51"/>
          <p:cNvCxnSpPr>
            <a:stCxn id="26" idx="3"/>
          </p:cNvCxnSpPr>
          <p:nvPr/>
        </p:nvCxnSpPr>
        <p:spPr>
          <a:xfrm flipV="1">
            <a:off x="5799436" y="3756312"/>
            <a:ext cx="349573" cy="128455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ight Arrow 54"/>
          <p:cNvSpPr/>
          <p:nvPr/>
        </p:nvSpPr>
        <p:spPr>
          <a:xfrm>
            <a:off x="6092623" y="3638559"/>
            <a:ext cx="388044" cy="38118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735051" y="5519620"/>
            <a:ext cx="3682176" cy="1200329"/>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pre- </a:t>
            </a:r>
            <a:r>
              <a:rPr lang="en-US" dirty="0" smtClean="0"/>
              <a:t>processing data set</a:t>
            </a:r>
          </a:p>
          <a:p>
            <a:pPr marL="285750" indent="-285750">
              <a:buFont typeface="Wingdings" panose="05000000000000000000" pitchFamily="2" charset="2"/>
              <a:buChar char="v"/>
            </a:pPr>
            <a:r>
              <a:rPr lang="en-US" dirty="0" smtClean="0"/>
              <a:t>Using Naïve Bayes</a:t>
            </a:r>
          </a:p>
          <a:p>
            <a:pPr marL="285750" indent="-285750">
              <a:buFont typeface="Wingdings" panose="05000000000000000000" pitchFamily="2" charset="2"/>
              <a:buChar char="v"/>
            </a:pPr>
            <a:r>
              <a:rPr lang="en-US" dirty="0" smtClean="0"/>
              <a:t>Target Fake news identification</a:t>
            </a:r>
            <a:br>
              <a:rPr lang="en-US" dirty="0" smtClean="0"/>
            </a:br>
            <a:endParaRPr lang="en-US" dirty="0"/>
          </a:p>
        </p:txBody>
      </p:sp>
    </p:spTree>
    <p:extLst>
      <p:ext uri="{BB962C8B-B14F-4D97-AF65-F5344CB8AC3E}">
        <p14:creationId xmlns:p14="http://schemas.microsoft.com/office/powerpoint/2010/main" val="3716353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05344114"/>
              </p:ext>
            </p:extLst>
          </p:nvPr>
        </p:nvGraphicFramePr>
        <p:xfrm>
          <a:off x="728868" y="3326878"/>
          <a:ext cx="8070576" cy="2736282"/>
        </p:xfrm>
        <a:graphic>
          <a:graphicData uri="http://schemas.openxmlformats.org/drawingml/2006/table">
            <a:tbl>
              <a:tblPr firstRow="1" bandRow="1">
                <a:tableStyleId>{073A0DAA-6AF3-43AB-8588-CEC1D06C72B9}</a:tableStyleId>
              </a:tblPr>
              <a:tblGrid>
                <a:gridCol w="1722785">
                  <a:extLst>
                    <a:ext uri="{9D8B030D-6E8A-4147-A177-3AD203B41FA5}">
                      <a16:colId xmlns:a16="http://schemas.microsoft.com/office/drawing/2014/main" val="1734267155"/>
                    </a:ext>
                  </a:extLst>
                </a:gridCol>
                <a:gridCol w="1736035">
                  <a:extLst>
                    <a:ext uri="{9D8B030D-6E8A-4147-A177-3AD203B41FA5}">
                      <a16:colId xmlns:a16="http://schemas.microsoft.com/office/drawing/2014/main" val="1880762063"/>
                    </a:ext>
                  </a:extLst>
                </a:gridCol>
                <a:gridCol w="2385391">
                  <a:extLst>
                    <a:ext uri="{9D8B030D-6E8A-4147-A177-3AD203B41FA5}">
                      <a16:colId xmlns:a16="http://schemas.microsoft.com/office/drawing/2014/main" val="637470375"/>
                    </a:ext>
                  </a:extLst>
                </a:gridCol>
                <a:gridCol w="2226365">
                  <a:extLst>
                    <a:ext uri="{9D8B030D-6E8A-4147-A177-3AD203B41FA5}">
                      <a16:colId xmlns:a16="http://schemas.microsoft.com/office/drawing/2014/main" val="389574204"/>
                    </a:ext>
                  </a:extLst>
                </a:gridCol>
              </a:tblGrid>
              <a:tr h="702182">
                <a:tc>
                  <a:txBody>
                    <a:bodyPr/>
                    <a:lstStyle/>
                    <a:p>
                      <a:r>
                        <a:rPr lang="en-US" dirty="0" smtClean="0"/>
                        <a:t>SR.</a:t>
                      </a:r>
                      <a:br>
                        <a:rPr lang="en-US" dirty="0" smtClean="0"/>
                      </a:br>
                      <a:r>
                        <a:rPr lang="en-US" dirty="0" smtClean="0"/>
                        <a:t>No.</a:t>
                      </a:r>
                      <a:endParaRPr lang="en-US" dirty="0"/>
                    </a:p>
                  </a:txBody>
                  <a:tcPr/>
                </a:tc>
                <a:tc>
                  <a:txBody>
                    <a:bodyPr/>
                    <a:lstStyle/>
                    <a:p>
                      <a:r>
                        <a:rPr lang="en-US" dirty="0" smtClean="0"/>
                        <a:t>ALGORITHM</a:t>
                      </a:r>
                      <a:endParaRPr lang="en-US" dirty="0"/>
                    </a:p>
                  </a:txBody>
                  <a:tcPr/>
                </a:tc>
                <a:tc>
                  <a:txBody>
                    <a:bodyPr/>
                    <a:lstStyle/>
                    <a:p>
                      <a:r>
                        <a:rPr lang="en-US" dirty="0" smtClean="0"/>
                        <a:t>BEFORE</a:t>
                      </a:r>
                      <a:r>
                        <a:rPr lang="en-US" baseline="0" dirty="0" smtClean="0"/>
                        <a:t> APPLYING NAÏVE BAYES</a:t>
                      </a:r>
                      <a:endParaRPr lang="en-US" dirty="0"/>
                    </a:p>
                  </a:txBody>
                  <a:tcPr/>
                </a:tc>
                <a:tc>
                  <a:txBody>
                    <a:bodyPr/>
                    <a:lstStyle/>
                    <a:p>
                      <a:r>
                        <a:rPr lang="en-US" baseline="0" dirty="0" smtClean="0"/>
                        <a:t>AFTER APPLYING NAÏVE BAYES</a:t>
                      </a:r>
                      <a:endParaRPr lang="en-US" dirty="0"/>
                    </a:p>
                  </a:txBody>
                  <a:tcPr/>
                </a:tc>
                <a:extLst>
                  <a:ext uri="{0D108BD9-81ED-4DB2-BD59-A6C34878D82A}">
                    <a16:rowId xmlns:a16="http://schemas.microsoft.com/office/drawing/2014/main" val="3567240581"/>
                  </a:ext>
                </a:extLst>
              </a:tr>
              <a:tr h="406820">
                <a:tc>
                  <a:txBody>
                    <a:bodyPr/>
                    <a:lstStyle/>
                    <a:p>
                      <a:r>
                        <a:rPr lang="en-US" dirty="0" smtClean="0"/>
                        <a:t>1</a:t>
                      </a:r>
                      <a:endParaRPr lang="en-US" dirty="0"/>
                    </a:p>
                  </a:txBody>
                  <a:tcPr/>
                </a:tc>
                <a:tc>
                  <a:txBody>
                    <a:bodyPr/>
                    <a:lstStyle/>
                    <a:p>
                      <a:r>
                        <a:rPr lang="en-US" dirty="0" smtClean="0"/>
                        <a:t>Naïve Bayes</a:t>
                      </a:r>
                      <a:endParaRPr lang="en-US" dirty="0"/>
                    </a:p>
                  </a:txBody>
                  <a:tcPr/>
                </a:tc>
                <a:tc>
                  <a:txBody>
                    <a:bodyPr/>
                    <a:lstStyle/>
                    <a:p>
                      <a:pPr algn="ctr" fontAlgn="b"/>
                      <a:r>
                        <a:rPr lang="en-US" sz="1100" b="0" i="0" u="none" strike="noStrike" dirty="0" smtClean="0">
                          <a:solidFill>
                            <a:srgbClr val="000000"/>
                          </a:solidFill>
                          <a:effectLst/>
                          <a:latin typeface="Calibri" panose="020F0502020204030204" pitchFamily="34" charset="0"/>
                        </a:rPr>
                        <a:t>66.8263 %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91.461  %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3498174"/>
                  </a:ext>
                </a:extLst>
              </a:tr>
              <a:tr h="40682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Naïve Bayes</a:t>
                      </a:r>
                      <a:endParaRPr lang="en-US" dirty="0"/>
                    </a:p>
                  </a:txBody>
                  <a:tcPr/>
                </a:tc>
                <a:tc>
                  <a:txBody>
                    <a:bodyPr/>
                    <a:lstStyle/>
                    <a:p>
                      <a:pPr algn="ctr" fontAlgn="b"/>
                      <a:r>
                        <a:rPr lang="en-US" sz="1100" b="0" i="0" u="none" strike="noStrike" dirty="0" smtClean="0">
                          <a:solidFill>
                            <a:srgbClr val="000000"/>
                          </a:solidFill>
                          <a:effectLst/>
                          <a:latin typeface="Calibri" panose="020F0502020204030204" pitchFamily="34" charset="0"/>
                        </a:rPr>
                        <a:t>65.736 %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94.186  %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9055040"/>
                  </a:ext>
                </a:extLst>
              </a:tr>
              <a:tr h="40682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Naïve Bayes</a:t>
                      </a:r>
                      <a:endParaRPr lang="en-US" dirty="0"/>
                    </a:p>
                  </a:txBody>
                  <a:tcPr/>
                </a:tc>
                <a:tc>
                  <a:txBody>
                    <a:bodyPr/>
                    <a:lstStyle/>
                    <a:p>
                      <a:pPr algn="ctr" fontAlgn="b"/>
                      <a:r>
                        <a:rPr lang="en-US" sz="1100" b="0" i="0" u="none" strike="noStrike" dirty="0" smtClean="0">
                          <a:solidFill>
                            <a:srgbClr val="000000"/>
                          </a:solidFill>
                          <a:effectLst/>
                          <a:latin typeface="Calibri" panose="020F0502020204030204" pitchFamily="34" charset="0"/>
                        </a:rPr>
                        <a:t>74.8999 %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95.2153  %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1904603"/>
                  </a:ext>
                </a:extLst>
              </a:tr>
              <a:tr h="40682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Naïve Bayes</a:t>
                      </a:r>
                      <a:endParaRPr lang="en-US" dirty="0"/>
                    </a:p>
                  </a:txBody>
                  <a:tcPr/>
                </a:tc>
                <a:tc>
                  <a:txBody>
                    <a:bodyPr/>
                    <a:lstStyle/>
                    <a:p>
                      <a:pPr algn="ctr" fontAlgn="b"/>
                      <a:r>
                        <a:rPr lang="en-US" sz="1100" b="0" i="0" u="none" strike="noStrike" dirty="0" smtClean="0">
                          <a:solidFill>
                            <a:srgbClr val="000000"/>
                          </a:solidFill>
                          <a:effectLst/>
                          <a:latin typeface="Calibri" panose="020F0502020204030204" pitchFamily="34" charset="0"/>
                        </a:rPr>
                        <a:t>73.8701 %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95.9911  %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2408275"/>
                  </a:ext>
                </a:extLst>
              </a:tr>
              <a:tr h="406820">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Naïve Bayes</a:t>
                      </a:r>
                      <a:endParaRPr lang="en-US" dirty="0"/>
                    </a:p>
                  </a:txBody>
                  <a:tcPr/>
                </a:tc>
                <a:tc>
                  <a:txBody>
                    <a:bodyPr/>
                    <a:lstStyle/>
                    <a:p>
                      <a:pPr algn="ctr" fontAlgn="b"/>
                      <a:r>
                        <a:rPr lang="en-US" sz="1100" b="0" i="0" u="none" strike="noStrike" dirty="0" smtClean="0">
                          <a:solidFill>
                            <a:srgbClr val="000000"/>
                          </a:solidFill>
                          <a:effectLst/>
                          <a:latin typeface="Calibri" panose="020F0502020204030204" pitchFamily="34" charset="0"/>
                        </a:rPr>
                        <a:t>75.0359 %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96.3855  %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1374341"/>
                  </a:ext>
                </a:extLst>
              </a:tr>
            </a:tbl>
          </a:graphicData>
        </a:graphic>
      </p:graphicFrame>
      <p:sp>
        <p:nvSpPr>
          <p:cNvPr id="4" name="Rounded Rectangle 3"/>
          <p:cNvSpPr/>
          <p:nvPr/>
        </p:nvSpPr>
        <p:spPr>
          <a:xfrm>
            <a:off x="1762539" y="874643"/>
            <a:ext cx="3670851" cy="1908313"/>
          </a:xfrm>
          <a:prstGeom prst="roundRect">
            <a:avLst/>
          </a:prstGeom>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Result Analysis: Naïve Bayes algorithm</a:t>
            </a:r>
            <a:endParaRPr lang="en-US" dirty="0"/>
          </a:p>
        </p:txBody>
      </p:sp>
      <p:pic>
        <p:nvPicPr>
          <p:cNvPr id="1026" name="Picture 2" descr="NTA UGC NET 2019 June Result Analysis: Check Genderwise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25352" y="1426575"/>
            <a:ext cx="1324805" cy="99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483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34817" y="963949"/>
            <a:ext cx="4240696" cy="1272209"/>
          </a:xfrm>
          <a:prstGeom prst="roundRect">
            <a:avLst/>
          </a:prstGeom>
          <a:solidFill>
            <a:schemeClr val="accent6">
              <a:lumMod val="50000"/>
            </a:schemeClr>
          </a:solidFill>
          <a:ln w="12700"/>
        </p:spPr>
        <p:style>
          <a:lnRef idx="1">
            <a:schemeClr val="dk1"/>
          </a:lnRef>
          <a:fillRef idx="3">
            <a:schemeClr val="dk1"/>
          </a:fillRef>
          <a:effectRef idx="2">
            <a:schemeClr val="dk1"/>
          </a:effectRef>
          <a:fontRef idx="minor">
            <a:schemeClr val="lt1"/>
          </a:fontRef>
        </p:style>
        <p:txBody>
          <a:bodyPr rtlCol="0" anchor="ctr"/>
          <a:lstStyle/>
          <a:p>
            <a:pPr algn="ctr"/>
            <a:r>
              <a:rPr lang="en-US" sz="4000" dirty="0"/>
              <a:t>Accuracy Graph</a:t>
            </a:r>
          </a:p>
        </p:txBody>
      </p:sp>
      <p:pic>
        <p:nvPicPr>
          <p:cNvPr id="5" name="Picture 4"/>
          <p:cNvPicPr>
            <a:picLocks noChangeAspect="1"/>
          </p:cNvPicPr>
          <p:nvPr/>
        </p:nvPicPr>
        <p:blipFill>
          <a:blip r:embed="rId2"/>
          <a:stretch>
            <a:fillRect/>
          </a:stretch>
        </p:blipFill>
        <p:spPr>
          <a:xfrm>
            <a:off x="366399" y="2849218"/>
            <a:ext cx="4096546" cy="2478157"/>
          </a:xfrm>
          <a:prstGeom prst="rect">
            <a:avLst/>
          </a:prstGeom>
        </p:spPr>
      </p:pic>
      <p:pic>
        <p:nvPicPr>
          <p:cNvPr id="6" name="Picture 5"/>
          <p:cNvPicPr>
            <a:picLocks noChangeAspect="1"/>
          </p:cNvPicPr>
          <p:nvPr/>
        </p:nvPicPr>
        <p:blipFill>
          <a:blip r:embed="rId3"/>
          <a:stretch>
            <a:fillRect/>
          </a:stretch>
        </p:blipFill>
        <p:spPr>
          <a:xfrm>
            <a:off x="4664359" y="2849218"/>
            <a:ext cx="4121833" cy="2478157"/>
          </a:xfrm>
          <a:prstGeom prst="rect">
            <a:avLst/>
          </a:prstGeom>
        </p:spPr>
      </p:pic>
    </p:spTree>
    <p:extLst>
      <p:ext uri="{BB962C8B-B14F-4D97-AF65-F5344CB8AC3E}">
        <p14:creationId xmlns:p14="http://schemas.microsoft.com/office/powerpoint/2010/main" val="3788892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766</TotalTime>
  <Words>412</Words>
  <Application>Microsoft Office PowerPoint</Application>
  <PresentationFormat>On-screen Show (4:3)</PresentationFormat>
  <Paragraphs>141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Segoe UI</vt:lpstr>
      <vt:lpstr>Wingdings</vt:lpstr>
      <vt:lpstr>Spectrum</vt:lpstr>
      <vt:lpstr>Fake news detect using Naïve Bayes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83</cp:revision>
  <dcterms:created xsi:type="dcterms:W3CDTF">2018-12-10T17:20:29Z</dcterms:created>
  <dcterms:modified xsi:type="dcterms:W3CDTF">2022-08-04T17:51:46Z</dcterms:modified>
</cp:coreProperties>
</file>