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62" r:id="rId5"/>
    <p:sldId id="282" r:id="rId6"/>
    <p:sldId id="263" r:id="rId7"/>
    <p:sldId id="268" r:id="rId8"/>
    <p:sldId id="285" r:id="rId9"/>
    <p:sldId id="265" r:id="rId10"/>
    <p:sldId id="266" r:id="rId11"/>
    <p:sldId id="258" r:id="rId12"/>
    <p:sldId id="259" r:id="rId13"/>
    <p:sldId id="269" r:id="rId14"/>
    <p:sldId id="271" r:id="rId15"/>
    <p:sldId id="270" r:id="rId16"/>
    <p:sldId id="272" r:id="rId17"/>
    <p:sldId id="275" r:id="rId18"/>
    <p:sldId id="260" r:id="rId19"/>
    <p:sldId id="283" r:id="rId20"/>
    <p:sldId id="276" r:id="rId21"/>
    <p:sldId id="274" r:id="rId22"/>
    <p:sldId id="280" r:id="rId23"/>
    <p:sldId id="277" r:id="rId24"/>
    <p:sldId id="279" r:id="rId25"/>
    <p:sldId id="278" r:id="rId26"/>
    <p:sldId id="273" r:id="rId27"/>
    <p:sldId id="281" r:id="rId28"/>
    <p:sldId id="286" r:id="rId29"/>
    <p:sldId id="287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6FB7-37C3-499F-8E94-352BE1DA2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16DB-1EDA-4C7B-B908-4629C6C11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5A30-C4F6-4896-AA95-5E57C52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E665-0C94-4688-B87A-BB95D26B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5B80-C367-4962-9A09-9C786509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CD5C-5838-4BC3-A529-4212CD23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00324-F227-404D-86D1-1D14A29A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CFF5-07E8-4769-B219-F238F974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7891-5B07-4B06-966D-51D1BAFA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93AE-E7D0-49D9-89CC-3B41833A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4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08A76-1239-4B15-B593-2B3D4971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0E00-4514-4FCF-9A2A-D4174B25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7A27-8CA8-4E6B-8C74-74B412D7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F957-69B4-4729-8083-9A31E892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E179-88B3-453C-9CE0-C250B36E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3811-B9FA-4119-A38A-09F789AB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A74C-7C7A-4429-A78B-5E72E7FC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3DD17-F6EF-494A-AABB-BDEDDF63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2A60-3E02-4938-A59A-B1CE7AB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12C7-8BD1-4DDA-9F66-6821F105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6AA-5F42-4709-9FF2-B3B71585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7C094-D1D5-438A-924D-E75BE0A24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845B-DE13-4262-B3D3-7025EE0D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0AC9-2339-41D3-AFD0-CE2D06E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95A9-F0E6-4C6B-BF73-C1BA9D89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DAA9-9F10-4F2A-8476-51138FBD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05C2-5979-4A5B-B91C-DFF24A2B9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A9EB9-E5BE-42D7-B6DD-5DB237B7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EED7E-035F-44F0-AEF8-B5307D02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1FA3-B8B5-4288-9B54-A29051C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D56C9-6531-4170-808F-313F33E9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1AD6-FD9C-4938-BCD1-C4993FE4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68B1F-03D8-40ED-8AFD-AB6BAB94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930E2-E30E-4D23-87F7-DB89F7EA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86E09-D1D8-4107-9249-549C0398E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46371-6648-47F9-B7A2-44B460F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66949-8A25-471F-BBD9-6BE4A55C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C047D-24FB-446E-A7EC-FEBAB8A6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3003B-0E6F-4681-B4DA-36D1F530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54D6-4D92-4532-9BFC-7B68504F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0731C-D6EB-491C-8701-1EF783B3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315B8-F1E9-45C0-88EC-1B17676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D6098-66AA-440B-8156-527571C6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2DBE4-0F58-4B6E-9560-277D56F8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EC9D0-ECDC-4DBB-9DE9-2117BD9C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E27B0-FF5D-443C-9305-CF92FB8A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04AA-31D3-4025-AB8F-F914ECEC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05F3-5CB1-4ED0-8577-6F52BDC9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137B-0505-43AA-8FF0-5BCC69A1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4BBD6-E3B0-4142-87CA-FD76E3EC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C00A-BACD-45EA-BB7C-7120BED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073E-0611-43E4-A36F-83995051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BC8-DA78-4657-BB68-666F38D8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B9CAC-2F1E-468A-B1D6-54EB0155F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9043F-D2F8-4B4C-980A-80F06995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E907-A000-4632-B510-38E1B1D4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3792-239C-4234-A250-E8DEAEE1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47E2-628F-497F-BD1A-B891DE4F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23545-0B64-4911-9AD6-1C5A61E7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33DF-1803-4355-97B6-826F5FFF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08B9-0B2B-46AB-8253-2053227B0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ACBE-5DBE-4F5A-9644-93AA7A9D232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8F80D-C315-4DF2-A51A-E3B5E7793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42F8-3E94-4754-9A1E-2772BD5F3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57BE-16CB-4D59-9165-D141F663E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2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acs.org/doi/abs/10.1021/acs.jpclett.7b02364" TargetMode="External"/><Relationship Id="rId3" Type="http://schemas.openxmlformats.org/officeDocument/2006/relationships/hyperlink" Target="http://jmlr.org/papers/volume15/srivastava14a.old/srivastava14a.pdf" TargetMode="External"/><Relationship Id="rId7" Type="http://schemas.openxmlformats.org/officeDocument/2006/relationships/hyperlink" Target="http://xafs.org/Tutorials?action=AttachFile&amp;do=get&amp;target=Newville_xas_fundamentals.pdf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6.05098.pdf" TargetMode="External"/><Relationship Id="rId5" Type="http://schemas.openxmlformats.org/officeDocument/2006/relationships/hyperlink" Target="https://arxiv.org/pdf/1412.6980.pdf" TargetMode="External"/><Relationship Id="rId10" Type="http://schemas.openxmlformats.org/officeDocument/2006/relationships/hyperlink" Target="https://journals.aps.org/prl/pdf/10.1103/PhysRevLett.120.225502" TargetMode="External"/><Relationship Id="rId4" Type="http://schemas.openxmlformats.org/officeDocument/2006/relationships/hyperlink" Target="https://arxiv.org/pdf/1502.03167.pdf" TargetMode="External"/><Relationship Id="rId9" Type="http://schemas.openxmlformats.org/officeDocument/2006/relationships/hyperlink" Target="https://www.nature.com/articles/s41467-018-06322-x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4E7F-6009-4F2F-9265-190D2E596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9888"/>
            <a:ext cx="9144000" cy="2387600"/>
          </a:xfrm>
        </p:spPr>
        <p:txBody>
          <a:bodyPr>
            <a:normAutofit/>
          </a:bodyPr>
          <a:lstStyle/>
          <a:p>
            <a:r>
              <a:rPr lang="en-US" sz="5200" dirty="0"/>
              <a:t>XANES Analysis of Lithium Transitional Metal Oxides</a:t>
            </a:r>
            <a:br>
              <a:rPr lang="en-US" sz="5200" dirty="0"/>
            </a:br>
            <a:r>
              <a:rPr lang="en-US" sz="5200" dirty="0"/>
              <a:t>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51532-8A39-4F02-9B31-AEBBD887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563"/>
            <a:ext cx="9144000" cy="969965"/>
          </a:xfrm>
        </p:spPr>
        <p:txBody>
          <a:bodyPr/>
          <a:lstStyle/>
          <a:p>
            <a:r>
              <a:rPr lang="en-US" dirty="0"/>
              <a:t>Mindren Lu</a:t>
            </a:r>
          </a:p>
          <a:p>
            <a:r>
              <a:rPr lang="en-US" dirty="0"/>
              <a:t>01/07/2019 – 02/01/2019</a:t>
            </a:r>
          </a:p>
        </p:txBody>
      </p:sp>
    </p:spTree>
    <p:extLst>
      <p:ext uri="{BB962C8B-B14F-4D97-AF65-F5344CB8AC3E}">
        <p14:creationId xmlns:p14="http://schemas.microsoft.com/office/powerpoint/2010/main" val="135792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501C-75EF-449C-B9C1-E6021CD6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Network Structure vs. Cross-Validation Set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424F4-ED8E-4E92-AC7B-86CF33503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6" y="1997333"/>
            <a:ext cx="5348591" cy="39780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0EB09-B923-40EB-8D2F-60E17E52B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71" y="1988276"/>
            <a:ext cx="5348593" cy="3978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4B7DF2-E11E-41B4-9242-6B5291EE6BD5}"/>
              </a:ext>
            </a:extLst>
          </p:cNvPr>
          <p:cNvSpPr txBox="1"/>
          <p:nvPr/>
        </p:nvSpPr>
        <p:spPr>
          <a:xfrm>
            <a:off x="1070852" y="1554887"/>
            <a:ext cx="441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layer 2 to 7 nodes, vary the number of hidden nodes in layer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66D0D-64BF-4C35-A2F7-2F4ABDB04A99}"/>
              </a:ext>
            </a:extLst>
          </p:cNvPr>
          <p:cNvSpPr txBox="1"/>
          <p:nvPr/>
        </p:nvSpPr>
        <p:spPr>
          <a:xfrm>
            <a:off x="6704791" y="1554887"/>
            <a:ext cx="441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layer 1 to 10 nodes, vary the number of hidden nodes in layer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46B3A-BF88-4774-AA4A-ED6DB016F571}"/>
              </a:ext>
            </a:extLst>
          </p:cNvPr>
          <p:cNvSpPr txBox="1"/>
          <p:nvPr/>
        </p:nvSpPr>
        <p:spPr>
          <a:xfrm>
            <a:off x="1750336" y="6184263"/>
            <a:ext cx="8691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result: 10 nodes in layer 1, 7 nodes in layer 2 is optimal with the given hyperparameters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50A106-0C65-4B50-9B33-36C1FB9ED6F4}"/>
              </a:ext>
            </a:extLst>
          </p:cNvPr>
          <p:cNvSpPr/>
          <p:nvPr/>
        </p:nvSpPr>
        <p:spPr>
          <a:xfrm>
            <a:off x="2209046" y="2560910"/>
            <a:ext cx="244444" cy="24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073B0E-A19C-4224-BB1A-615D337B9125}"/>
              </a:ext>
            </a:extLst>
          </p:cNvPr>
          <p:cNvSpPr/>
          <p:nvPr/>
        </p:nvSpPr>
        <p:spPr>
          <a:xfrm>
            <a:off x="8472551" y="2550351"/>
            <a:ext cx="244444" cy="24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58FF-5A56-4ACC-8F4B-7AB081A5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EC25-13C7-4DF6-974D-C7AD2F0A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1733" cy="4351338"/>
          </a:xfrm>
        </p:spPr>
        <p:txBody>
          <a:bodyPr>
            <a:normAutofit/>
          </a:bodyPr>
          <a:lstStyle/>
          <a:p>
            <a:r>
              <a:rPr lang="en-US" dirty="0"/>
              <a:t>Accuracy of predictions:</a:t>
            </a:r>
          </a:p>
          <a:p>
            <a:pPr lvl="1"/>
            <a:r>
              <a:rPr lang="en-US" dirty="0"/>
              <a:t>Train set: 1.000</a:t>
            </a:r>
          </a:p>
          <a:p>
            <a:pPr lvl="1"/>
            <a:r>
              <a:rPr lang="en-US" dirty="0"/>
              <a:t>Cross-validation set: 0.957</a:t>
            </a:r>
          </a:p>
          <a:p>
            <a:pPr lvl="1"/>
            <a:r>
              <a:rPr lang="en-US" dirty="0"/>
              <a:t>Test set: 0.938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# of true positives / # of actual positives</a:t>
            </a:r>
          </a:p>
          <a:p>
            <a:pPr lvl="1"/>
            <a:r>
              <a:rPr lang="en-US" dirty="0"/>
              <a:t>No incorrect predictions were made on the labels of 0 and 4, which are the two edge values for the Fe coordination number</a:t>
            </a:r>
          </a:p>
          <a:p>
            <a:pPr lvl="1"/>
            <a:r>
              <a:rPr lang="en-US" dirty="0"/>
              <a:t>Recall is thus 100% for these two labels, suggesting that this is a fairly robust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362CA-1773-4F3C-8B85-B87AA6937A09}"/>
              </a:ext>
            </a:extLst>
          </p:cNvPr>
          <p:cNvSpPr txBox="1"/>
          <p:nvPr/>
        </p:nvSpPr>
        <p:spPr>
          <a:xfrm>
            <a:off x="7822883" y="1456293"/>
            <a:ext cx="321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Terminal Output at Test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85D24-90BB-4161-9684-65E547A3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49" y="1825625"/>
            <a:ext cx="3514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2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A87-43F1-4A96-9201-6556C8F9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Averaged Spectrum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0702-AD73-4E57-9531-E4F5119E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17" y="1690603"/>
            <a:ext cx="10515600" cy="25957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Objective: given a spectrum averaged from 49 oxygen atoms, predict the average Fe coordination number among the atoms</a:t>
            </a:r>
          </a:p>
          <a:p>
            <a:r>
              <a:rPr lang="en-US" dirty="0"/>
              <a:t>18 Li</a:t>
            </a:r>
            <a:r>
              <a:rPr lang="en-US" sz="1800" dirty="0"/>
              <a:t>3</a:t>
            </a:r>
            <a:r>
              <a:rPr lang="en-US" dirty="0"/>
              <a:t>FeO</a:t>
            </a:r>
            <a:r>
              <a:rPr lang="en-US" sz="1800" dirty="0"/>
              <a:t>3.5</a:t>
            </a:r>
            <a:r>
              <a:rPr lang="en-US" dirty="0"/>
              <a:t> structures used, 49 spectra per POSCAR/CONTCAR; 882 total</a:t>
            </a:r>
          </a:p>
          <a:p>
            <a:r>
              <a:rPr lang="en-US" dirty="0"/>
              <a:t>Data augmentation: randomly combine the 882 spectra, 49 at a time</a:t>
            </a:r>
          </a:p>
          <a:p>
            <a:pPr lvl="1"/>
            <a:r>
              <a:rPr lang="en-US" dirty="0"/>
              <a:t>Any desired number of examples can be generated, up to the upper bound of 882 </a:t>
            </a:r>
            <a:r>
              <a:rPr lang="en-US" dirty="0" err="1"/>
              <a:t>nCr</a:t>
            </a:r>
            <a:r>
              <a:rPr lang="en-US" dirty="0"/>
              <a:t> 49 = 8.99*10^80</a:t>
            </a:r>
          </a:p>
          <a:p>
            <a:pPr lvl="1"/>
            <a:r>
              <a:rPr lang="en-US" dirty="0"/>
              <a:t>10000 used in training this model</a:t>
            </a:r>
          </a:p>
          <a:p>
            <a:pPr lvl="2"/>
            <a:r>
              <a:rPr lang="en-US" dirty="0"/>
              <a:t>64% train, 16% cross-validation, 20% test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ABE2E7-1C36-47C7-9359-FA0D7B53498D}"/>
              </a:ext>
            </a:extLst>
          </p:cNvPr>
          <p:cNvGrpSpPr/>
          <p:nvPr/>
        </p:nvGrpSpPr>
        <p:grpSpPr>
          <a:xfrm>
            <a:off x="7304690" y="3609042"/>
            <a:ext cx="4438273" cy="2883833"/>
            <a:chOff x="3274051" y="896803"/>
            <a:chExt cx="4438273" cy="28838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E6843A-8ADC-46AC-9DFA-FD7A8EC80BD5}"/>
                </a:ext>
              </a:extLst>
            </p:cNvPr>
            <p:cNvSpPr/>
            <p:nvPr/>
          </p:nvSpPr>
          <p:spPr>
            <a:xfrm>
              <a:off x="3630014" y="896803"/>
              <a:ext cx="1304646" cy="289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Li</a:t>
              </a:r>
              <a:r>
                <a:rPr lang="en-US" b="1" baseline="-25000" dirty="0">
                  <a:solidFill>
                    <a:schemeClr val="tx1"/>
                  </a:solidFill>
                </a:rPr>
                <a:t>3</a:t>
              </a:r>
              <a:r>
                <a:rPr lang="en-US" b="1" dirty="0">
                  <a:solidFill>
                    <a:schemeClr val="tx1"/>
                  </a:solidFill>
                </a:rPr>
                <a:t>FeO</a:t>
              </a:r>
              <a:r>
                <a:rPr lang="en-US" b="1" baseline="-25000" dirty="0">
                  <a:solidFill>
                    <a:schemeClr val="tx1"/>
                  </a:solidFill>
                </a:rPr>
                <a:t>3.5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6733C0-3A06-4604-AC7B-069A9EE6CBFE}"/>
                </a:ext>
              </a:extLst>
            </p:cNvPr>
            <p:cNvGrpSpPr/>
            <p:nvPr/>
          </p:nvGrpSpPr>
          <p:grpSpPr>
            <a:xfrm>
              <a:off x="3274051" y="1186781"/>
              <a:ext cx="4438273" cy="2593855"/>
              <a:chOff x="3274051" y="1186781"/>
              <a:chExt cx="4438273" cy="259385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2751E38-423E-498A-B1A1-01563278066D}"/>
                  </a:ext>
                </a:extLst>
              </p:cNvPr>
              <p:cNvGrpSpPr/>
              <p:nvPr/>
            </p:nvGrpSpPr>
            <p:grpSpPr>
              <a:xfrm>
                <a:off x="3274051" y="1186781"/>
                <a:ext cx="4438273" cy="2593855"/>
                <a:chOff x="3193712" y="1172859"/>
                <a:chExt cx="4438273" cy="259385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22ACCC8-468F-49EE-806D-D39DB3D91E66}"/>
                    </a:ext>
                  </a:extLst>
                </p:cNvPr>
                <p:cNvGrpSpPr/>
                <p:nvPr/>
              </p:nvGrpSpPr>
              <p:grpSpPr>
                <a:xfrm>
                  <a:off x="3247619" y="1172859"/>
                  <a:ext cx="4384366" cy="2593855"/>
                  <a:chOff x="3915649" y="1310685"/>
                  <a:chExt cx="4156633" cy="2459125"/>
                </a:xfrm>
              </p:grpSpPr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18115E6A-83B8-4006-8224-9FBD1E2CB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15649" y="1310685"/>
                    <a:ext cx="4117305" cy="1997655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F0110C28-93A9-471A-81AA-9CD32F182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202016" y="3307061"/>
                    <a:ext cx="3870266" cy="46274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D1AAB8E-D309-43BE-B4E7-AD16C3682914}"/>
                    </a:ext>
                  </a:extLst>
                </p:cNvPr>
                <p:cNvSpPr/>
                <p:nvPr/>
              </p:nvSpPr>
              <p:spPr>
                <a:xfrm>
                  <a:off x="3193712" y="1241683"/>
                  <a:ext cx="437013" cy="3185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CFB04A-EFFC-447D-A8B6-31D64B813298}"/>
                  </a:ext>
                </a:extLst>
              </p:cNvPr>
              <p:cNvSpPr/>
              <p:nvPr/>
            </p:nvSpPr>
            <p:spPr>
              <a:xfrm>
                <a:off x="3881284" y="1346726"/>
                <a:ext cx="828368" cy="3185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F44955-A380-4DEB-AC23-1FC021AB269F}"/>
              </a:ext>
            </a:extLst>
          </p:cNvPr>
          <p:cNvSpPr txBox="1">
            <a:spLocks/>
          </p:cNvSpPr>
          <p:nvPr/>
        </p:nvSpPr>
        <p:spPr>
          <a:xfrm>
            <a:off x="796717" y="4218243"/>
            <a:ext cx="6624705" cy="1978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Neural network: task is now regression, rather than classification</a:t>
            </a:r>
          </a:p>
          <a:p>
            <a:pPr lvl="1"/>
            <a:r>
              <a:rPr lang="en-US" dirty="0"/>
              <a:t>Written in </a:t>
            </a:r>
            <a:r>
              <a:rPr lang="en-US" dirty="0" err="1"/>
              <a:t>Tensorflow</a:t>
            </a:r>
            <a:r>
              <a:rPr lang="en-US" dirty="0"/>
              <a:t>, with one hidden layer</a:t>
            </a:r>
          </a:p>
          <a:p>
            <a:r>
              <a:rPr lang="en-US" dirty="0"/>
              <a:t>Goals: minimize mean squared error, achieve low mean absolute percentage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4AF2AD-C24D-4BE7-8B5B-F0EED1DE1EE7}"/>
              </a:ext>
            </a:extLst>
          </p:cNvPr>
          <p:cNvSpPr txBox="1"/>
          <p:nvPr/>
        </p:nvSpPr>
        <p:spPr>
          <a:xfrm>
            <a:off x="10970517" y="6392153"/>
            <a:ext cx="101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(Liang Li)</a:t>
            </a:r>
          </a:p>
        </p:txBody>
      </p:sp>
    </p:spTree>
    <p:extLst>
      <p:ext uri="{BB962C8B-B14F-4D97-AF65-F5344CB8AC3E}">
        <p14:creationId xmlns:p14="http://schemas.microsoft.com/office/powerpoint/2010/main" val="232472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A5F8-4AF2-46FD-A848-F6FB4212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17080-92B0-44CA-99C8-1A38E45A3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2" y="1720257"/>
            <a:ext cx="5850538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C31E2-F60D-4AA8-8738-B7A4970FD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0257"/>
            <a:ext cx="5852172" cy="4352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ED644E-2C91-4761-8218-2C77566D8878}"/>
              </a:ext>
            </a:extLst>
          </p:cNvPr>
          <p:cNvSpPr txBox="1"/>
          <p:nvPr/>
        </p:nvSpPr>
        <p:spPr>
          <a:xfrm>
            <a:off x="10068233" y="1847128"/>
            <a:ext cx="20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(normalized)</a:t>
            </a:r>
          </a:p>
        </p:txBody>
      </p:sp>
    </p:spTree>
    <p:extLst>
      <p:ext uri="{BB962C8B-B14F-4D97-AF65-F5344CB8AC3E}">
        <p14:creationId xmlns:p14="http://schemas.microsoft.com/office/powerpoint/2010/main" val="5395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3B75-E926-44DF-90F9-C9A0313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D944-1826-4202-905A-DF1AB17B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Learning rate: 0.003 found to be best; accuracy similar to 0.001 but with faster convergence</a:t>
            </a:r>
          </a:p>
          <a:p>
            <a:r>
              <a:rPr lang="en-US" dirty="0"/>
              <a:t>Mini-batch gradient descent</a:t>
            </a:r>
          </a:p>
          <a:p>
            <a:pPr lvl="1"/>
            <a:r>
              <a:rPr lang="en-US" dirty="0"/>
              <a:t>Especially important to use here since we have a large data set (10000), greatly speeds up / improves training</a:t>
            </a:r>
          </a:p>
          <a:p>
            <a:pPr lvl="1"/>
            <a:r>
              <a:rPr lang="en-US" dirty="0"/>
              <a:t>Mini-batch of 16 again found to be effective</a:t>
            </a:r>
          </a:p>
          <a:p>
            <a:r>
              <a:rPr lang="en-US" dirty="0"/>
              <a:t>Normalization of input data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Dropout: again found to be ineffective, not used here</a:t>
            </a:r>
          </a:p>
          <a:p>
            <a:r>
              <a:rPr lang="en-US" dirty="0"/>
              <a:t>Regularization</a:t>
            </a:r>
          </a:p>
          <a:p>
            <a:pPr lvl="1"/>
            <a:r>
              <a:rPr lang="en-US" dirty="0"/>
              <a:t>With no regularization (set factor to 0), the model already didn’t overfit</a:t>
            </a:r>
          </a:p>
          <a:p>
            <a:pPr lvl="2"/>
            <a:r>
              <a:rPr lang="en-US" dirty="0"/>
              <a:t>Training and cross-validation cost functions are basically equal</a:t>
            </a:r>
          </a:p>
          <a:p>
            <a:pPr lvl="2"/>
            <a:r>
              <a:rPr lang="en-US" dirty="0"/>
              <a:t>Possibly because such a large data set was used, so the training data generalized readily</a:t>
            </a:r>
          </a:p>
          <a:p>
            <a:pPr lvl="2"/>
            <a:r>
              <a:rPr lang="en-US" dirty="0"/>
              <a:t>Data augmentation is also known to have a large regularizing effect</a:t>
            </a:r>
          </a:p>
          <a:p>
            <a:pPr lvl="1"/>
            <a:r>
              <a:rPr lang="en-US" dirty="0"/>
              <a:t>As such, no explicit regularization was required</a:t>
            </a:r>
          </a:p>
          <a:p>
            <a:r>
              <a:rPr lang="en-US" dirty="0"/>
              <a:t>Activation function: set to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Optimization algorithm: Adam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6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5CA-7462-4BE0-AC10-CBEA40D8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24908C-1960-4549-BA98-2524882F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r="8494"/>
          <a:stretch/>
        </p:blipFill>
        <p:spPr>
          <a:xfrm>
            <a:off x="3503834" y="1927123"/>
            <a:ext cx="7916949" cy="393837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0B301C-1D35-44A5-B5ED-149166DB9FC4}"/>
              </a:ext>
            </a:extLst>
          </p:cNvPr>
          <p:cNvSpPr txBox="1"/>
          <p:nvPr/>
        </p:nvSpPr>
        <p:spPr>
          <a:xfrm>
            <a:off x="704236" y="1641527"/>
            <a:ext cx="26977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 isn’t as relevant here, because the cross-validation stays relatively constant after a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such, we set the network to stop training at 2000 iterations; further training does not seem to lead to significant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both cost curves are roughly equal, so the model has low variance (does not overfit much)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2B6F8F-14BB-4414-A22E-CDC738062CEE}"/>
              </a:ext>
            </a:extLst>
          </p:cNvPr>
          <p:cNvCxnSpPr>
            <a:cxnSpLocks/>
          </p:cNvCxnSpPr>
          <p:nvPr/>
        </p:nvCxnSpPr>
        <p:spPr>
          <a:xfrm flipH="1">
            <a:off x="7070186" y="3906144"/>
            <a:ext cx="470779" cy="778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8DE01E7-4311-4EE8-9F85-2A5EF7D371A8}"/>
              </a:ext>
            </a:extLst>
          </p:cNvPr>
          <p:cNvSpPr txBox="1">
            <a:spLocks/>
          </p:cNvSpPr>
          <p:nvPr/>
        </p:nvSpPr>
        <p:spPr>
          <a:xfrm>
            <a:off x="838200" y="370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Network Structure vs. Cross-Validation Set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8B102-032E-42E6-AD96-F7B5A83A3BED}"/>
              </a:ext>
            </a:extLst>
          </p:cNvPr>
          <p:cNvSpPr txBox="1"/>
          <p:nvPr/>
        </p:nvSpPr>
        <p:spPr>
          <a:xfrm>
            <a:off x="838199" y="1520626"/>
            <a:ext cx="4262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only picking the model with the lowest cross-validation MAPE, it is useful here to test a few of the best models on two test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original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test set consisting of only ‘real averages,’ i.e. those formed by averaging the 49 spectra that belong to a single POSCAR/CONTCAR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this model will be used on data that was not artificially created, so it is important that it works well on the ‘real averages’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most MAPEs are within 0.1% of each other, which is not significant enough to use this as the only metric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A222C4-8465-4801-BBC3-E5E9B22FD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75" y="1520626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F69F-1814-4A0C-8349-4CE67AD8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Final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DB89-A1ED-4CC7-8B05-D6D1CA5C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23526"/>
            <a:ext cx="3817776" cy="47084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Original test set confirms that for the most part, all models perform similarly on the augmented data, suggesting we need another metric to choose the best model</a:t>
            </a:r>
          </a:p>
          <a:p>
            <a:r>
              <a:rPr lang="en-US" dirty="0"/>
              <a:t>When plotting the MAPEs obtained by the models on the new test set, the 53-node model is found to be best</a:t>
            </a:r>
          </a:p>
          <a:p>
            <a:r>
              <a:rPr lang="en-US" dirty="0"/>
              <a:t>With the knowledge we have, the 53-node model should generalize best to actual, non-augmented data</a:t>
            </a:r>
          </a:p>
          <a:p>
            <a:r>
              <a:rPr lang="en-US" dirty="0"/>
              <a:t>53-node model performance on earlier train/cross-validation:</a:t>
            </a:r>
          </a:p>
          <a:p>
            <a:pPr lvl="1"/>
            <a:r>
              <a:rPr lang="en-US" dirty="0"/>
              <a:t>Train set: 3.08% MAPE</a:t>
            </a:r>
          </a:p>
          <a:p>
            <a:pPr lvl="1"/>
            <a:r>
              <a:rPr lang="en-US" dirty="0"/>
              <a:t>Cross-validation set: 3.28% MAPE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0424B-F6D3-42D1-9F59-AC5812BE0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02" y="1690688"/>
            <a:ext cx="5852172" cy="43525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0E70703-2558-436E-81BA-2190608FA06E}"/>
              </a:ext>
            </a:extLst>
          </p:cNvPr>
          <p:cNvSpPr/>
          <p:nvPr/>
        </p:nvSpPr>
        <p:spPr>
          <a:xfrm>
            <a:off x="9253659" y="5266788"/>
            <a:ext cx="244444" cy="24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D4994A0-BDEC-424D-9D24-317619E34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2" y="2962372"/>
            <a:ext cx="3898488" cy="38762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A496E4-1A38-46B0-9C01-87336D764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72" y="2962371"/>
            <a:ext cx="3898488" cy="3876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4D7EB-6EAB-4FCE-B81F-78BFFB89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36" y="325797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2839-2856-4ACC-9792-E64718FC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58" y="1395598"/>
            <a:ext cx="7708032" cy="189820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Mean absolute errors and percentage errors</a:t>
            </a:r>
          </a:p>
          <a:p>
            <a:pPr lvl="1"/>
            <a:r>
              <a:rPr lang="en-US" dirty="0"/>
              <a:t>Original test set: 0.049 (1/3 of standard deviation), 3.35%</a:t>
            </a:r>
          </a:p>
          <a:p>
            <a:pPr lvl="1"/>
            <a:r>
              <a:rPr lang="en-US" dirty="0"/>
              <a:t>New test set: 0.051, 3.43%</a:t>
            </a:r>
          </a:p>
          <a:p>
            <a:r>
              <a:rPr lang="en-US" dirty="0"/>
              <a:t>Note for further investigation: the three predictions where the prediction value is &lt;= 1.4 and under-estimates the actual value (as seen on the graph to the right) are the last 3 rows in the output matrix, which correspond to the last 3 CONTCAR files from the folder 1000K</a:t>
            </a:r>
          </a:p>
          <a:p>
            <a:pPr lvl="1"/>
            <a:r>
              <a:rPr lang="en-US" dirty="0"/>
              <a:t>Removing these 3 values and reevaluating leaves only a 1.60% MAPE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47655-47C1-458A-80CD-086DDD13603A}"/>
              </a:ext>
            </a:extLst>
          </p:cNvPr>
          <p:cNvSpPr txBox="1"/>
          <p:nvPr/>
        </p:nvSpPr>
        <p:spPr>
          <a:xfrm>
            <a:off x="1433957" y="3441294"/>
            <a:ext cx="2261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Performance on Original Test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67638-5DD2-4A0F-9924-905A60F61467}"/>
              </a:ext>
            </a:extLst>
          </p:cNvPr>
          <p:cNvSpPr txBox="1"/>
          <p:nvPr/>
        </p:nvSpPr>
        <p:spPr>
          <a:xfrm>
            <a:off x="5368412" y="3441289"/>
            <a:ext cx="2261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Performance on New Test Set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E484E8-A4E3-436E-81FD-3EAA5D431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066" y="1395598"/>
            <a:ext cx="2619069" cy="44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4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ADBF69-601D-494F-B677-03C444C6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0238"/>
            <a:ext cx="4818434" cy="2619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3134EC-BEFE-4CB6-BCF3-5D6070BE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12" y="3878675"/>
            <a:ext cx="5266081" cy="2817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11AF0-2686-44F5-A884-A1EDE84D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with the 1000K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C84E-6A25-4C8B-9D0F-54D6F5D1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319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 of the other structures were taken at 300K</a:t>
            </a:r>
          </a:p>
          <a:p>
            <a:r>
              <a:rPr lang="en-US" dirty="0"/>
              <a:t>The last three structures at 1000K were left at the longest time</a:t>
            </a:r>
          </a:p>
          <a:p>
            <a:pPr lvl="1"/>
            <a:r>
              <a:rPr lang="en-US" dirty="0"/>
              <a:t>At such high temperatures, those with remain the longest tend to form the most oxygen-oxygen bonds</a:t>
            </a:r>
          </a:p>
          <a:p>
            <a:r>
              <a:rPr lang="en-US" dirty="0"/>
              <a:t>This structural difference affects the spectra in such a way that the network will tend to underestimate the structure’s actual average coordination number</a:t>
            </a:r>
          </a:p>
          <a:p>
            <a:pPr lvl="1"/>
            <a:r>
              <a:rPr lang="en-US" dirty="0"/>
              <a:t>Future model considerations: incorporate other features, such as the number of oxygen-oxygen bonds, in order to train the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87AF4-EFF6-47AC-A34C-0E13B25FDAF2}"/>
              </a:ext>
            </a:extLst>
          </p:cNvPr>
          <p:cNvSpPr txBox="1"/>
          <p:nvPr/>
        </p:nvSpPr>
        <p:spPr>
          <a:xfrm>
            <a:off x="10386708" y="1529774"/>
            <a:ext cx="118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300K structure: no O-O dimers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36B87-5ABE-41E5-8952-5ED18DAAC935}"/>
              </a:ext>
            </a:extLst>
          </p:cNvPr>
          <p:cNvSpPr txBox="1"/>
          <p:nvPr/>
        </p:nvSpPr>
        <p:spPr>
          <a:xfrm>
            <a:off x="10710154" y="4034438"/>
            <a:ext cx="123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1000K structure: three O-O dimers</a:t>
            </a:r>
          </a:p>
        </p:txBody>
      </p:sp>
    </p:spTree>
    <p:extLst>
      <p:ext uri="{BB962C8B-B14F-4D97-AF65-F5344CB8AC3E}">
        <p14:creationId xmlns:p14="http://schemas.microsoft.com/office/powerpoint/2010/main" val="322188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84EFFB-2DC0-4C61-B52D-7E12B2382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1"/>
          <a:stretch/>
        </p:blipFill>
        <p:spPr>
          <a:xfrm>
            <a:off x="1813872" y="4395937"/>
            <a:ext cx="4249125" cy="2392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53F93-5509-4A64-91C8-ADFFD3F4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2517-D440-4A03-ACEC-CFDE1A2F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35"/>
            <a:ext cx="5257800" cy="28965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Studying Li</a:t>
            </a:r>
            <a:r>
              <a:rPr lang="en-US" sz="1800" dirty="0"/>
              <a:t>3</a:t>
            </a:r>
            <a:r>
              <a:rPr lang="en-US" dirty="0"/>
              <a:t>FeO</a:t>
            </a:r>
            <a:r>
              <a:rPr lang="en-US" sz="1800" dirty="0"/>
              <a:t>3.5</a:t>
            </a:r>
            <a:r>
              <a:rPr lang="en-US" sz="2000" dirty="0"/>
              <a:t> </a:t>
            </a:r>
            <a:r>
              <a:rPr lang="en-US" dirty="0"/>
              <a:t>structures and their potential for battery storage</a:t>
            </a:r>
          </a:p>
          <a:p>
            <a:pPr lvl="1"/>
            <a:r>
              <a:rPr lang="en-US" dirty="0"/>
              <a:t>Fe coordination number of oxygens</a:t>
            </a:r>
          </a:p>
          <a:p>
            <a:pPr lvl="1"/>
            <a:r>
              <a:rPr lang="en-US" dirty="0"/>
              <a:t>Charge on oxygen atoms</a:t>
            </a:r>
          </a:p>
          <a:p>
            <a:r>
              <a:rPr lang="en-US" dirty="0"/>
              <a:t>Using x-ray absorption near edge structure (XANES) from spectroscopy at the Argonne Advanced Photon Source as inputs to a neural network; used to predict these two values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B5B76-6B4C-4340-BA0B-755403BC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60" y="547646"/>
            <a:ext cx="5470279" cy="40395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B11EF9-72C9-4C94-A313-AEC0A863D449}"/>
              </a:ext>
            </a:extLst>
          </p:cNvPr>
          <p:cNvSpPr/>
          <p:nvPr/>
        </p:nvSpPr>
        <p:spPr>
          <a:xfrm>
            <a:off x="7794414" y="662224"/>
            <a:ext cx="497191" cy="3690766"/>
          </a:xfrm>
          <a:prstGeom prst="rect">
            <a:avLst/>
          </a:prstGeom>
          <a:solidFill>
            <a:srgbClr val="FFFF00">
              <a:alpha val="41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8D6193-343F-4908-A406-C4637099D557}"/>
              </a:ext>
            </a:extLst>
          </p:cNvPr>
          <p:cNvSpPr/>
          <p:nvPr/>
        </p:nvSpPr>
        <p:spPr>
          <a:xfrm>
            <a:off x="6174756" y="2880851"/>
            <a:ext cx="1238765" cy="1058033"/>
          </a:xfrm>
          <a:prstGeom prst="ellipse">
            <a:avLst/>
          </a:prstGeom>
          <a:noFill/>
          <a:ln w="4762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D8177-30CB-407B-8B4B-B95EC0447B10}"/>
              </a:ext>
            </a:extLst>
          </p:cNvPr>
          <p:cNvSpPr txBox="1"/>
          <p:nvPr/>
        </p:nvSpPr>
        <p:spPr>
          <a:xfrm>
            <a:off x="10409797" y="4279460"/>
            <a:ext cx="15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(R. Sarangi)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6E1D0-D115-4D72-93FD-3C16CD05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408" y="4587237"/>
            <a:ext cx="3820571" cy="20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10AC4C-6A9B-4106-872D-00644E46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12" y="3567336"/>
            <a:ext cx="5591607" cy="3290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B4E2B-7F65-4590-8371-82653355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Analysis with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51D5-F031-4E08-8886-204AB315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686860" cy="1922510"/>
          </a:xfrm>
        </p:spPr>
        <p:txBody>
          <a:bodyPr>
            <a:normAutofit/>
          </a:bodyPr>
          <a:lstStyle/>
          <a:p>
            <a:r>
              <a:rPr lang="en-US" dirty="0"/>
              <a:t>Objective: given a spectrum for a single oxygen atom, predict the charge on that atom</a:t>
            </a:r>
          </a:p>
          <a:p>
            <a:r>
              <a:rPr lang="en-US" dirty="0"/>
              <a:t>15 Li</a:t>
            </a:r>
            <a:r>
              <a:rPr lang="en-US" sz="1800" dirty="0"/>
              <a:t>3</a:t>
            </a:r>
            <a:r>
              <a:rPr lang="en-US" dirty="0"/>
              <a:t>FeO</a:t>
            </a:r>
            <a:r>
              <a:rPr lang="en-US" sz="1800" dirty="0"/>
              <a:t>3.5</a:t>
            </a:r>
            <a:r>
              <a:rPr lang="en-US" dirty="0"/>
              <a:t> structures used, 49 spectra per POSCAR/CONTCAR file</a:t>
            </a:r>
          </a:p>
          <a:p>
            <a:pPr lvl="1"/>
            <a:r>
              <a:rPr lang="en-US" dirty="0"/>
              <a:t>Did not use 3 of the structures used in the other models; lacked charge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3759CF-BA40-411F-8B04-8B45664A6432}"/>
              </a:ext>
            </a:extLst>
          </p:cNvPr>
          <p:cNvSpPr txBox="1">
            <a:spLocks/>
          </p:cNvSpPr>
          <p:nvPr/>
        </p:nvSpPr>
        <p:spPr>
          <a:xfrm>
            <a:off x="838200" y="3616474"/>
            <a:ext cx="4795912" cy="2876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Neural network: trained for regression, using much of the same framework as for the averaged spectra analysis</a:t>
            </a:r>
          </a:p>
          <a:p>
            <a:pPr lvl="1"/>
            <a:r>
              <a:rPr lang="en-US" dirty="0"/>
              <a:t>Major difference is the task of choosing a new set of optimal hyperparameters, as they vary between applications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7AD5B-C3AF-4FFC-B1BE-54AC584952A3}"/>
              </a:ext>
            </a:extLst>
          </p:cNvPr>
          <p:cNvSpPr txBox="1"/>
          <p:nvPr/>
        </p:nvSpPr>
        <p:spPr>
          <a:xfrm>
            <a:off x="11058133" y="6338986"/>
            <a:ext cx="933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(Liang Li)</a:t>
            </a:r>
          </a:p>
        </p:txBody>
      </p:sp>
    </p:spTree>
    <p:extLst>
      <p:ext uri="{BB962C8B-B14F-4D97-AF65-F5344CB8AC3E}">
        <p14:creationId xmlns:p14="http://schemas.microsoft.com/office/powerpoint/2010/main" val="250525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428A-F732-4681-AD64-6109BBAD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Data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FD29F-CA89-4B57-87D9-732EDE7E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2" y="1855122"/>
            <a:ext cx="5850538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87061-1E3B-4C63-B54E-6BE9237BD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66" y="1855122"/>
            <a:ext cx="5852172" cy="4352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14CBB8-415E-45D1-B572-539CBCD54D9C}"/>
              </a:ext>
            </a:extLst>
          </p:cNvPr>
          <p:cNvSpPr txBox="1"/>
          <p:nvPr/>
        </p:nvSpPr>
        <p:spPr>
          <a:xfrm>
            <a:off x="10068233" y="2004443"/>
            <a:ext cx="20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(normalized)</a:t>
            </a:r>
          </a:p>
        </p:txBody>
      </p:sp>
    </p:spTree>
    <p:extLst>
      <p:ext uri="{BB962C8B-B14F-4D97-AF65-F5344CB8AC3E}">
        <p14:creationId xmlns:p14="http://schemas.microsoft.com/office/powerpoint/2010/main" val="250564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4E62-4272-4A51-8C3A-CF4ECD1B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FD5F-3A10-464A-B257-945FC893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9255" cy="4351338"/>
          </a:xfrm>
        </p:spPr>
        <p:txBody>
          <a:bodyPr>
            <a:normAutofit/>
          </a:bodyPr>
          <a:lstStyle/>
          <a:p>
            <a:r>
              <a:rPr lang="en-US" dirty="0"/>
              <a:t>Learning rate: 0.0003</a:t>
            </a:r>
          </a:p>
          <a:p>
            <a:r>
              <a:rPr lang="en-US" dirty="0"/>
              <a:t>Mini-batch size: 32</a:t>
            </a:r>
          </a:p>
          <a:p>
            <a:r>
              <a:rPr lang="en-US" dirty="0"/>
              <a:t>Normalization of input data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Dropout: ineffective, not used</a:t>
            </a:r>
          </a:p>
          <a:p>
            <a:r>
              <a:rPr lang="en-US" dirty="0"/>
              <a:t>Regularization: set factor to 0.01</a:t>
            </a:r>
          </a:p>
          <a:p>
            <a:r>
              <a:rPr lang="en-US" dirty="0"/>
              <a:t>Activation function: set to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Optimization algorithm: Adam</a:t>
            </a:r>
          </a:p>
        </p:txBody>
      </p:sp>
    </p:spTree>
    <p:extLst>
      <p:ext uri="{BB962C8B-B14F-4D97-AF65-F5344CB8AC3E}">
        <p14:creationId xmlns:p14="http://schemas.microsoft.com/office/powerpoint/2010/main" val="335431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B0F-FC09-46B5-8260-04519539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5C795-0F8E-443E-8A07-1E11B30D0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r="8714"/>
          <a:stretch/>
        </p:blipFill>
        <p:spPr>
          <a:xfrm>
            <a:off x="3733800" y="2084546"/>
            <a:ext cx="7620000" cy="3674795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5DFFCB-5AE6-4641-AB55-B5ACD9DC8F65}"/>
              </a:ext>
            </a:extLst>
          </p:cNvPr>
          <p:cNvCxnSpPr>
            <a:cxnSpLocks/>
          </p:cNvCxnSpPr>
          <p:nvPr/>
        </p:nvCxnSpPr>
        <p:spPr>
          <a:xfrm flipH="1">
            <a:off x="8282628" y="3532645"/>
            <a:ext cx="470779" cy="778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7CB029-499F-420A-91C6-EA1F513D52C1}"/>
              </a:ext>
            </a:extLst>
          </p:cNvPr>
          <p:cNvSpPr txBox="1"/>
          <p:nvPr/>
        </p:nvSpPr>
        <p:spPr>
          <a:xfrm>
            <a:off x="838199" y="1802989"/>
            <a:ext cx="2780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this cost graph when training the 40 hidden node model, ~4000 iterations is a good place to stop</a:t>
            </a:r>
          </a:p>
        </p:txBody>
      </p:sp>
    </p:spTree>
    <p:extLst>
      <p:ext uri="{BB962C8B-B14F-4D97-AF65-F5344CB8AC3E}">
        <p14:creationId xmlns:p14="http://schemas.microsoft.com/office/powerpoint/2010/main" val="2605960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F856-BA68-4412-B08B-FCFBEADE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Network Structure vs. Cross-Validation Set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14A6A-FBE7-4DC7-B29D-5F9BE99E9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12" y="1690688"/>
            <a:ext cx="5852172" cy="435255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1428DF-20F9-4B4B-A8A7-6784EB78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0455" cy="2493456"/>
          </a:xfrm>
        </p:spPr>
        <p:txBody>
          <a:bodyPr/>
          <a:lstStyle/>
          <a:p>
            <a:r>
              <a:rPr lang="en-US" dirty="0"/>
              <a:t>Based on the MAPEs of different models on the cross-validation set, we choose the model with 40 hidden nodes as our optimal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38BA36-C658-4AF3-A795-FB0CFB4E7394}"/>
              </a:ext>
            </a:extLst>
          </p:cNvPr>
          <p:cNvSpPr/>
          <p:nvPr/>
        </p:nvSpPr>
        <p:spPr>
          <a:xfrm>
            <a:off x="8397144" y="5274974"/>
            <a:ext cx="244444" cy="24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6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C86C-DD12-4BF5-A854-7AFAB21E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8C51C69-2C25-44C9-9C43-841F49046512}"/>
              </a:ext>
            </a:extLst>
          </p:cNvPr>
          <p:cNvSpPr txBox="1">
            <a:spLocks/>
          </p:cNvSpPr>
          <p:nvPr/>
        </p:nvSpPr>
        <p:spPr>
          <a:xfrm>
            <a:off x="838200" y="1769985"/>
            <a:ext cx="5037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 of prediction (MAPEs)</a:t>
            </a:r>
          </a:p>
          <a:p>
            <a:pPr lvl="1"/>
            <a:r>
              <a:rPr lang="en-US" dirty="0"/>
              <a:t>Train set: 1.48%</a:t>
            </a:r>
          </a:p>
          <a:p>
            <a:pPr lvl="1"/>
            <a:r>
              <a:rPr lang="en-US" dirty="0"/>
              <a:t>Cross-validation set: 2.31%</a:t>
            </a:r>
          </a:p>
          <a:p>
            <a:pPr lvl="1"/>
            <a:r>
              <a:rPr lang="en-US" dirty="0"/>
              <a:t>Test set: 2.15%</a:t>
            </a:r>
          </a:p>
          <a:p>
            <a:r>
              <a:rPr lang="en-US" dirty="0"/>
              <a:t>Mean absolute error (MAE) on test set: 0.03 </a:t>
            </a:r>
          </a:p>
          <a:p>
            <a:pPr lvl="1"/>
            <a:r>
              <a:rPr lang="en-US" dirty="0"/>
              <a:t>= 1/5 of standard deviation</a:t>
            </a:r>
          </a:p>
          <a:p>
            <a:r>
              <a:rPr lang="en-US" dirty="0"/>
              <a:t>Performs well on extreme values, but training on more data points for both ends would strengthen the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439C90-30B0-4234-8F7E-AB9210B2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61" y="1312078"/>
            <a:ext cx="4998439" cy="4969877"/>
          </a:xfrm>
        </p:spPr>
      </p:pic>
    </p:spTree>
    <p:extLst>
      <p:ext uri="{BB962C8B-B14F-4D97-AF65-F5344CB8AC3E}">
        <p14:creationId xmlns:p14="http://schemas.microsoft.com/office/powerpoint/2010/main" val="285881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140FB0E-3D6A-4F31-9326-557596929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7" b="7240"/>
          <a:stretch/>
        </p:blipFill>
        <p:spPr bwMode="auto">
          <a:xfrm>
            <a:off x="6858030" y="3218811"/>
            <a:ext cx="5098939" cy="28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18931-ACF4-4A4B-A0FC-8235A4E1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054-AFC9-452E-A02E-F66FD00A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9826"/>
            <a:ext cx="6152535" cy="381305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We process many related tasks simultaneously, as certain information can be used for multiple tasks</a:t>
            </a:r>
          </a:p>
          <a:p>
            <a:r>
              <a:rPr lang="en-US" dirty="0"/>
              <a:t>By combining multiple tasks, the goal is to achieve better results on all tasks, compared to when trained separately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Shared layer designed to compute features useful for both tasks</a:t>
            </a:r>
          </a:p>
          <a:p>
            <a:pPr lvl="1"/>
            <a:r>
              <a:rPr lang="en-US" dirty="0"/>
              <a:t>Its outputs are sent to separate, task-specific layers </a:t>
            </a:r>
          </a:p>
          <a:p>
            <a:r>
              <a:rPr lang="en-US" dirty="0"/>
              <a:t>Measure of accuracy: classification accuracy minus regression MAPE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E21DE-0661-452F-B4FA-DAB7BB0592A4}"/>
              </a:ext>
            </a:extLst>
          </p:cNvPr>
          <p:cNvSpPr txBox="1"/>
          <p:nvPr/>
        </p:nvSpPr>
        <p:spPr>
          <a:xfrm>
            <a:off x="10684803" y="6244433"/>
            <a:ext cx="15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(Kajal Gupta)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610CF-5F13-4E6A-A956-8248AAAC8CAD}"/>
              </a:ext>
            </a:extLst>
          </p:cNvPr>
          <p:cNvSpPr txBox="1"/>
          <p:nvPr/>
        </p:nvSpPr>
        <p:spPr>
          <a:xfrm>
            <a:off x="7307147" y="2926423"/>
            <a:ext cx="18794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Fe Coordination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88DE0-64DE-4545-8DD2-648488B0AD62}"/>
              </a:ext>
            </a:extLst>
          </p:cNvPr>
          <p:cNvSpPr txBox="1"/>
          <p:nvPr/>
        </p:nvSpPr>
        <p:spPr>
          <a:xfrm>
            <a:off x="9684829" y="2926423"/>
            <a:ext cx="9064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Charge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7A6A45-2D00-42DB-B4C0-83E5A2366A69}"/>
              </a:ext>
            </a:extLst>
          </p:cNvPr>
          <p:cNvSpPr txBox="1">
            <a:spLocks/>
          </p:cNvSpPr>
          <p:nvPr/>
        </p:nvSpPr>
        <p:spPr>
          <a:xfrm>
            <a:off x="838200" y="1504895"/>
            <a:ext cx="1011716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Objective: combine the coordination number classification task and charge regression task into one model to optimize both simultaneously</a:t>
            </a:r>
          </a:p>
          <a:p>
            <a:r>
              <a:rPr lang="en-US" sz="2400" dirty="0"/>
              <a:t>Relatively new technique, motivated by how humans think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60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ACBD-D51D-4AB8-9BBD-DA4D35C2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FC9D-00DB-49E8-A082-1F07624A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89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Network structure: 100 nodes in shared layer, 50 in each task-specific layer</a:t>
            </a:r>
          </a:p>
          <a:p>
            <a:pPr lvl="1"/>
            <a:r>
              <a:rPr lang="en-US" dirty="0"/>
              <a:t>Did not have time to test more structures; better to train a bigger network than a smaller one</a:t>
            </a:r>
          </a:p>
          <a:p>
            <a:r>
              <a:rPr lang="en-US" dirty="0"/>
              <a:t>Learning rate: 1e-6</a:t>
            </a:r>
          </a:p>
          <a:p>
            <a:pPr lvl="1"/>
            <a:r>
              <a:rPr lang="en-US" dirty="0"/>
              <a:t>3e-6 is too fast, hard to precisely determine when to stop</a:t>
            </a:r>
          </a:p>
          <a:p>
            <a:r>
              <a:rPr lang="en-US" dirty="0"/>
              <a:t>Mini-batch size: 16</a:t>
            </a:r>
          </a:p>
          <a:p>
            <a:r>
              <a:rPr lang="en-US" dirty="0"/>
              <a:t>Normalization of input data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Dropout: ineffective, not used</a:t>
            </a:r>
          </a:p>
          <a:p>
            <a:r>
              <a:rPr lang="en-US" dirty="0"/>
              <a:t>Regularization factors: different per task</a:t>
            </a:r>
          </a:p>
          <a:p>
            <a:pPr lvl="1"/>
            <a:r>
              <a:rPr lang="en-US" dirty="0"/>
              <a:t>Coordination classification: 0.3</a:t>
            </a:r>
          </a:p>
          <a:p>
            <a:pPr lvl="1"/>
            <a:r>
              <a:rPr lang="en-US" dirty="0"/>
              <a:t>Charge regression: 0.03</a:t>
            </a:r>
          </a:p>
          <a:p>
            <a:r>
              <a:rPr lang="en-US" dirty="0"/>
              <a:t>Activation function: set to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Optimization algorithm: Adam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CD517B-D3F7-42B5-9A26-8933F5A7E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20643"/>
              </p:ext>
            </p:extLst>
          </p:nvPr>
        </p:nvGraphicFramePr>
        <p:xfrm>
          <a:off x="6636778" y="3311015"/>
          <a:ext cx="5014450" cy="306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50">
                  <a:extLst>
                    <a:ext uri="{9D8B030D-6E8A-4147-A177-3AD203B41FA5}">
                      <a16:colId xmlns:a16="http://schemas.microsoft.com/office/drawing/2014/main" val="3781690670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3555313532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1365033895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343142819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1091729318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1094218499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3414690904"/>
                    </a:ext>
                  </a:extLst>
                </a:gridCol>
              </a:tblGrid>
              <a:tr h="510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15428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15752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84651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65542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37601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0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8B22B6-1935-4315-B4D0-41815CF47083}"/>
              </a:ext>
            </a:extLst>
          </p:cNvPr>
          <p:cNvSpPr txBox="1"/>
          <p:nvPr/>
        </p:nvSpPr>
        <p:spPr>
          <a:xfrm>
            <a:off x="8205636" y="2941683"/>
            <a:ext cx="187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Coordination Beta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7826B-17F4-4B81-A65D-C063615906AC}"/>
              </a:ext>
            </a:extLst>
          </p:cNvPr>
          <p:cNvSpPr txBox="1"/>
          <p:nvPr/>
        </p:nvSpPr>
        <p:spPr>
          <a:xfrm>
            <a:off x="6162824" y="3741740"/>
            <a:ext cx="461665" cy="22024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Charge Beta</a:t>
            </a:r>
          </a:p>
        </p:txBody>
      </p:sp>
    </p:spTree>
    <p:extLst>
      <p:ext uri="{BB962C8B-B14F-4D97-AF65-F5344CB8AC3E}">
        <p14:creationId xmlns:p14="http://schemas.microsoft.com/office/powerpoint/2010/main" val="230313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9BD7-288D-4C28-AA99-0E71E47D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C836-0211-44A3-BB75-F0F464A3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34031" cy="5060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Coordination classification accuracy</a:t>
            </a:r>
          </a:p>
          <a:p>
            <a:pPr lvl="1"/>
            <a:r>
              <a:rPr lang="en-US" dirty="0"/>
              <a:t>Train set: 0.73</a:t>
            </a:r>
          </a:p>
          <a:p>
            <a:pPr lvl="1"/>
            <a:r>
              <a:rPr lang="en-US" dirty="0"/>
              <a:t>Cross-validation set: 0.71</a:t>
            </a:r>
          </a:p>
          <a:p>
            <a:pPr lvl="1"/>
            <a:r>
              <a:rPr lang="en-US" dirty="0"/>
              <a:t>Test set: 0.66</a:t>
            </a:r>
          </a:p>
          <a:p>
            <a:pPr lvl="1"/>
            <a:r>
              <a:rPr lang="en-US" dirty="0"/>
              <a:t>Notes</a:t>
            </a:r>
          </a:p>
          <a:p>
            <a:pPr lvl="2"/>
            <a:r>
              <a:rPr lang="en-US" dirty="0"/>
              <a:t>Predictions seem to heavily lean towards 1 and 2; fails to predict values of 3 or 4, and many values of 0</a:t>
            </a:r>
          </a:p>
          <a:p>
            <a:pPr lvl="2"/>
            <a:r>
              <a:rPr lang="en-US" dirty="0"/>
              <a:t>Prediction power fairly weak; most likely will need more training examples for labels with extreme values</a:t>
            </a:r>
          </a:p>
          <a:p>
            <a:r>
              <a:rPr lang="en-US" dirty="0"/>
              <a:t>Charge regression MAPE</a:t>
            </a:r>
          </a:p>
          <a:p>
            <a:pPr lvl="1"/>
            <a:r>
              <a:rPr lang="en-US" dirty="0"/>
              <a:t>Train set: 4.93%</a:t>
            </a:r>
          </a:p>
          <a:p>
            <a:pPr lvl="1"/>
            <a:r>
              <a:rPr lang="en-US" dirty="0"/>
              <a:t>Cross-validation set: 8.01%</a:t>
            </a:r>
          </a:p>
          <a:p>
            <a:pPr lvl="1"/>
            <a:r>
              <a:rPr lang="en-US" dirty="0"/>
              <a:t>Test set: 7.47%</a:t>
            </a:r>
          </a:p>
          <a:p>
            <a:pPr lvl="1"/>
            <a:r>
              <a:rPr lang="en-US" dirty="0"/>
              <a:t>Notes</a:t>
            </a:r>
          </a:p>
          <a:p>
            <a:pPr lvl="2"/>
            <a:r>
              <a:rPr lang="en-US" dirty="0"/>
              <a:t>Cross-validation and test set performance fairly similar, so the model does generalize; however, the prediction power is much weaker than the model trained on this task alone</a:t>
            </a:r>
          </a:p>
          <a:p>
            <a:pPr lvl="2"/>
            <a:r>
              <a:rPr lang="en-US" dirty="0"/>
              <a:t>Struggles especially with charges closer to 0; training with more data in this range would be beneficial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C3C3D-A409-4BAD-ABA9-A77884BB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31" y="2264630"/>
            <a:ext cx="4619769" cy="4593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2E986-E429-4777-89B3-C62CC88D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61" y="567527"/>
            <a:ext cx="5835737" cy="18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49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4C40-9D9D-4ABC-B296-49AA6088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91A3-01E3-4B39-A46A-5AD12C34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992"/>
            <a:ext cx="10515600" cy="48021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Coordination Number Classification: neural network with two hidden layers</a:t>
            </a:r>
          </a:p>
          <a:p>
            <a:pPr lvl="1"/>
            <a:r>
              <a:rPr lang="en-US" dirty="0"/>
              <a:t>94% accuracy</a:t>
            </a:r>
          </a:p>
          <a:p>
            <a:pPr lvl="1"/>
            <a:r>
              <a:rPr lang="en-US" dirty="0"/>
              <a:t>Close to optimal performance</a:t>
            </a:r>
          </a:p>
          <a:p>
            <a:r>
              <a:rPr lang="en-US" dirty="0"/>
              <a:t>Average Coordination Regression: neural network with one hidden layer</a:t>
            </a:r>
          </a:p>
          <a:p>
            <a:pPr lvl="1"/>
            <a:r>
              <a:rPr lang="en-US" dirty="0"/>
              <a:t>3.43% mean absolute percentage error</a:t>
            </a:r>
          </a:p>
          <a:p>
            <a:pPr lvl="1"/>
            <a:r>
              <a:rPr lang="en-US" dirty="0"/>
              <a:t>Future consideration: take the number of O-O dimers into account</a:t>
            </a:r>
          </a:p>
          <a:p>
            <a:r>
              <a:rPr lang="en-US" dirty="0"/>
              <a:t>Charge Regression: neural network with one hidden layer</a:t>
            </a:r>
          </a:p>
          <a:p>
            <a:pPr lvl="1"/>
            <a:r>
              <a:rPr lang="en-US" dirty="0"/>
              <a:t>2.15% mean absolute percentage error</a:t>
            </a:r>
          </a:p>
          <a:p>
            <a:pPr lvl="1"/>
            <a:r>
              <a:rPr lang="en-US" dirty="0"/>
              <a:t>Near optimal; more training examples at both extremes would be beneficial</a:t>
            </a:r>
          </a:p>
          <a:p>
            <a:r>
              <a:rPr lang="en-US" dirty="0"/>
              <a:t>Multi-Task: Coordination Classification with Charge Regression</a:t>
            </a:r>
          </a:p>
          <a:p>
            <a:pPr lvl="1"/>
            <a:r>
              <a:rPr lang="en-US" dirty="0"/>
              <a:t>Hidden layers: one shared layer, two task-specific layers</a:t>
            </a:r>
          </a:p>
          <a:p>
            <a:pPr lvl="1"/>
            <a:r>
              <a:rPr lang="en-US" dirty="0"/>
              <a:t>Classification: 66% accuracy, regression: 7.47% MAPE</a:t>
            </a:r>
          </a:p>
          <a:p>
            <a:pPr lvl="1"/>
            <a:r>
              <a:rPr lang="en-US" dirty="0"/>
              <a:t>A multi-task approach has potential, but based on the hyperparameters and structures tested, in this case, performance most likely will not surpass the models trained individually</a:t>
            </a:r>
          </a:p>
          <a:p>
            <a:pPr lvl="1"/>
            <a:r>
              <a:rPr lang="en-US" dirty="0"/>
              <a:t>Would be more useful to try if performance had been poor on both when trained individually</a:t>
            </a:r>
          </a:p>
          <a:p>
            <a:r>
              <a:rPr lang="en-US" dirty="0"/>
              <a:t>Neural networks are versatile, have potential for many other XANES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1952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8E82-96B7-4773-8152-04CF474D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Single Spectrum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FB5-BDA8-4E68-803E-7A73FC6C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6040"/>
            <a:ext cx="6956835" cy="4774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Objective: given a XANES spectrum for a single oxygen atom, predict its Fe coordination number</a:t>
            </a:r>
          </a:p>
          <a:p>
            <a:pPr lvl="1"/>
            <a:r>
              <a:rPr lang="en-US" dirty="0"/>
              <a:t>Multi-class classification: coordination number is 0, 1, 2, 3, or 4 </a:t>
            </a:r>
          </a:p>
          <a:p>
            <a:r>
              <a:rPr lang="en-US" dirty="0"/>
              <a:t>18 Li</a:t>
            </a:r>
            <a:r>
              <a:rPr lang="en-US" sz="1800" dirty="0"/>
              <a:t>3</a:t>
            </a:r>
            <a:r>
              <a:rPr lang="en-US" dirty="0"/>
              <a:t>FeO</a:t>
            </a:r>
            <a:r>
              <a:rPr lang="en-US" sz="1800" dirty="0"/>
              <a:t>3.5</a:t>
            </a:r>
            <a:r>
              <a:rPr lang="en-US" dirty="0"/>
              <a:t> structures used, 49 spectra per POSCAR/CONTCAR file</a:t>
            </a:r>
          </a:p>
          <a:p>
            <a:r>
              <a:rPr lang="en-US" dirty="0"/>
              <a:t>882 examples: 64% train set, 16% cross-validation set, 20% test set</a:t>
            </a:r>
          </a:p>
          <a:p>
            <a:r>
              <a:rPr lang="en-US" dirty="0"/>
              <a:t>Neural network: written in Python and </a:t>
            </a:r>
            <a:r>
              <a:rPr lang="en-US" dirty="0" err="1"/>
              <a:t>Tensorflow</a:t>
            </a:r>
            <a:r>
              <a:rPr lang="en-US" dirty="0"/>
              <a:t>, 2 hidden layers</a:t>
            </a:r>
          </a:p>
          <a:p>
            <a:r>
              <a:rPr lang="en-US" dirty="0"/>
              <a:t>Goals: use tools and hyperparameters to speed up learning, and reduce overfitting</a:t>
            </a:r>
          </a:p>
          <a:p>
            <a:pPr lvl="1"/>
            <a:r>
              <a:rPr lang="en-US" dirty="0"/>
              <a:t>Overfitting: when the model fits too closely to the training data and fails to generalize to the test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D0485F-659D-4BDE-9663-24F5931C09DC}"/>
              </a:ext>
            </a:extLst>
          </p:cNvPr>
          <p:cNvGrpSpPr/>
          <p:nvPr/>
        </p:nvGrpSpPr>
        <p:grpSpPr>
          <a:xfrm>
            <a:off x="8616086" y="1503698"/>
            <a:ext cx="973575" cy="1066796"/>
            <a:chOff x="-181663" y="1953638"/>
            <a:chExt cx="1109666" cy="12159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373033-2FA9-4837-935F-9030A398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1663" y="1961636"/>
              <a:ext cx="514768" cy="120792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2D24D-836A-4195-A7A7-E09E6D706692}"/>
                </a:ext>
              </a:extLst>
            </p:cNvPr>
            <p:cNvSpPr/>
            <p:nvPr/>
          </p:nvSpPr>
          <p:spPr>
            <a:xfrm>
              <a:off x="322232" y="1953638"/>
              <a:ext cx="605771" cy="1089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/>
                <a:t>Li</a:t>
              </a:r>
            </a:p>
            <a:p>
              <a:pPr>
                <a:spcBef>
                  <a:spcPts val="600"/>
                </a:spcBef>
              </a:pPr>
              <a:r>
                <a:rPr lang="en-US" b="1" dirty="0"/>
                <a:t>O</a:t>
              </a:r>
            </a:p>
            <a:p>
              <a:pPr>
                <a:spcBef>
                  <a:spcPts val="600"/>
                </a:spcBef>
              </a:pPr>
              <a:r>
                <a:rPr lang="en-US" b="1" dirty="0"/>
                <a:t>Fe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F3F68A-F8FF-4400-A8D6-6E44CDEA9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798" y="1028773"/>
            <a:ext cx="1203629" cy="1640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D8838-B0FD-42A0-8B59-0128BBF6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813" y="2790350"/>
            <a:ext cx="1432706" cy="1624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2E191-F2BA-489D-8348-A9994AC5B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5779" y="2686714"/>
            <a:ext cx="1475666" cy="1831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66378A-330C-4521-8899-099EACE59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6925" y="4518575"/>
            <a:ext cx="1441594" cy="1793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DE2EF-4185-4445-B7FA-AB0915BEB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265" y="4489732"/>
            <a:ext cx="1336696" cy="16950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FB1EB5-2594-4BE6-A03D-C8336C2912BB}"/>
              </a:ext>
            </a:extLst>
          </p:cNvPr>
          <p:cNvSpPr txBox="1"/>
          <p:nvPr/>
        </p:nvSpPr>
        <p:spPr>
          <a:xfrm>
            <a:off x="8341347" y="877553"/>
            <a:ext cx="143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cutoff radius</a:t>
            </a:r>
          </a:p>
          <a:p>
            <a:pPr algn="ctr"/>
            <a:r>
              <a:rPr lang="en-US" dirty="0"/>
              <a:t> 2.6 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7BE39-2724-4371-AC4A-86A4B8EC2A88}"/>
              </a:ext>
            </a:extLst>
          </p:cNvPr>
          <p:cNvSpPr txBox="1"/>
          <p:nvPr/>
        </p:nvSpPr>
        <p:spPr>
          <a:xfrm>
            <a:off x="9595924" y="6353467"/>
            <a:ext cx="85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(Liang Li)</a:t>
            </a:r>
          </a:p>
        </p:txBody>
      </p:sp>
    </p:spTree>
    <p:extLst>
      <p:ext uri="{BB962C8B-B14F-4D97-AF65-F5344CB8AC3E}">
        <p14:creationId xmlns:p14="http://schemas.microsoft.com/office/powerpoint/2010/main" val="1180619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BC32-5314-4767-93E8-1BD5035F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D74C-7E94-41AE-8490-177CBE25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5" y="1690688"/>
            <a:ext cx="10884309" cy="45652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Deep learning introduction: </a:t>
            </a:r>
            <a:r>
              <a:rPr lang="en-US" dirty="0">
                <a:hlinkClick r:id="rId2"/>
              </a:rPr>
              <a:t>https://www.coursera.org/specializations/deep-learning</a:t>
            </a:r>
            <a:r>
              <a:rPr lang="en-US" dirty="0"/>
              <a:t> </a:t>
            </a:r>
          </a:p>
          <a:p>
            <a:r>
              <a:rPr lang="en-US" dirty="0"/>
              <a:t>Dropout: </a:t>
            </a:r>
            <a:r>
              <a:rPr lang="en-US" dirty="0">
                <a:hlinkClick r:id="rId3"/>
              </a:rPr>
              <a:t>http://jmlr.org/papers/volume15/srivastava14a.old/srivastava14a.pdf</a:t>
            </a:r>
            <a:endParaRPr lang="en-US" dirty="0"/>
          </a:p>
          <a:p>
            <a:r>
              <a:rPr lang="en-US" dirty="0"/>
              <a:t>Batch normalization: </a:t>
            </a:r>
            <a:r>
              <a:rPr lang="en-US" dirty="0">
                <a:hlinkClick r:id="rId4"/>
              </a:rPr>
              <a:t>https://arxiv.org/pdf/1502.03167.pdf</a:t>
            </a:r>
            <a:r>
              <a:rPr lang="en-US" dirty="0"/>
              <a:t> </a:t>
            </a:r>
          </a:p>
          <a:p>
            <a:r>
              <a:rPr lang="en-US" dirty="0"/>
              <a:t>Adam optimizer: </a:t>
            </a:r>
            <a:r>
              <a:rPr lang="en-US" dirty="0">
                <a:hlinkClick r:id="rId5"/>
              </a:rPr>
              <a:t>https://arxiv.org/pdf/1412.6980.pdf</a:t>
            </a:r>
            <a:r>
              <a:rPr lang="en-US" dirty="0"/>
              <a:t> </a:t>
            </a:r>
          </a:p>
          <a:p>
            <a:r>
              <a:rPr lang="en-US" dirty="0"/>
              <a:t>Multi-task learning: </a:t>
            </a:r>
            <a:r>
              <a:rPr lang="en-US" dirty="0">
                <a:hlinkClick r:id="rId6"/>
              </a:rPr>
              <a:t>https://arxiv.org/pdf/1706.05098.pdf</a:t>
            </a:r>
            <a:endParaRPr lang="en-US" dirty="0"/>
          </a:p>
          <a:p>
            <a:r>
              <a:rPr lang="en-US" dirty="0"/>
              <a:t>X-ray absorption spectroscopy: </a:t>
            </a:r>
            <a:r>
              <a:rPr lang="en-US" dirty="0">
                <a:hlinkClick r:id="rId7"/>
              </a:rPr>
              <a:t>http://xafs.org/Tutorials?action=AttachFile&amp;do=get&amp;target=Newville_xas_fundamentals.pdf</a:t>
            </a:r>
            <a:r>
              <a:rPr lang="en-US" dirty="0"/>
              <a:t> </a:t>
            </a:r>
          </a:p>
          <a:p>
            <a:r>
              <a:rPr lang="en-US" dirty="0"/>
              <a:t>Supervised ML determination of metallic nanoparticles: </a:t>
            </a:r>
            <a:r>
              <a:rPr lang="en-US" dirty="0">
                <a:hlinkClick r:id="rId8"/>
              </a:rPr>
              <a:t>https://pubs.acs.org/doi/abs/10.1021/acs.jpclett.7b02364</a:t>
            </a:r>
            <a:r>
              <a:rPr lang="en-US" dirty="0"/>
              <a:t> </a:t>
            </a:r>
          </a:p>
          <a:p>
            <a:r>
              <a:rPr lang="en-US" dirty="0"/>
              <a:t>Deep networks for predicting crystal stability: </a:t>
            </a:r>
            <a:r>
              <a:rPr lang="en-US" dirty="0">
                <a:hlinkClick r:id="rId9"/>
              </a:rPr>
              <a:t>https://www.nature.com/articles/s41467-018-06322-x.pdf</a:t>
            </a:r>
            <a:r>
              <a:rPr lang="en-US" dirty="0"/>
              <a:t> </a:t>
            </a:r>
          </a:p>
          <a:p>
            <a:r>
              <a:rPr lang="en-US" dirty="0"/>
              <a:t>NN approach to characterize structural transformations in XAFS: </a:t>
            </a:r>
            <a:r>
              <a:rPr lang="en-US" dirty="0">
                <a:hlinkClick r:id="rId10"/>
              </a:rPr>
              <a:t>https://journals.aps.org/prl/pdf/10.1103/PhysRevLett.120.225502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60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CD8D-5BFD-406A-96A8-79DFC684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7ABDCD-DA08-43FD-8EE3-9CAAB4E8D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2" y="1552622"/>
            <a:ext cx="5850538" cy="4351338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45BFB5-9503-4DC9-B257-2FA7EEFAE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66" y="1552622"/>
            <a:ext cx="5852172" cy="43525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08FA42-C88C-4867-BB52-0E98C23A3663}"/>
              </a:ext>
            </a:extLst>
          </p:cNvPr>
          <p:cNvSpPr txBox="1"/>
          <p:nvPr/>
        </p:nvSpPr>
        <p:spPr>
          <a:xfrm>
            <a:off x="10068233" y="1679981"/>
            <a:ext cx="20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(normalized)</a:t>
            </a:r>
          </a:p>
        </p:txBody>
      </p:sp>
    </p:spTree>
    <p:extLst>
      <p:ext uri="{BB962C8B-B14F-4D97-AF65-F5344CB8AC3E}">
        <p14:creationId xmlns:p14="http://schemas.microsoft.com/office/powerpoint/2010/main" val="191204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A1D42B7A-6460-47A0-B14A-4F1B7DD9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98" y="1538243"/>
            <a:ext cx="5266402" cy="3356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6966B-403E-4BF8-A203-1077DBBD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 Overview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F48A9A3-701C-427B-8C63-E4CFD4426EEF}"/>
              </a:ext>
            </a:extLst>
          </p:cNvPr>
          <p:cNvSpPr txBox="1"/>
          <p:nvPr/>
        </p:nvSpPr>
        <p:spPr>
          <a:xfrm>
            <a:off x="4860776" y="4393058"/>
            <a:ext cx="14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(5 x 147)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451609-19D8-4C06-A75C-75B4747935BC}"/>
              </a:ext>
            </a:extLst>
          </p:cNvPr>
          <p:cNvSpPr txBox="1"/>
          <p:nvPr/>
        </p:nvSpPr>
        <p:spPr>
          <a:xfrm>
            <a:off x="367647" y="4629764"/>
            <a:ext cx="14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(170 x 882)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D649F57-B55D-4AE6-85A1-0DCEA1A6BFD0}"/>
              </a:ext>
            </a:extLst>
          </p:cNvPr>
          <p:cNvSpPr txBox="1"/>
          <p:nvPr/>
        </p:nvSpPr>
        <p:spPr>
          <a:xfrm>
            <a:off x="11065814" y="6338986"/>
            <a:ext cx="85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(Liang Li)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2A7979E5-128E-43D0-BA67-25930808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175" y="1455474"/>
            <a:ext cx="4126982" cy="86347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C445E00-26E7-446D-B4B1-FFFF65B4D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825" y="2421037"/>
            <a:ext cx="3120382" cy="147807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B667E6AD-76F2-48CF-B028-4346B18CB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951" y="3788332"/>
            <a:ext cx="5118131" cy="1573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270BC72-482C-4AAD-A7BD-2F4A68795F80}"/>
                  </a:ext>
                </a:extLst>
              </p:cNvPr>
              <p:cNvSpPr txBox="1"/>
              <p:nvPr/>
            </p:nvSpPr>
            <p:spPr>
              <a:xfrm>
                <a:off x="699435" y="5319757"/>
                <a:ext cx="3166945" cy="1643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0.80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.04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270BC72-482C-4AAD-A7BD-2F4A6879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5" y="5319757"/>
                <a:ext cx="3166945" cy="1643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EF2BA5D-BE26-4728-8432-B9D812E75062}"/>
                  </a:ext>
                </a:extLst>
              </p:cNvPr>
              <p:cNvSpPr txBox="1"/>
              <p:nvPr/>
            </p:nvSpPr>
            <p:spPr>
              <a:xfrm>
                <a:off x="4049745" y="5329360"/>
                <a:ext cx="3077736" cy="635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EF2BA5D-BE26-4728-8432-B9D812E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45" y="5329360"/>
                <a:ext cx="3077736" cy="635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05D0A6E-2669-478C-AB56-E9D5D1E6AFC3}"/>
                  </a:ext>
                </a:extLst>
              </p:cNvPr>
              <p:cNvSpPr txBox="1"/>
              <p:nvPr/>
            </p:nvSpPr>
            <p:spPr>
              <a:xfrm>
                <a:off x="3506526" y="5871264"/>
                <a:ext cx="4341541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05D0A6E-2669-478C-AB56-E9D5D1E6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26" y="5871264"/>
                <a:ext cx="43415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29FAF85A-22AE-4F4F-97A3-44B776944F38}"/>
              </a:ext>
            </a:extLst>
          </p:cNvPr>
          <p:cNvSpPr txBox="1"/>
          <p:nvPr/>
        </p:nvSpPr>
        <p:spPr>
          <a:xfrm>
            <a:off x="7983120" y="5703431"/>
            <a:ext cx="280709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 Layer: </a:t>
            </a:r>
            <a:r>
              <a:rPr lang="en-US" sz="2000" dirty="0" err="1"/>
              <a:t>Softmax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266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78A9-D655-4EEA-8438-40EE3784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&amp; Hyperparameters to Improve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F6B5-157A-4F2D-BD62-4F559DE7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141"/>
            <a:ext cx="7011154" cy="48147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Learning rate</a:t>
            </a:r>
          </a:p>
          <a:p>
            <a:pPr lvl="1"/>
            <a:r>
              <a:rPr lang="en-US" dirty="0"/>
              <a:t>How large of a gradient step the network takes at each iteration</a:t>
            </a:r>
          </a:p>
          <a:p>
            <a:pPr lvl="1"/>
            <a:r>
              <a:rPr lang="en-US" dirty="0"/>
              <a:t>0.0003 found to train the most accurate models; 0.0001 as well, but slower convergence</a:t>
            </a:r>
          </a:p>
          <a:p>
            <a:r>
              <a:rPr lang="en-US" dirty="0"/>
              <a:t>Mini batch gradient descent</a:t>
            </a:r>
          </a:p>
          <a:p>
            <a:pPr lvl="1"/>
            <a:r>
              <a:rPr lang="en-US" dirty="0"/>
              <a:t>On each step of gradient descent, rather than processing the entire training set at once, take a gradient step for every small ‘batch’ of the data</a:t>
            </a:r>
          </a:p>
          <a:p>
            <a:pPr lvl="1"/>
            <a:r>
              <a:rPr lang="en-US" dirty="0"/>
              <a:t>Thus, in one epoch, it can take many more gradient steps, accelerating convergence</a:t>
            </a:r>
          </a:p>
          <a:p>
            <a:pPr lvl="1"/>
            <a:r>
              <a:rPr lang="en-US" dirty="0"/>
              <a:t>With mini batch size of 16: cost function converges to minimum quickly, with low noise</a:t>
            </a:r>
          </a:p>
          <a:p>
            <a:r>
              <a:rPr lang="en-US" dirty="0"/>
              <a:t>Normalization of input data</a:t>
            </a:r>
          </a:p>
          <a:p>
            <a:pPr lvl="1"/>
            <a:r>
              <a:rPr lang="en-US" dirty="0"/>
              <a:t>For each of the 170 energy levels (eV), normalize all data to have a mean of 0 and a variance of 1; facilitates training because all energy levels can be taken into equal consideration, rather than some outweighing others</a:t>
            </a:r>
          </a:p>
        </p:txBody>
      </p:sp>
      <p:pic>
        <p:nvPicPr>
          <p:cNvPr id="1030" name="Picture 6" descr="Image result for neural network learning rate">
            <a:extLst>
              <a:ext uri="{FF2B5EF4-FFF2-40B4-BE49-F238E27FC236}">
                <a16:creationId xmlns:a16="http://schemas.microsoft.com/office/drawing/2014/main" id="{3978F7E0-CFD9-4F74-B7A2-30C599C5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97" y="1591824"/>
            <a:ext cx="3237526" cy="29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ini batch gradient descent">
            <a:extLst>
              <a:ext uri="{FF2B5EF4-FFF2-40B4-BE49-F238E27FC236}">
                <a16:creationId xmlns:a16="http://schemas.microsoft.com/office/drawing/2014/main" id="{6C8821D6-3E76-4F07-B475-233E6CAC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885" y="4511946"/>
            <a:ext cx="4171950" cy="206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EBDC0-1828-4B8C-B783-617A3307699F}"/>
              </a:ext>
            </a:extLst>
          </p:cNvPr>
          <p:cNvSpPr txBox="1"/>
          <p:nvPr/>
        </p:nvSpPr>
        <p:spPr>
          <a:xfrm>
            <a:off x="10457237" y="6185098"/>
            <a:ext cx="163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(Imad </a:t>
            </a:r>
            <a:r>
              <a:rPr lang="en-US" sz="1400" dirty="0" err="1"/>
              <a:t>Dabbura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26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0122-0F08-4805-BFD2-AB122C06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Hyperparameters, continued</a:t>
            </a:r>
          </a:p>
        </p:txBody>
      </p:sp>
      <p:pic>
        <p:nvPicPr>
          <p:cNvPr id="2050" name="Picture 2" descr="Image result for batch normalization">
            <a:extLst>
              <a:ext uri="{FF2B5EF4-FFF2-40B4-BE49-F238E27FC236}">
                <a16:creationId xmlns:a16="http://schemas.microsoft.com/office/drawing/2014/main" id="{2E8BA415-2A3E-4173-A988-620504AE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87" y="1357656"/>
            <a:ext cx="4422167" cy="25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60A06-6DAF-46BD-9A47-28FF9569DDF9}"/>
              </a:ext>
            </a:extLst>
          </p:cNvPr>
          <p:cNvSpPr txBox="1"/>
          <p:nvPr/>
        </p:nvSpPr>
        <p:spPr>
          <a:xfrm>
            <a:off x="10911191" y="3429000"/>
            <a:ext cx="88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Ilango</a:t>
            </a:r>
            <a:r>
              <a:rPr lang="en-US" sz="1400" dirty="0"/>
              <a:t> 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384D7-705D-4C7A-8B88-7A3A69CFF520}"/>
              </a:ext>
            </a:extLst>
          </p:cNvPr>
          <p:cNvSpPr txBox="1"/>
          <p:nvPr/>
        </p:nvSpPr>
        <p:spPr>
          <a:xfrm>
            <a:off x="5962157" y="6366082"/>
            <a:ext cx="59416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(Srivastava, Hinton, </a:t>
            </a:r>
            <a:r>
              <a:rPr lang="en-US" sz="1300" dirty="0" err="1"/>
              <a:t>Krizhevsky</a:t>
            </a:r>
            <a:r>
              <a:rPr lang="en-US" sz="1300" dirty="0"/>
              <a:t>, </a:t>
            </a:r>
            <a:r>
              <a:rPr lang="en-US" sz="1300" dirty="0" err="1"/>
              <a:t>Sutskever</a:t>
            </a:r>
            <a:r>
              <a:rPr lang="en-US" sz="1300" dirty="0"/>
              <a:t>, </a:t>
            </a:r>
            <a:r>
              <a:rPr lang="en-US" sz="1300" dirty="0" err="1"/>
              <a:t>Salakhutdinov</a:t>
            </a:r>
            <a:r>
              <a:rPr lang="en-US" sz="13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6614F-FF8E-4CC5-9317-439A0B4AD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58"/>
          <a:stretch/>
        </p:blipFill>
        <p:spPr>
          <a:xfrm>
            <a:off x="7183810" y="3762032"/>
            <a:ext cx="2273570" cy="2569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A4FEB-31C6-4792-B5E2-200428109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58"/>
          <a:stretch/>
        </p:blipFill>
        <p:spPr>
          <a:xfrm>
            <a:off x="9775139" y="3762032"/>
            <a:ext cx="2273569" cy="25697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86E5-439D-4304-97C2-489767A5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02" y="1522208"/>
            <a:ext cx="6899390" cy="4970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Batch normalization</a:t>
            </a:r>
          </a:p>
          <a:p>
            <a:pPr lvl="1"/>
            <a:r>
              <a:rPr lang="en-US" dirty="0"/>
              <a:t>Like normalization above, but for each mini batch, it’s performed on the outputs of each hidden layer before they are fed into the next layer</a:t>
            </a:r>
          </a:p>
          <a:p>
            <a:pPr lvl="1"/>
            <a:r>
              <a:rPr lang="en-US" dirty="0"/>
              <a:t>Speeds up and improves learning, because the benefits of normalizing the input data are now being found at every layer</a:t>
            </a:r>
          </a:p>
          <a:p>
            <a:r>
              <a:rPr lang="en-US" dirty="0"/>
              <a:t>Dropout </a:t>
            </a:r>
          </a:p>
          <a:p>
            <a:pPr lvl="1"/>
            <a:r>
              <a:rPr lang="en-US" dirty="0"/>
              <a:t>With a certain probability, some set of nodes in each layer are removed on each training step </a:t>
            </a:r>
          </a:p>
          <a:p>
            <a:pPr lvl="1"/>
            <a:r>
              <a:rPr lang="en-US" dirty="0"/>
              <a:t>Forces the network to take all nodes into account when training, avoids having a lot of weights being set too close to 0</a:t>
            </a:r>
          </a:p>
          <a:p>
            <a:pPr lvl="1"/>
            <a:r>
              <a:rPr lang="en-US" dirty="0"/>
              <a:t>In theory it’s a very effective tool for reducing overfitting, but here it seemed to have little to no effect on the results</a:t>
            </a:r>
          </a:p>
          <a:p>
            <a:pPr lvl="2"/>
            <a:r>
              <a:rPr lang="en-US" dirty="0"/>
              <a:t>There is research suggesting that batch normalization and dropout should not be used at the same time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4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15FB-E5D0-491E-9342-57369B2F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Hyperparameters,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EFC1-823E-4091-BEFB-495A65A0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801"/>
            <a:ext cx="6846651" cy="48057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Regularization </a:t>
            </a:r>
          </a:p>
          <a:p>
            <a:pPr lvl="1"/>
            <a:r>
              <a:rPr lang="en-US" dirty="0"/>
              <a:t>A tool to prevent overfitting, penalizes the model from training weights which are too large</a:t>
            </a:r>
          </a:p>
          <a:p>
            <a:pPr lvl="1"/>
            <a:r>
              <a:rPr lang="en-US" dirty="0"/>
              <a:t>Adds the sums of the squares of the weights to the cost function, times a factor</a:t>
            </a:r>
          </a:p>
          <a:p>
            <a:pPr lvl="2"/>
            <a:r>
              <a:rPr lang="en-US" dirty="0"/>
              <a:t>Thus, to minimize the cost function, the weights must be smaller</a:t>
            </a:r>
          </a:p>
          <a:p>
            <a:pPr lvl="1"/>
            <a:r>
              <a:rPr lang="en-US" dirty="0"/>
              <a:t>Hyperparameter to tune: the factor with which to multiply this sum of squares </a:t>
            </a:r>
          </a:p>
          <a:p>
            <a:pPr lvl="2"/>
            <a:r>
              <a:rPr lang="en-US" dirty="0"/>
              <a:t>0.01 found to be effective; 0.03 had similar performance, but was a bit slower to train</a:t>
            </a:r>
          </a:p>
          <a:p>
            <a:r>
              <a:rPr lang="en-US" dirty="0"/>
              <a:t>Activation functions in hidden layers</a:t>
            </a:r>
          </a:p>
          <a:p>
            <a:pPr lvl="1"/>
            <a:r>
              <a:rPr lang="en-US" dirty="0"/>
              <a:t>Must be included so the model can learn non-linear relations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(rectified linear unit) in both layers is effective</a:t>
            </a:r>
          </a:p>
          <a:p>
            <a:r>
              <a:rPr lang="en-US" dirty="0"/>
              <a:t>Optimization algorithm</a:t>
            </a:r>
          </a:p>
          <a:p>
            <a:pPr lvl="1"/>
            <a:r>
              <a:rPr lang="en-US" dirty="0"/>
              <a:t>Adam: most commonly used gradient descent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F78BD-98C2-421E-B8A3-305658D9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11" y="1421394"/>
            <a:ext cx="2920189" cy="2334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984DB-117B-43BD-A758-DC35D466F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0"/>
          <a:stretch/>
        </p:blipFill>
        <p:spPr>
          <a:xfrm>
            <a:off x="7684851" y="3981105"/>
            <a:ext cx="4484576" cy="251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72432F-E221-427B-9BD3-876EDA371780}"/>
              </a:ext>
            </a:extLst>
          </p:cNvPr>
          <p:cNvSpPr txBox="1"/>
          <p:nvPr/>
        </p:nvSpPr>
        <p:spPr>
          <a:xfrm>
            <a:off x="10606392" y="6410356"/>
            <a:ext cx="158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Kingma</a:t>
            </a:r>
            <a:r>
              <a:rPr lang="en-US" sz="1400" dirty="0"/>
              <a:t>, Ba)</a:t>
            </a:r>
          </a:p>
        </p:txBody>
      </p:sp>
    </p:spTree>
    <p:extLst>
      <p:ext uri="{BB962C8B-B14F-4D97-AF65-F5344CB8AC3E}">
        <p14:creationId xmlns:p14="http://schemas.microsoft.com/office/powerpoint/2010/main" val="299060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583-9B44-440D-82A8-2D179BB7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DD3ED-7547-4835-83FE-023E23DB855B}"/>
              </a:ext>
            </a:extLst>
          </p:cNvPr>
          <p:cNvSpPr txBox="1"/>
          <p:nvPr/>
        </p:nvSpPr>
        <p:spPr>
          <a:xfrm>
            <a:off x="838200" y="1670271"/>
            <a:ext cx="2774133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Early stopping: stopping training when the cost on the cross-validation set no longer decreases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to prevent overfitting – stops training before the network fits too well to the training data and fails to generalize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graph, ~4000 iterations is sufficient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CBDCE5-E9DA-4D93-BB06-AE73C319C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r="8196"/>
          <a:stretch/>
        </p:blipFill>
        <p:spPr>
          <a:xfrm>
            <a:off x="3739082" y="1745672"/>
            <a:ext cx="7438000" cy="404758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27EDD8-D1CE-44AA-B311-343AB454893D}"/>
              </a:ext>
            </a:extLst>
          </p:cNvPr>
          <p:cNvCxnSpPr>
            <a:cxnSpLocks/>
          </p:cNvCxnSpPr>
          <p:nvPr/>
        </p:nvCxnSpPr>
        <p:spPr>
          <a:xfrm flipH="1">
            <a:off x="7106971" y="3961853"/>
            <a:ext cx="470779" cy="778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925CCB1-4982-4652-8053-D9CA63E5E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8" t="12425" r="10230" b="80579"/>
          <a:stretch/>
        </p:blipFill>
        <p:spPr>
          <a:xfrm>
            <a:off x="9533105" y="2269982"/>
            <a:ext cx="1439695" cy="5058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FD7BD3-ED4B-4A7C-BC88-D8EB970FD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5" t="9088" r="44628" b="88605"/>
          <a:stretch/>
        </p:blipFill>
        <p:spPr>
          <a:xfrm>
            <a:off x="6714693" y="1919012"/>
            <a:ext cx="1726114" cy="2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12391</TotalTime>
  <Words>2550</Words>
  <Application>Microsoft Office PowerPoint</Application>
  <PresentationFormat>Widescreen</PresentationFormat>
  <Paragraphs>294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XANES Analysis of Lithium Transitional Metal Oxides with Neural Networks</vt:lpstr>
      <vt:lpstr>Background</vt:lpstr>
      <vt:lpstr>Single Spectrum Analysis</vt:lpstr>
      <vt:lpstr>Data Distribution</vt:lpstr>
      <vt:lpstr>Machine Learning Overview</vt:lpstr>
      <vt:lpstr>Tools &amp; Hyperparameters to Improve Learning</vt:lpstr>
      <vt:lpstr>Tools &amp; Hyperparameters, continued</vt:lpstr>
      <vt:lpstr>Tools &amp; Hyperparameters, continued</vt:lpstr>
      <vt:lpstr>Number of Iterations</vt:lpstr>
      <vt:lpstr>Network Structure vs. Cross-Validation Set Accuracy</vt:lpstr>
      <vt:lpstr>Results</vt:lpstr>
      <vt:lpstr>Averaged Spectrum Analysis</vt:lpstr>
      <vt:lpstr>Data Distribution</vt:lpstr>
      <vt:lpstr>Tools &amp; Hyperparameters Used</vt:lpstr>
      <vt:lpstr>Number of Iterations</vt:lpstr>
      <vt:lpstr>PowerPoint Presentation</vt:lpstr>
      <vt:lpstr>Choosing a Final Network Structure</vt:lpstr>
      <vt:lpstr>Results</vt:lpstr>
      <vt:lpstr>The Difference with the 1000K Values</vt:lpstr>
      <vt:lpstr>Charge Analysis with Regression</vt:lpstr>
      <vt:lpstr>Charge Data Distribution</vt:lpstr>
      <vt:lpstr>Tools &amp; Hyperparameters Used</vt:lpstr>
      <vt:lpstr>Number of Iterations</vt:lpstr>
      <vt:lpstr>Network Structure vs. Cross-Validation Set Accuracy</vt:lpstr>
      <vt:lpstr>Results</vt:lpstr>
      <vt:lpstr>Multi-Task Learning</vt:lpstr>
      <vt:lpstr>Tools &amp; Hyperparameters Used</vt:lpstr>
      <vt:lpstr>Results</vt:lpstr>
      <vt:lpstr>Summary and 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Mindren Lu</dc:creator>
  <cp:lastModifiedBy>Mindren Lu</cp:lastModifiedBy>
  <cp:revision>213</cp:revision>
  <dcterms:created xsi:type="dcterms:W3CDTF">2019-01-16T16:22:09Z</dcterms:created>
  <dcterms:modified xsi:type="dcterms:W3CDTF">2019-01-31T23:33:56Z</dcterms:modified>
</cp:coreProperties>
</file>