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2" r:id="rId1"/>
  </p:sldMasterIdLst>
  <p:notesMasterIdLst>
    <p:notesMasterId r:id="rId19"/>
  </p:notesMasterIdLst>
  <p:sldIdLst>
    <p:sldId id="256" r:id="rId2"/>
    <p:sldId id="257" r:id="rId3"/>
    <p:sldId id="258" r:id="rId4"/>
    <p:sldId id="259" r:id="rId5"/>
    <p:sldId id="263" r:id="rId6"/>
    <p:sldId id="262" r:id="rId7"/>
    <p:sldId id="281" r:id="rId8"/>
    <p:sldId id="280" r:id="rId9"/>
    <p:sldId id="288" r:id="rId10"/>
    <p:sldId id="289" r:id="rId11"/>
    <p:sldId id="264" r:id="rId12"/>
    <p:sldId id="290" r:id="rId13"/>
    <p:sldId id="278" r:id="rId14"/>
    <p:sldId id="270" r:id="rId15"/>
    <p:sldId id="271" r:id="rId16"/>
    <p:sldId id="274" r:id="rId17"/>
    <p:sldId id="272" r:id="rId18"/>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ECCF3"/>
    <a:srgbClr val="990099"/>
    <a:srgbClr val="D60093"/>
    <a:srgbClr val="768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38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emmav\Downloads\IPSApp%20(respuesta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Gamificada vs. no gamificada</a:t>
            </a:r>
          </a:p>
        </c:rich>
      </c:tx>
      <c:layout/>
      <c:overlay val="0"/>
      <c:spPr>
        <a:noFill/>
        <a:ln>
          <a:noFill/>
        </a:ln>
        <a:effectLst/>
      </c:spPr>
    </c:title>
    <c:autoTitleDeleted val="0"/>
    <c:plotArea>
      <c:layout/>
      <c:barChart>
        <c:barDir val="bar"/>
        <c:grouping val="clustered"/>
        <c:varyColors val="0"/>
        <c:ser>
          <c:idx val="0"/>
          <c:order val="0"/>
          <c:tx>
            <c:v>Gamificada</c:v>
          </c:tx>
          <c:spPr>
            <a:solidFill>
              <a:schemeClr val="accent1"/>
            </a:solidFill>
            <a:ln>
              <a:noFill/>
            </a:ln>
            <a:effectLst/>
          </c:spPr>
          <c:invertIfNegative val="0"/>
          <c:cat>
            <c:strRef>
              <c:f>Respuestas!$B$1:$I$1</c:f>
              <c:strCache>
                <c:ptCount val="8"/>
                <c:pt idx="0">
                  <c:v>M'ha agradat utilitzar l'aplicació</c:v>
                </c:pt>
                <c:pt idx="1">
                  <c:v>M'ha semblat una aplicació innecessàriament complexa</c:v>
                </c:pt>
                <c:pt idx="2">
                  <c:v>M'ha semblat una aplicació fàcil d'utilitzar</c:v>
                </c:pt>
                <c:pt idx="3">
                  <c:v>He trobat l'aplicació inconsistent</c:v>
                </c:pt>
                <c:pt idx="4">
                  <c:v>He trobat l'aplicació incòmoda d'utilitzar</c:v>
                </c:pt>
                <c:pt idx="5">
                  <c:v>M'he avorrit utilitzant l'aplicació</c:v>
                </c:pt>
                <c:pt idx="6">
                  <c:v>M'agrada el disseny de l'aplicació</c:v>
                </c:pt>
                <c:pt idx="7">
                  <c:v>He entès bé les preguntes del qüestionari</c:v>
                </c:pt>
              </c:strCache>
            </c:strRef>
          </c:cat>
          <c:val>
            <c:numRef>
              <c:f>Respuestas!$B$8:$I$8</c:f>
              <c:numCache>
                <c:formatCode>General</c:formatCode>
                <c:ptCount val="8"/>
                <c:pt idx="0">
                  <c:v>3.3333333333333335</c:v>
                </c:pt>
                <c:pt idx="1">
                  <c:v>1.1666666666666667</c:v>
                </c:pt>
                <c:pt idx="2">
                  <c:v>4.666666666666667</c:v>
                </c:pt>
                <c:pt idx="3">
                  <c:v>1.1666666666666667</c:v>
                </c:pt>
                <c:pt idx="4">
                  <c:v>1.6666666666666667</c:v>
                </c:pt>
                <c:pt idx="5">
                  <c:v>3</c:v>
                </c:pt>
                <c:pt idx="6">
                  <c:v>3.8333333333333335</c:v>
                </c:pt>
                <c:pt idx="7">
                  <c:v>4.666666666666667</c:v>
                </c:pt>
              </c:numCache>
            </c:numRef>
          </c:val>
          <c:extLst xmlns:c16r2="http://schemas.microsoft.com/office/drawing/2015/06/chart">
            <c:ext xmlns:c16="http://schemas.microsoft.com/office/drawing/2014/chart" uri="{C3380CC4-5D6E-409C-BE32-E72D297353CC}">
              <c16:uniqueId val="{00000000-B924-4BF1-881C-23306036720B}"/>
            </c:ext>
          </c:extLst>
        </c:ser>
        <c:ser>
          <c:idx val="1"/>
          <c:order val="1"/>
          <c:tx>
            <c:v>No gamificada</c:v>
          </c:tx>
          <c:spPr>
            <a:solidFill>
              <a:schemeClr val="accent2"/>
            </a:solidFill>
            <a:ln>
              <a:noFill/>
            </a:ln>
            <a:effectLst/>
          </c:spPr>
          <c:invertIfNegative val="0"/>
          <c:cat>
            <c:strRef>
              <c:f>Respuestas!$B$1:$I$1</c:f>
              <c:strCache>
                <c:ptCount val="8"/>
                <c:pt idx="0">
                  <c:v>M'ha agradat utilitzar l'aplicació</c:v>
                </c:pt>
                <c:pt idx="1">
                  <c:v>M'ha semblat una aplicació innecessàriament complexa</c:v>
                </c:pt>
                <c:pt idx="2">
                  <c:v>M'ha semblat una aplicació fàcil d'utilitzar</c:v>
                </c:pt>
                <c:pt idx="3">
                  <c:v>He trobat l'aplicació inconsistent</c:v>
                </c:pt>
                <c:pt idx="4">
                  <c:v>He trobat l'aplicació incòmoda d'utilitzar</c:v>
                </c:pt>
                <c:pt idx="5">
                  <c:v>M'he avorrit utilitzant l'aplicació</c:v>
                </c:pt>
                <c:pt idx="6">
                  <c:v>M'agrada el disseny de l'aplicació</c:v>
                </c:pt>
                <c:pt idx="7">
                  <c:v>He entès bé les preguntes del qüestionari</c:v>
                </c:pt>
              </c:strCache>
            </c:strRef>
          </c:cat>
          <c:val>
            <c:numRef>
              <c:f>Respuestas!$B$16:$I$16</c:f>
              <c:numCache>
                <c:formatCode>General</c:formatCode>
                <c:ptCount val="8"/>
                <c:pt idx="0">
                  <c:v>2.8333333333333335</c:v>
                </c:pt>
                <c:pt idx="1">
                  <c:v>1.3333333333333333</c:v>
                </c:pt>
                <c:pt idx="2">
                  <c:v>4.5</c:v>
                </c:pt>
                <c:pt idx="3">
                  <c:v>1.5</c:v>
                </c:pt>
                <c:pt idx="4">
                  <c:v>1.6666666666666667</c:v>
                </c:pt>
                <c:pt idx="5">
                  <c:v>3.5</c:v>
                </c:pt>
                <c:pt idx="6">
                  <c:v>3.8333333333333335</c:v>
                </c:pt>
                <c:pt idx="7">
                  <c:v>4.333333333333333</c:v>
                </c:pt>
              </c:numCache>
            </c:numRef>
          </c:val>
          <c:extLst xmlns:c16r2="http://schemas.microsoft.com/office/drawing/2015/06/chart">
            <c:ext xmlns:c16="http://schemas.microsoft.com/office/drawing/2014/chart" uri="{C3380CC4-5D6E-409C-BE32-E72D297353CC}">
              <c16:uniqueId val="{00000001-B924-4BF1-881C-23306036720B}"/>
            </c:ext>
          </c:extLst>
        </c:ser>
        <c:dLbls>
          <c:showLegendKey val="0"/>
          <c:showVal val="0"/>
          <c:showCatName val="0"/>
          <c:showSerName val="0"/>
          <c:showPercent val="0"/>
          <c:showBubbleSize val="0"/>
        </c:dLbls>
        <c:gapWidth val="219"/>
        <c:axId val="138849792"/>
        <c:axId val="146272768"/>
      </c:barChart>
      <c:catAx>
        <c:axId val="138849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46272768"/>
        <c:crosses val="autoZero"/>
        <c:auto val="1"/>
        <c:lblAlgn val="ctr"/>
        <c:lblOffset val="100"/>
        <c:noMultiLvlLbl val="0"/>
      </c:catAx>
      <c:valAx>
        <c:axId val="146272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38849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A3F15-CDB4-4E87-8C55-796BC5BC2AC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1B0363D8-0367-4F48-AB19-B0D674DCBDFD}">
      <dgm:prSet phldrT="[Texto]"/>
      <dgm:spPr/>
      <dgm:t>
        <a:bodyPr/>
        <a:lstStyle/>
        <a:p>
          <a:r>
            <a:rPr lang="es-ES" dirty="0" smtClean="0"/>
            <a:t>Aplicación web</a:t>
          </a:r>
          <a:endParaRPr lang="es-ES" dirty="0"/>
        </a:p>
      </dgm:t>
    </dgm:pt>
    <dgm:pt modelId="{AC984062-FED2-446B-9345-AE1FC5C0DF38}" type="parTrans" cxnId="{0192BC3B-3D76-40CB-9486-FC8A36592C3E}">
      <dgm:prSet/>
      <dgm:spPr/>
      <dgm:t>
        <a:bodyPr/>
        <a:lstStyle/>
        <a:p>
          <a:endParaRPr lang="es-ES"/>
        </a:p>
      </dgm:t>
    </dgm:pt>
    <dgm:pt modelId="{A296782E-A11C-4918-A49A-70940DC2FD1C}" type="sibTrans" cxnId="{0192BC3B-3D76-40CB-9486-FC8A36592C3E}">
      <dgm:prSet/>
      <dgm:spPr/>
      <dgm:t>
        <a:bodyPr/>
        <a:lstStyle/>
        <a:p>
          <a:endParaRPr lang="es-ES"/>
        </a:p>
      </dgm:t>
    </dgm:pt>
    <dgm:pt modelId="{7839A93D-C4F4-4C0B-975E-7898EEA1093D}">
      <dgm:prSet phldrT="[Texto]"/>
      <dgm:spPr/>
      <dgm:t>
        <a:bodyPr/>
        <a:lstStyle/>
        <a:p>
          <a:r>
            <a:rPr lang="es-ES" dirty="0" smtClean="0"/>
            <a:t>Rápido</a:t>
          </a:r>
          <a:endParaRPr lang="es-ES" dirty="0"/>
        </a:p>
      </dgm:t>
    </dgm:pt>
    <dgm:pt modelId="{52C6D2CE-61A0-4C52-AEF1-F3D81A751664}" type="parTrans" cxnId="{6768F2BA-9F47-4C9A-B172-3A9FF06DBB2D}">
      <dgm:prSet/>
      <dgm:spPr/>
      <dgm:t>
        <a:bodyPr/>
        <a:lstStyle/>
        <a:p>
          <a:endParaRPr lang="es-ES"/>
        </a:p>
      </dgm:t>
    </dgm:pt>
    <dgm:pt modelId="{30731B15-C810-4AE0-B11E-00AA438E4042}" type="sibTrans" cxnId="{6768F2BA-9F47-4C9A-B172-3A9FF06DBB2D}">
      <dgm:prSet/>
      <dgm:spPr/>
      <dgm:t>
        <a:bodyPr/>
        <a:lstStyle/>
        <a:p>
          <a:endParaRPr lang="es-ES"/>
        </a:p>
      </dgm:t>
    </dgm:pt>
    <dgm:pt modelId="{301F2220-A48B-4EE8-B86A-728339E365F3}">
      <dgm:prSet phldrT="[Texto]"/>
      <dgm:spPr/>
      <dgm:t>
        <a:bodyPr/>
        <a:lstStyle/>
        <a:p>
          <a:r>
            <a:rPr lang="es-ES" dirty="0" smtClean="0"/>
            <a:t>Visión global situación</a:t>
          </a:r>
          <a:endParaRPr lang="es-ES" dirty="0"/>
        </a:p>
      </dgm:t>
    </dgm:pt>
    <dgm:pt modelId="{70C99F6C-E755-456F-B49D-02EC45016A4D}" type="parTrans" cxnId="{27FADA3E-5163-497D-ABA3-2BD98D95C714}">
      <dgm:prSet/>
      <dgm:spPr/>
      <dgm:t>
        <a:bodyPr/>
        <a:lstStyle/>
        <a:p>
          <a:endParaRPr lang="es-ES"/>
        </a:p>
      </dgm:t>
    </dgm:pt>
    <dgm:pt modelId="{080682DF-4572-4030-961F-E679A8343956}" type="sibTrans" cxnId="{27FADA3E-5163-497D-ABA3-2BD98D95C714}">
      <dgm:prSet/>
      <dgm:spPr/>
      <dgm:t>
        <a:bodyPr/>
        <a:lstStyle/>
        <a:p>
          <a:endParaRPr lang="es-ES"/>
        </a:p>
      </dgm:t>
    </dgm:pt>
    <dgm:pt modelId="{C2C0682B-492B-4354-BD03-E1EA6DA555E8}">
      <dgm:prSet phldrT="[Texto]"/>
      <dgm:spPr/>
      <dgm:t>
        <a:bodyPr/>
        <a:lstStyle/>
        <a:p>
          <a:r>
            <a:rPr lang="es-ES" dirty="0" smtClean="0"/>
            <a:t>Fácil seguir orden de prioridad y de gestionar</a:t>
          </a:r>
          <a:endParaRPr lang="es-ES" dirty="0"/>
        </a:p>
      </dgm:t>
    </dgm:pt>
    <dgm:pt modelId="{67A2491E-F9C5-4351-B80F-84E9656D565F}" type="parTrans" cxnId="{192427F5-871E-443B-93F2-55ECBA4CB858}">
      <dgm:prSet/>
      <dgm:spPr/>
      <dgm:t>
        <a:bodyPr/>
        <a:lstStyle/>
        <a:p>
          <a:endParaRPr lang="es-ES"/>
        </a:p>
      </dgm:t>
    </dgm:pt>
    <dgm:pt modelId="{957C5811-416D-4E0B-BF02-A352885BC917}" type="sibTrans" cxnId="{192427F5-871E-443B-93F2-55ECBA4CB858}">
      <dgm:prSet/>
      <dgm:spPr/>
      <dgm:t>
        <a:bodyPr/>
        <a:lstStyle/>
        <a:p>
          <a:endParaRPr lang="es-ES"/>
        </a:p>
      </dgm:t>
    </dgm:pt>
    <dgm:pt modelId="{D8C8F20A-58BC-4560-8401-C5EB3186DAFF}" type="pres">
      <dgm:prSet presAssocID="{8CFA3F15-CDB4-4E87-8C55-796BC5BC2ACE}" presName="theList" presStyleCnt="0">
        <dgm:presLayoutVars>
          <dgm:dir/>
          <dgm:animLvl val="lvl"/>
          <dgm:resizeHandles val="exact"/>
        </dgm:presLayoutVars>
      </dgm:prSet>
      <dgm:spPr/>
      <dgm:t>
        <a:bodyPr/>
        <a:lstStyle/>
        <a:p>
          <a:endParaRPr lang="es-ES"/>
        </a:p>
      </dgm:t>
    </dgm:pt>
    <dgm:pt modelId="{9CDB8CE9-970D-4AE0-A1DF-2C7E56965002}" type="pres">
      <dgm:prSet presAssocID="{1B0363D8-0367-4F48-AB19-B0D674DCBDFD}" presName="compNode" presStyleCnt="0"/>
      <dgm:spPr/>
    </dgm:pt>
    <dgm:pt modelId="{7A84F4C7-3A45-467C-B0B2-6AD99C65961A}" type="pres">
      <dgm:prSet presAssocID="{1B0363D8-0367-4F48-AB19-B0D674DCBDFD}" presName="noGeometry" presStyleCnt="0"/>
      <dgm:spPr/>
    </dgm:pt>
    <dgm:pt modelId="{457D56E9-BABF-4DAA-B00A-0413EC3B98F0}" type="pres">
      <dgm:prSet presAssocID="{1B0363D8-0367-4F48-AB19-B0D674DCBDFD}" presName="childTextVisible" presStyleLbl="bgAccFollowNode1" presStyleIdx="0" presStyleCnt="1" custScaleX="115700">
        <dgm:presLayoutVars>
          <dgm:bulletEnabled val="1"/>
        </dgm:presLayoutVars>
      </dgm:prSet>
      <dgm:spPr/>
      <dgm:t>
        <a:bodyPr/>
        <a:lstStyle/>
        <a:p>
          <a:endParaRPr lang="es-ES"/>
        </a:p>
      </dgm:t>
    </dgm:pt>
    <dgm:pt modelId="{049AFD20-6B73-47B9-AC83-32D61B685470}" type="pres">
      <dgm:prSet presAssocID="{1B0363D8-0367-4F48-AB19-B0D674DCBDFD}" presName="childTextHidden" presStyleLbl="bgAccFollowNode1" presStyleIdx="0" presStyleCnt="1"/>
      <dgm:spPr/>
      <dgm:t>
        <a:bodyPr/>
        <a:lstStyle/>
        <a:p>
          <a:endParaRPr lang="es-ES"/>
        </a:p>
      </dgm:t>
    </dgm:pt>
    <dgm:pt modelId="{ABD3C4A2-111C-4AE8-98A9-E78ACB0A510B}" type="pres">
      <dgm:prSet presAssocID="{1B0363D8-0367-4F48-AB19-B0D674DCBDFD}" presName="parentText" presStyleLbl="node1" presStyleIdx="0" presStyleCnt="1">
        <dgm:presLayoutVars>
          <dgm:chMax val="1"/>
          <dgm:bulletEnabled val="1"/>
        </dgm:presLayoutVars>
      </dgm:prSet>
      <dgm:spPr/>
      <dgm:t>
        <a:bodyPr/>
        <a:lstStyle/>
        <a:p>
          <a:endParaRPr lang="es-ES"/>
        </a:p>
      </dgm:t>
    </dgm:pt>
  </dgm:ptLst>
  <dgm:cxnLst>
    <dgm:cxn modelId="{192427F5-871E-443B-93F2-55ECBA4CB858}" srcId="{1B0363D8-0367-4F48-AB19-B0D674DCBDFD}" destId="{C2C0682B-492B-4354-BD03-E1EA6DA555E8}" srcOrd="2" destOrd="0" parTransId="{67A2491E-F9C5-4351-B80F-84E9656D565F}" sibTransId="{957C5811-416D-4E0B-BF02-A352885BC917}"/>
    <dgm:cxn modelId="{A7E289DE-95CB-41C9-988C-64DB30688CD0}" type="presOf" srcId="{1B0363D8-0367-4F48-AB19-B0D674DCBDFD}" destId="{ABD3C4A2-111C-4AE8-98A9-E78ACB0A510B}" srcOrd="0" destOrd="0" presId="urn:microsoft.com/office/officeart/2005/8/layout/hProcess6"/>
    <dgm:cxn modelId="{1D4D93EA-01AA-4B26-AAE0-65094AC07F3A}" type="presOf" srcId="{8CFA3F15-CDB4-4E87-8C55-796BC5BC2ACE}" destId="{D8C8F20A-58BC-4560-8401-C5EB3186DAFF}" srcOrd="0" destOrd="0" presId="urn:microsoft.com/office/officeart/2005/8/layout/hProcess6"/>
    <dgm:cxn modelId="{0192BC3B-3D76-40CB-9486-FC8A36592C3E}" srcId="{8CFA3F15-CDB4-4E87-8C55-796BC5BC2ACE}" destId="{1B0363D8-0367-4F48-AB19-B0D674DCBDFD}" srcOrd="0" destOrd="0" parTransId="{AC984062-FED2-446B-9345-AE1FC5C0DF38}" sibTransId="{A296782E-A11C-4918-A49A-70940DC2FD1C}"/>
    <dgm:cxn modelId="{9DA822CB-5DC0-4615-A74A-7361C42345BE}" type="presOf" srcId="{7839A93D-C4F4-4C0B-975E-7898EEA1093D}" destId="{457D56E9-BABF-4DAA-B00A-0413EC3B98F0}" srcOrd="0" destOrd="0" presId="urn:microsoft.com/office/officeart/2005/8/layout/hProcess6"/>
    <dgm:cxn modelId="{6768F2BA-9F47-4C9A-B172-3A9FF06DBB2D}" srcId="{1B0363D8-0367-4F48-AB19-B0D674DCBDFD}" destId="{7839A93D-C4F4-4C0B-975E-7898EEA1093D}" srcOrd="0" destOrd="0" parTransId="{52C6D2CE-61A0-4C52-AEF1-F3D81A751664}" sibTransId="{30731B15-C810-4AE0-B11E-00AA438E4042}"/>
    <dgm:cxn modelId="{1AD7A617-7584-4D9C-A99B-2A9E1734FF74}" type="presOf" srcId="{301F2220-A48B-4EE8-B86A-728339E365F3}" destId="{049AFD20-6B73-47B9-AC83-32D61B685470}" srcOrd="1" destOrd="1" presId="urn:microsoft.com/office/officeart/2005/8/layout/hProcess6"/>
    <dgm:cxn modelId="{692A4DEC-21F5-42B6-B79A-2D60FDF97423}" type="presOf" srcId="{7839A93D-C4F4-4C0B-975E-7898EEA1093D}" destId="{049AFD20-6B73-47B9-AC83-32D61B685470}" srcOrd="1" destOrd="0" presId="urn:microsoft.com/office/officeart/2005/8/layout/hProcess6"/>
    <dgm:cxn modelId="{41B6446F-B455-48ED-8E76-ED1F0E8A138C}" type="presOf" srcId="{C2C0682B-492B-4354-BD03-E1EA6DA555E8}" destId="{457D56E9-BABF-4DAA-B00A-0413EC3B98F0}" srcOrd="0" destOrd="2" presId="urn:microsoft.com/office/officeart/2005/8/layout/hProcess6"/>
    <dgm:cxn modelId="{A0AFFE47-4587-4345-B3AB-6067EA3E67B2}" type="presOf" srcId="{C2C0682B-492B-4354-BD03-E1EA6DA555E8}" destId="{049AFD20-6B73-47B9-AC83-32D61B685470}" srcOrd="1" destOrd="2" presId="urn:microsoft.com/office/officeart/2005/8/layout/hProcess6"/>
    <dgm:cxn modelId="{C165C8B3-8DC5-4978-AB69-53851A6C7EC6}" type="presOf" srcId="{301F2220-A48B-4EE8-B86A-728339E365F3}" destId="{457D56E9-BABF-4DAA-B00A-0413EC3B98F0}" srcOrd="0" destOrd="1" presId="urn:microsoft.com/office/officeart/2005/8/layout/hProcess6"/>
    <dgm:cxn modelId="{27FADA3E-5163-497D-ABA3-2BD98D95C714}" srcId="{1B0363D8-0367-4F48-AB19-B0D674DCBDFD}" destId="{301F2220-A48B-4EE8-B86A-728339E365F3}" srcOrd="1" destOrd="0" parTransId="{70C99F6C-E755-456F-B49D-02EC45016A4D}" sibTransId="{080682DF-4572-4030-961F-E679A8343956}"/>
    <dgm:cxn modelId="{EE68230C-F14F-47E8-81B5-B891E14EDDAB}" type="presParOf" srcId="{D8C8F20A-58BC-4560-8401-C5EB3186DAFF}" destId="{9CDB8CE9-970D-4AE0-A1DF-2C7E56965002}" srcOrd="0" destOrd="0" presId="urn:microsoft.com/office/officeart/2005/8/layout/hProcess6"/>
    <dgm:cxn modelId="{FA3F609F-8449-41FA-9A4F-EF910B56AF75}" type="presParOf" srcId="{9CDB8CE9-970D-4AE0-A1DF-2C7E56965002}" destId="{7A84F4C7-3A45-467C-B0B2-6AD99C65961A}" srcOrd="0" destOrd="0" presId="urn:microsoft.com/office/officeart/2005/8/layout/hProcess6"/>
    <dgm:cxn modelId="{2239C11D-D862-4AC7-A696-D0C1EDB8907D}" type="presParOf" srcId="{9CDB8CE9-970D-4AE0-A1DF-2C7E56965002}" destId="{457D56E9-BABF-4DAA-B00A-0413EC3B98F0}" srcOrd="1" destOrd="0" presId="urn:microsoft.com/office/officeart/2005/8/layout/hProcess6"/>
    <dgm:cxn modelId="{C7A3BCBB-27EC-451B-B0B3-BB1BB6ACB49F}" type="presParOf" srcId="{9CDB8CE9-970D-4AE0-A1DF-2C7E56965002}" destId="{049AFD20-6B73-47B9-AC83-32D61B685470}" srcOrd="2" destOrd="0" presId="urn:microsoft.com/office/officeart/2005/8/layout/hProcess6"/>
    <dgm:cxn modelId="{4C4B14FE-F1E1-4523-8C4F-10594C778A36}" type="presParOf" srcId="{9CDB8CE9-970D-4AE0-A1DF-2C7E56965002}" destId="{ABD3C4A2-111C-4AE8-98A9-E78ACB0A510B}"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6E9-BABF-4DAA-B00A-0413EC3B98F0}">
      <dsp:nvSpPr>
        <dsp:cNvPr id="0" name=""/>
        <dsp:cNvSpPr/>
      </dsp:nvSpPr>
      <dsp:spPr>
        <a:xfrm>
          <a:off x="1581678" y="0"/>
          <a:ext cx="4868545" cy="3678238"/>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marL="228600" lvl="1" indent="-228600" algn="l" defTabSz="1155700">
            <a:lnSpc>
              <a:spcPct val="90000"/>
            </a:lnSpc>
            <a:spcBef>
              <a:spcPct val="0"/>
            </a:spcBef>
            <a:spcAft>
              <a:spcPct val="15000"/>
            </a:spcAft>
            <a:buChar char="••"/>
          </a:pPr>
          <a:r>
            <a:rPr lang="es-ES" sz="2600" kern="1200" dirty="0" smtClean="0"/>
            <a:t>Rápido</a:t>
          </a:r>
          <a:endParaRPr lang="es-ES" sz="2600" kern="1200" dirty="0"/>
        </a:p>
        <a:p>
          <a:pPr marL="228600" lvl="1" indent="-228600" algn="l" defTabSz="1155700">
            <a:lnSpc>
              <a:spcPct val="90000"/>
            </a:lnSpc>
            <a:spcBef>
              <a:spcPct val="0"/>
            </a:spcBef>
            <a:spcAft>
              <a:spcPct val="15000"/>
            </a:spcAft>
            <a:buChar char="••"/>
          </a:pPr>
          <a:r>
            <a:rPr lang="es-ES" sz="2600" kern="1200" dirty="0" smtClean="0"/>
            <a:t>Visión global situación</a:t>
          </a:r>
          <a:endParaRPr lang="es-ES" sz="2600" kern="1200" dirty="0"/>
        </a:p>
        <a:p>
          <a:pPr marL="228600" lvl="1" indent="-228600" algn="l" defTabSz="1155700">
            <a:lnSpc>
              <a:spcPct val="90000"/>
            </a:lnSpc>
            <a:spcBef>
              <a:spcPct val="0"/>
            </a:spcBef>
            <a:spcAft>
              <a:spcPct val="15000"/>
            </a:spcAft>
            <a:buChar char="••"/>
          </a:pPr>
          <a:r>
            <a:rPr lang="es-ES" sz="2600" kern="1200" dirty="0" smtClean="0"/>
            <a:t>Fácil seguir orden de prioridad y de gestionar</a:t>
          </a:r>
          <a:endParaRPr lang="es-ES" sz="2600" kern="1200" dirty="0"/>
        </a:p>
      </dsp:txBody>
      <dsp:txXfrm>
        <a:off x="2798814" y="551736"/>
        <a:ext cx="2373415" cy="2574766"/>
      </dsp:txXfrm>
    </dsp:sp>
    <dsp:sp modelId="{ABD3C4A2-111C-4AE8-98A9-E78ACB0A510B}">
      <dsp:nvSpPr>
        <dsp:cNvPr id="0" name=""/>
        <dsp:cNvSpPr/>
      </dsp:nvSpPr>
      <dsp:spPr>
        <a:xfrm>
          <a:off x="860023" y="787142"/>
          <a:ext cx="2103952" cy="210395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s-ES" sz="2700" kern="1200" dirty="0" smtClean="0"/>
            <a:t>Aplicación web</a:t>
          </a:r>
          <a:endParaRPr lang="es-ES" sz="2700" kern="1200" dirty="0"/>
        </a:p>
      </dsp:txBody>
      <dsp:txXfrm>
        <a:off x="1168140" y="1095259"/>
        <a:ext cx="1487718" cy="14877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72CDC-B66D-4F7C-81D5-D9554618F5EA}" type="datetimeFigureOut">
              <a:rPr lang="ca-ES" smtClean="0"/>
              <a:t>26/1/2020</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0D99-69A1-4A33-B524-E59AFA3826C2}" type="slidenum">
              <a:rPr lang="ca-ES" smtClean="0"/>
              <a:t>‹Nº›</a:t>
            </a:fld>
            <a:endParaRPr lang="ca-ES"/>
          </a:p>
        </p:txBody>
      </p:sp>
    </p:spTree>
    <p:extLst>
      <p:ext uri="{BB962C8B-B14F-4D97-AF65-F5344CB8AC3E}">
        <p14:creationId xmlns:p14="http://schemas.microsoft.com/office/powerpoint/2010/main" val="4780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BBB4F42-6AD2-4763-95BD-31AD1CD045D9}" type="datetime1">
              <a:rPr lang="ca-ES" smtClean="0"/>
              <a:t>26/1/2020</a:t>
            </a:fld>
            <a:endParaRPr lang="ca-E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ca-E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4CC500-C254-4A01-A1E9-3631BD4DF40D}" type="slidenum">
              <a:rPr lang="ca-ES" smtClean="0"/>
              <a:pPr/>
              <a:t>‹Nº›</a:t>
            </a:fld>
            <a:endParaRPr lang="ca-ES" dirty="0"/>
          </a:p>
        </p:txBody>
      </p:sp>
    </p:spTree>
    <p:extLst>
      <p:ext uri="{BB962C8B-B14F-4D97-AF65-F5344CB8AC3E}">
        <p14:creationId xmlns:p14="http://schemas.microsoft.com/office/powerpoint/2010/main" val="205212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4CCCF5-5A85-4415-AA58-796941352A24}" type="datetime1">
              <a:rPr lang="ca-ES" smtClean="0"/>
              <a:t>26/1/2020</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4F4CC500-C254-4A01-A1E9-3631BD4DF40D}" type="slidenum">
              <a:rPr lang="ca-ES" smtClean="0"/>
              <a:t>‹Nº›</a:t>
            </a:fld>
            <a:endParaRPr lang="ca-ES" dirty="0"/>
          </a:p>
        </p:txBody>
      </p:sp>
    </p:spTree>
    <p:extLst>
      <p:ext uri="{BB962C8B-B14F-4D97-AF65-F5344CB8AC3E}">
        <p14:creationId xmlns:p14="http://schemas.microsoft.com/office/powerpoint/2010/main" val="23318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EB001A-7D6D-4244-904E-2F12C21DCADA}" type="datetime1">
              <a:rPr lang="ca-ES" smtClean="0"/>
              <a:t>26/1/2020</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4F4CC500-C254-4A01-A1E9-3631BD4DF40D}" type="slidenum">
              <a:rPr lang="ca-ES" smtClean="0"/>
              <a:t>‹Nº›</a:t>
            </a:fld>
            <a:endParaRPr lang="ca-ES" dirty="0"/>
          </a:p>
        </p:txBody>
      </p:sp>
    </p:spTree>
    <p:extLst>
      <p:ext uri="{BB962C8B-B14F-4D97-AF65-F5344CB8AC3E}">
        <p14:creationId xmlns:p14="http://schemas.microsoft.com/office/powerpoint/2010/main" val="327097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9EDF53F-45FA-47CF-989C-BECC3CC4A6FA}" type="datetime1">
              <a:rPr lang="ca-ES" smtClean="0"/>
              <a:t>26/1/2020</a:t>
            </a:fld>
            <a:endParaRPr lang="ca-ES"/>
          </a:p>
        </p:txBody>
      </p:sp>
      <p:sp>
        <p:nvSpPr>
          <p:cNvPr id="5" name="Footer Placeholder 4"/>
          <p:cNvSpPr>
            <a:spLocks noGrp="1"/>
          </p:cNvSpPr>
          <p:nvPr>
            <p:ph type="ftr" sz="quarter" idx="11"/>
          </p:nvPr>
        </p:nvSpPr>
        <p:spPr>
          <a:xfrm>
            <a:off x="774923" y="5951811"/>
            <a:ext cx="7896279" cy="365125"/>
          </a:xfrm>
        </p:spPr>
        <p:txBody>
          <a:bodyPr/>
          <a:lstStyle/>
          <a:p>
            <a:endParaRPr lang="ca-E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4CC500-C254-4A01-A1E9-3631BD4DF40D}" type="slidenum">
              <a:rPr lang="ca-ES" smtClean="0"/>
              <a:t>‹Nº›</a:t>
            </a:fld>
            <a:endParaRPr lang="ca-ES" dirty="0"/>
          </a:p>
        </p:txBody>
      </p:sp>
    </p:spTree>
    <p:extLst>
      <p:ext uri="{BB962C8B-B14F-4D97-AF65-F5344CB8AC3E}">
        <p14:creationId xmlns:p14="http://schemas.microsoft.com/office/powerpoint/2010/main" val="331352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0" name="Marcador de fecha 9"/>
          <p:cNvSpPr>
            <a:spLocks noGrp="1"/>
          </p:cNvSpPr>
          <p:nvPr>
            <p:ph type="dt" sz="half" idx="10"/>
          </p:nvPr>
        </p:nvSpPr>
        <p:spPr/>
        <p:txBody>
          <a:bodyPr/>
          <a:lstStyle/>
          <a:p>
            <a:fld id="{28691B5E-530A-4578-A88A-EE5F8129B80D}" type="datetime1">
              <a:rPr lang="ca-ES" smtClean="0"/>
              <a:t>26/1/2020</a:t>
            </a:fld>
            <a:endParaRPr lang="ca-ES"/>
          </a:p>
        </p:txBody>
      </p:sp>
      <p:sp>
        <p:nvSpPr>
          <p:cNvPr id="11" name="Marcador de pie de página 10"/>
          <p:cNvSpPr>
            <a:spLocks noGrp="1"/>
          </p:cNvSpPr>
          <p:nvPr>
            <p:ph type="ftr" sz="quarter" idx="11"/>
          </p:nvPr>
        </p:nvSpPr>
        <p:spPr/>
        <p:txBody>
          <a:bodyPr/>
          <a:lstStyle/>
          <a:p>
            <a:endParaRPr lang="ca-ES"/>
          </a:p>
        </p:txBody>
      </p:sp>
      <p:sp>
        <p:nvSpPr>
          <p:cNvPr id="12" name="Marcador de número de diapositiva 11"/>
          <p:cNvSpPr>
            <a:spLocks noGrp="1"/>
          </p:cNvSpPr>
          <p:nvPr>
            <p:ph type="sldNum" sz="quarter" idx="12"/>
          </p:nvPr>
        </p:nvSpPr>
        <p:spPr/>
        <p:txBody>
          <a:bodyPr/>
          <a:lstStyle>
            <a:lvl1pPr>
              <a:defRPr sz="1200"/>
            </a:lvl1pPr>
          </a:lstStyle>
          <a:p>
            <a:fld id="{4F4CC500-C254-4A01-A1E9-3631BD4DF40D}" type="slidenum">
              <a:rPr lang="ca-ES" smtClean="0"/>
              <a:pPr/>
              <a:t>‹Nº›</a:t>
            </a:fld>
            <a:r>
              <a:rPr lang="ca-ES" dirty="0" smtClean="0"/>
              <a:t>/22</a:t>
            </a:r>
            <a:endParaRPr lang="ca-ES" dirty="0"/>
          </a:p>
        </p:txBody>
      </p:sp>
    </p:spTree>
    <p:extLst>
      <p:ext uri="{BB962C8B-B14F-4D97-AF65-F5344CB8AC3E}">
        <p14:creationId xmlns:p14="http://schemas.microsoft.com/office/powerpoint/2010/main" val="27927434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4979E8-4746-4A6E-9ECA-821FCB65AC50}" type="datetime1">
              <a:rPr lang="ca-ES" smtClean="0"/>
              <a:t>26/1/2020</a:t>
            </a:fld>
            <a:endParaRPr lang="ca-E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ca-E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4CC500-C254-4A01-A1E9-3631BD4DF40D}" type="slidenum">
              <a:rPr lang="ca-ES" smtClean="0"/>
              <a:t>‹Nº›</a:t>
            </a:fld>
            <a:endParaRPr lang="ca-ES" dirty="0"/>
          </a:p>
        </p:txBody>
      </p:sp>
    </p:spTree>
    <p:extLst>
      <p:ext uri="{BB962C8B-B14F-4D97-AF65-F5344CB8AC3E}">
        <p14:creationId xmlns:p14="http://schemas.microsoft.com/office/powerpoint/2010/main" val="5032380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CD70EE2-F9E8-4773-8F78-2AD436C1326C}" type="datetime1">
              <a:rPr lang="ca-ES" smtClean="0"/>
              <a:t>26/1/2020</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4F4CC500-C254-4A01-A1E9-3631BD4DF40D}" type="slidenum">
              <a:rPr lang="ca-ES" smtClean="0"/>
              <a:t>‹Nº›</a:t>
            </a:fld>
            <a:endParaRPr lang="ca-ES" dirty="0"/>
          </a:p>
        </p:txBody>
      </p:sp>
    </p:spTree>
    <p:extLst>
      <p:ext uri="{BB962C8B-B14F-4D97-AF65-F5344CB8AC3E}">
        <p14:creationId xmlns:p14="http://schemas.microsoft.com/office/powerpoint/2010/main" val="4091061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0303F1D-DFA8-4039-AB39-7797D6C98C06}" type="datetime1">
              <a:rPr lang="ca-ES" smtClean="0"/>
              <a:t>26/1/2020</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4F4CC500-C254-4A01-A1E9-3631BD4DF40D}" type="slidenum">
              <a:rPr lang="ca-ES" smtClean="0"/>
              <a:t>‹Nº›</a:t>
            </a:fld>
            <a:endParaRPr lang="ca-ES" dirty="0"/>
          </a:p>
        </p:txBody>
      </p:sp>
    </p:spTree>
    <p:extLst>
      <p:ext uri="{BB962C8B-B14F-4D97-AF65-F5344CB8AC3E}">
        <p14:creationId xmlns:p14="http://schemas.microsoft.com/office/powerpoint/2010/main" val="34876074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5ABAFB43-88C3-4E66-905C-AD8295BD58CE}" type="datetime1">
              <a:rPr lang="ca-ES" smtClean="0"/>
              <a:t>26/1/2020</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4F4CC500-C254-4A01-A1E9-3631BD4DF40D}" type="slidenum">
              <a:rPr lang="ca-ES" smtClean="0"/>
              <a:pPr/>
              <a:t>‹Nº›</a:t>
            </a:fld>
            <a:r>
              <a:rPr lang="ca-ES" smtClean="0"/>
              <a:t>/22</a:t>
            </a:r>
            <a:endParaRPr lang="ca-ES" dirty="0"/>
          </a:p>
        </p:txBody>
      </p:sp>
    </p:spTree>
    <p:extLst>
      <p:ext uri="{BB962C8B-B14F-4D97-AF65-F5344CB8AC3E}">
        <p14:creationId xmlns:p14="http://schemas.microsoft.com/office/powerpoint/2010/main" val="23014560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D08794-904D-4712-B67A-5F06D671CBCB}" type="datetime1">
              <a:rPr lang="ca-ES" smtClean="0"/>
              <a:t>26/1/2020</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4F4CC500-C254-4A01-A1E9-3631BD4DF40D}" type="slidenum">
              <a:rPr lang="ca-ES" smtClean="0"/>
              <a:t>‹Nº›</a:t>
            </a:fld>
            <a:endParaRPr lang="ca-E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5638897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21BD1-FCB0-4298-99B0-740715082644}" type="datetime1">
              <a:rPr lang="ca-ES" smtClean="0"/>
              <a:t>26/1/2020</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4F4CC500-C254-4A01-A1E9-3631BD4DF40D}" type="slidenum">
              <a:rPr lang="ca-ES" smtClean="0"/>
              <a:t>‹Nº›</a:t>
            </a:fld>
            <a:endParaRPr lang="ca-ES" dirty="0"/>
          </a:p>
        </p:txBody>
      </p:sp>
    </p:spTree>
    <p:extLst>
      <p:ext uri="{BB962C8B-B14F-4D97-AF65-F5344CB8AC3E}">
        <p14:creationId xmlns:p14="http://schemas.microsoft.com/office/powerpoint/2010/main" val="6881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ABA9C88-BE0B-4A67-86B8-1C281E9C438E}" type="datetime1">
              <a:rPr lang="ca-ES" smtClean="0"/>
              <a:t>26/1/2020</a:t>
            </a:fld>
            <a:endParaRPr lang="ca-E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ca-E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4CC500-C254-4A01-A1E9-3631BD4DF40D}" type="slidenum">
              <a:rPr lang="ca-ES" smtClean="0"/>
              <a:t>‹Nº›</a:t>
            </a:fld>
            <a:endParaRPr lang="ca-ES" dirty="0"/>
          </a:p>
        </p:txBody>
      </p:sp>
    </p:spTree>
    <p:extLst>
      <p:ext uri="{BB962C8B-B14F-4D97-AF65-F5344CB8AC3E}">
        <p14:creationId xmlns:p14="http://schemas.microsoft.com/office/powerpoint/2010/main" val="127499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ABAFB43-88C3-4E66-905C-AD8295BD58CE}" type="datetime1">
              <a:rPr lang="ca-ES" smtClean="0"/>
              <a:t>26/1/2020</a:t>
            </a:fld>
            <a:endParaRPr lang="ca-E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ca-E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4CC500-C254-4A01-A1E9-3631BD4DF40D}" type="slidenum">
              <a:rPr lang="ca-ES" smtClean="0"/>
              <a:pPr/>
              <a:t>‹Nº›</a:t>
            </a:fld>
            <a:r>
              <a:rPr lang="ca-ES" dirty="0" smtClean="0"/>
              <a:t>/22</a:t>
            </a:r>
            <a:endParaRPr lang="ca-E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2613244"/>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44" r:id="rId6"/>
    <p:sldLayoutId id="2147484038" r:id="rId7"/>
    <p:sldLayoutId id="2147484039" r:id="rId8"/>
    <p:sldLayoutId id="2147484040" r:id="rId9"/>
    <p:sldLayoutId id="2147484041" r:id="rId10"/>
    <p:sldLayoutId id="2147484042" r:id="rId11"/>
    <p:sldLayoutId id="2147484043" r:id="rId12"/>
  </p:sldLayoutIdLst>
  <p:timing>
    <p:tnLst>
      <p:par>
        <p:cTn id="1" dur="indefinite" restart="never" nodeType="tmRoot"/>
      </p:par>
    </p:tnLst>
  </p:timing>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appmobil.mp4"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servidor.mp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310977"/>
            <a:ext cx="9144000" cy="2387600"/>
          </a:xfrm>
        </p:spPr>
        <p:txBody>
          <a:bodyPr>
            <a:normAutofit/>
          </a:bodyPr>
          <a:lstStyle/>
          <a:p>
            <a:pPr algn="ctr"/>
            <a:r>
              <a:rPr lang="es-ES" sz="3200" dirty="0">
                <a:solidFill>
                  <a:schemeClr val="bg1"/>
                </a:solidFill>
              </a:rPr>
              <a:t/>
            </a:r>
            <a:br>
              <a:rPr lang="es-ES" sz="3200" dirty="0">
                <a:solidFill>
                  <a:schemeClr val="bg1"/>
                </a:solidFill>
              </a:rPr>
            </a:br>
            <a:r>
              <a:rPr lang="en-US" sz="3200" dirty="0">
                <a:solidFill>
                  <a:schemeClr val="bg1"/>
                </a:solidFill>
              </a:rPr>
              <a:t> </a:t>
            </a:r>
            <a:r>
              <a:rPr lang="en-US" sz="3200" b="1" dirty="0">
                <a:solidFill>
                  <a:schemeClr val="bg1"/>
                </a:solidFill>
              </a:rPr>
              <a:t>Development of a computer-based tool to manage via web the teaching assignment </a:t>
            </a:r>
            <a:endParaRPr lang="ca-ES" sz="3200" dirty="0">
              <a:solidFill>
                <a:schemeClr val="bg1"/>
              </a:solidFill>
            </a:endParaRPr>
          </a:p>
        </p:txBody>
      </p:sp>
      <p:sp>
        <p:nvSpPr>
          <p:cNvPr id="3" name="Subtítulo 2"/>
          <p:cNvSpPr>
            <a:spLocks noGrp="1"/>
          </p:cNvSpPr>
          <p:nvPr>
            <p:ph type="subTitle" idx="1"/>
          </p:nvPr>
        </p:nvSpPr>
        <p:spPr>
          <a:xfrm>
            <a:off x="1524000" y="4351846"/>
            <a:ext cx="9144000" cy="1655762"/>
          </a:xfrm>
        </p:spPr>
        <p:txBody>
          <a:bodyPr>
            <a:normAutofit/>
          </a:bodyPr>
          <a:lstStyle/>
          <a:p>
            <a:endParaRPr lang="ca-ES" dirty="0"/>
          </a:p>
          <a:p>
            <a:pPr algn="r"/>
            <a:r>
              <a:rPr lang="ca-ES" cap="none" dirty="0" smtClean="0"/>
              <a:t> </a:t>
            </a:r>
            <a:r>
              <a:rPr lang="ca-ES" b="1" cap="none" dirty="0" smtClean="0">
                <a:solidFill>
                  <a:schemeClr val="bg1"/>
                </a:solidFill>
              </a:rPr>
              <a:t>Autora: </a:t>
            </a:r>
            <a:r>
              <a:rPr lang="ca-ES" cap="none" dirty="0" smtClean="0">
                <a:solidFill>
                  <a:schemeClr val="bg1"/>
                </a:solidFill>
              </a:rPr>
              <a:t>Maria de Luna Gascón</a:t>
            </a:r>
          </a:p>
          <a:p>
            <a:pPr algn="r"/>
            <a:r>
              <a:rPr lang="ca-ES" b="1" cap="none" dirty="0" smtClean="0">
                <a:solidFill>
                  <a:schemeClr val="bg1"/>
                </a:solidFill>
              </a:rPr>
              <a:t>Director: </a:t>
            </a:r>
            <a:r>
              <a:rPr lang="ca-ES" cap="none" dirty="0" smtClean="0">
                <a:solidFill>
                  <a:schemeClr val="bg1"/>
                </a:solidFill>
              </a:rPr>
              <a:t>Juan Manuel Moreno Eguílaz</a:t>
            </a:r>
          </a:p>
          <a:p>
            <a:pPr algn="r"/>
            <a:r>
              <a:rPr lang="ca-ES" b="1" cap="none" dirty="0" smtClean="0">
                <a:solidFill>
                  <a:schemeClr val="bg1"/>
                </a:solidFill>
              </a:rPr>
              <a:t>Convocatòria: </a:t>
            </a:r>
            <a:r>
              <a:rPr lang="ca-ES" cap="none" dirty="0" smtClean="0">
                <a:solidFill>
                  <a:schemeClr val="bg1"/>
                </a:solidFill>
              </a:rPr>
              <a:t>gener 2020</a:t>
            </a:r>
            <a:endParaRPr lang="es-ES" cap="none" dirty="0">
              <a:solidFill>
                <a:schemeClr val="bg1"/>
              </a:solidFill>
            </a:endParaRPr>
          </a:p>
        </p:txBody>
      </p:sp>
      <p:sp>
        <p:nvSpPr>
          <p:cNvPr id="4" name="Rectángulo 3"/>
          <p:cNvSpPr/>
          <p:nvPr/>
        </p:nvSpPr>
        <p:spPr>
          <a:xfrm>
            <a:off x="3047999" y="704880"/>
            <a:ext cx="6096000" cy="830997"/>
          </a:xfrm>
          <a:prstGeom prst="rect">
            <a:avLst/>
          </a:prstGeom>
        </p:spPr>
        <p:txBody>
          <a:bodyPr>
            <a:spAutoFit/>
          </a:bodyPr>
          <a:lstStyle/>
          <a:p>
            <a:pPr algn="ctr"/>
            <a:endParaRPr lang="ca-ES" sz="1400" b="0" i="0" u="none" strike="noStrike" baseline="0" dirty="0" smtClean="0">
              <a:solidFill>
                <a:srgbClr val="000000"/>
              </a:solidFill>
              <a:latin typeface="Arial" panose="020B0604020202020204" pitchFamily="34" charset="0"/>
            </a:endParaRPr>
          </a:p>
          <a:p>
            <a:pPr algn="ctr"/>
            <a:r>
              <a:rPr lang="ca-ES" sz="1400" b="0" i="0" u="none" strike="noStrike" baseline="0" dirty="0" smtClean="0">
                <a:solidFill>
                  <a:srgbClr val="000000"/>
                </a:solidFill>
                <a:latin typeface="Arial" panose="020B0604020202020204" pitchFamily="34" charset="0"/>
              </a:rPr>
              <a:t> </a:t>
            </a:r>
            <a:r>
              <a:rPr lang="ca-ES" sz="1600" b="0" i="0" u="none" strike="noStrike" baseline="0" dirty="0" smtClean="0">
                <a:solidFill>
                  <a:srgbClr val="000000"/>
                </a:solidFill>
                <a:latin typeface="Arial" panose="020B0604020202020204" pitchFamily="34" charset="0"/>
              </a:rPr>
              <a:t>Treball de Fi de Grau </a:t>
            </a:r>
          </a:p>
          <a:p>
            <a:pPr algn="ctr"/>
            <a:r>
              <a:rPr lang="ca-ES" b="1" dirty="0" smtClean="0">
                <a:solidFill>
                  <a:srgbClr val="000000"/>
                </a:solidFill>
                <a:latin typeface="Arial" panose="020B0604020202020204" pitchFamily="34" charset="0"/>
              </a:rPr>
              <a:t>Grau en Enginyeria en Tecnologies Industrials </a:t>
            </a:r>
            <a:endParaRPr lang="ca-ES" dirty="0"/>
          </a:p>
        </p:txBody>
      </p:sp>
      <p:pic>
        <p:nvPicPr>
          <p:cNvPr id="5" name="Imagen 4"/>
          <p:cNvPicPr>
            <a:picLocks noChangeAspect="1"/>
          </p:cNvPicPr>
          <p:nvPr/>
        </p:nvPicPr>
        <p:blipFill>
          <a:blip r:embed="rId2"/>
          <a:stretch>
            <a:fillRect/>
          </a:stretch>
        </p:blipFill>
        <p:spPr>
          <a:xfrm>
            <a:off x="5515782" y="1602766"/>
            <a:ext cx="1160433" cy="1329891"/>
          </a:xfrm>
          <a:prstGeom prst="rect">
            <a:avLst/>
          </a:prstGeom>
        </p:spPr>
      </p:pic>
    </p:spTree>
    <p:extLst>
      <p:ext uri="{BB962C8B-B14F-4D97-AF65-F5344CB8AC3E}">
        <p14:creationId xmlns:p14="http://schemas.microsoft.com/office/powerpoint/2010/main" val="3234188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ESPECIFICACIONES</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10</a:t>
            </a:fld>
            <a:r>
              <a:rPr lang="ca-ES" smtClean="0"/>
              <a:t>/22</a:t>
            </a:r>
            <a:endParaRPr lang="ca-ES" dirty="0"/>
          </a:p>
        </p:txBody>
      </p:sp>
      <p:sp>
        <p:nvSpPr>
          <p:cNvPr id="4" name="Content Placeholder 3"/>
          <p:cNvSpPr>
            <a:spLocks noGrp="1"/>
          </p:cNvSpPr>
          <p:nvPr>
            <p:ph idx="1"/>
          </p:nvPr>
        </p:nvSpPr>
        <p:spPr>
          <a:xfrm>
            <a:off x="672633" y="2266504"/>
            <a:ext cx="11029615" cy="3678303"/>
          </a:xfrm>
        </p:spPr>
        <p:txBody>
          <a:bodyPr>
            <a:normAutofit fontScale="62500" lnSpcReduction="20000"/>
          </a:bodyPr>
          <a:lstStyle/>
          <a:p>
            <a:r>
              <a:rPr lang="en-US" dirty="0"/>
              <a:t>Allow the professors to log in with their corresponding credentials. The idea is that all the professors of the department can log in with their email and DNI number, which will be their password. </a:t>
            </a:r>
          </a:p>
          <a:p>
            <a:r>
              <a:rPr lang="en-US" dirty="0"/>
              <a:t>- Have an administrator user that can manage the web tool. This person has to be able to create, edit and delete users and subjects. </a:t>
            </a:r>
          </a:p>
          <a:p>
            <a:r>
              <a:rPr lang="en-US" dirty="0"/>
              <a:t>- Upload the files with the needed information of the professors and subjects in order to create a database. The file has to be in CSV format (comma-separated values file, each line of the file is a data record. Each record consists of one or more fields, Development of a computer-based tool to manage via web the teaching assignment </a:t>
            </a:r>
            <a:r>
              <a:rPr lang="en-US" dirty="0" err="1"/>
              <a:t>Pag</a:t>
            </a:r>
            <a:r>
              <a:rPr lang="en-US" dirty="0"/>
              <a:t>. 17 </a:t>
            </a:r>
          </a:p>
          <a:p>
            <a:endParaRPr lang="es-ES" dirty="0"/>
          </a:p>
          <a:p>
            <a:r>
              <a:rPr lang="en-US" dirty="0"/>
              <a:t>separated by commas) with a determined number of columns specified in the web page. </a:t>
            </a:r>
          </a:p>
          <a:p>
            <a:r>
              <a:rPr lang="en-US" dirty="0"/>
              <a:t>- Allow the teaching staff to choose their teaching groups for the next academic year. </a:t>
            </a:r>
          </a:p>
          <a:p>
            <a:r>
              <a:rPr lang="en-US" dirty="0"/>
              <a:t>- Show the current situation of group occupation. The users have to be able to check if there are available groups for all the subjects in every moment and which groups they have selected. </a:t>
            </a:r>
          </a:p>
          <a:p>
            <a:r>
              <a:rPr lang="en-US" dirty="0"/>
              <a:t>- Show the group distribution. The professors have to be able to check what the other professors have chosen. </a:t>
            </a:r>
          </a:p>
          <a:p>
            <a:r>
              <a:rPr lang="en-US" dirty="0"/>
              <a:t>- Take into account the established criteria for choosing according to the seniority in the school. The administrator has to be able to change the order if needed. </a:t>
            </a:r>
          </a:p>
          <a:p>
            <a:r>
              <a:rPr lang="en-US" dirty="0"/>
              <a:t>- Send automatic emails to let the professors know when they can start choosing their academic preferences. </a:t>
            </a:r>
          </a:p>
          <a:p>
            <a:r>
              <a:rPr lang="en-US" dirty="0"/>
              <a:t>- Download the information in Microsoft Excel format in order to see more clearly the information and distribute it if needed. </a:t>
            </a:r>
            <a:endParaRPr lang="es-ES" dirty="0"/>
          </a:p>
        </p:txBody>
      </p:sp>
    </p:spTree>
    <p:extLst>
      <p:ext uri="{BB962C8B-B14F-4D97-AF65-F5344CB8AC3E}">
        <p14:creationId xmlns:p14="http://schemas.microsoft.com/office/powerpoint/2010/main" val="2344334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Desarrollo - Herramientas</a:t>
            </a:r>
            <a:endParaRPr lang="ca-ES" dirty="0"/>
          </a:p>
        </p:txBody>
      </p:sp>
      <p:sp>
        <p:nvSpPr>
          <p:cNvPr id="6" name="Marcador de contenido 5"/>
          <p:cNvSpPr>
            <a:spLocks noGrp="1"/>
          </p:cNvSpPr>
          <p:nvPr>
            <p:ph idx="1"/>
          </p:nvPr>
        </p:nvSpPr>
        <p:spPr/>
        <p:txBody>
          <a:bodyPr>
            <a:normAutofit/>
          </a:bodyPr>
          <a:lstStyle/>
          <a:p>
            <a:r>
              <a:rPr lang="en-US" b="1" dirty="0" err="1" smtClean="0"/>
              <a:t>Netbeans</a:t>
            </a:r>
            <a:r>
              <a:rPr lang="en-US" b="1" dirty="0" smtClean="0"/>
              <a:t> </a:t>
            </a:r>
            <a:endParaRPr lang="en-US" dirty="0"/>
          </a:p>
          <a:p>
            <a:r>
              <a:rPr lang="en-US" b="1" dirty="0" smtClean="0"/>
              <a:t>XAMPP </a:t>
            </a:r>
            <a:endParaRPr lang="en-US" dirty="0"/>
          </a:p>
          <a:p>
            <a:r>
              <a:rPr lang="en-US" b="1" dirty="0" smtClean="0"/>
              <a:t>Bootstrap </a:t>
            </a:r>
          </a:p>
          <a:p>
            <a:r>
              <a:rPr lang="en-US" b="1" dirty="0" smtClean="0"/>
              <a:t>Java </a:t>
            </a:r>
            <a:r>
              <a:rPr lang="en-US" b="1" dirty="0"/>
              <a:t>SDK </a:t>
            </a:r>
            <a:endParaRPr lang="en-US" b="1" dirty="0" smtClean="0"/>
          </a:p>
          <a:p>
            <a:r>
              <a:rPr lang="en-US" b="1" dirty="0" err="1" smtClean="0"/>
              <a:t>PHPMailer</a:t>
            </a:r>
            <a:endParaRPr lang="en-US" dirty="0"/>
          </a:p>
          <a:p>
            <a:r>
              <a:rPr lang="en-US" b="1" dirty="0" err="1" smtClean="0"/>
              <a:t>PHPSpreadsheets</a:t>
            </a:r>
            <a:r>
              <a:rPr lang="en-US" b="1" dirty="0" smtClean="0"/>
              <a:t> </a:t>
            </a:r>
            <a:endParaRPr lang="en-US" dirty="0"/>
          </a:p>
          <a:p>
            <a:r>
              <a:rPr lang="en-US" dirty="0" smtClean="0"/>
              <a:t> </a:t>
            </a:r>
            <a:r>
              <a:rPr lang="en-US" b="1" dirty="0" err="1"/>
              <a:t>Github</a:t>
            </a:r>
            <a:r>
              <a:rPr lang="en-US" b="1" dirty="0"/>
              <a:t> Desktop </a:t>
            </a:r>
            <a:r>
              <a:rPr lang="en-US" b="1" dirty="0" smtClean="0"/>
              <a:t> </a:t>
            </a:r>
            <a:r>
              <a:rPr lang="en-US" dirty="0" smtClean="0"/>
              <a:t>https</a:t>
            </a:r>
            <a:r>
              <a:rPr lang="en-US" dirty="0"/>
              <a:t>://github.com/mdlunag/tfg. </a:t>
            </a:r>
            <a:endParaRPr lang="es-ES" dirty="0" smtClean="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11</a:t>
            </a:fld>
            <a:r>
              <a:rPr lang="ca-ES" smtClean="0"/>
              <a:t>/22</a:t>
            </a:r>
            <a:endParaRPr lang="ca-ES" dirty="0"/>
          </a:p>
        </p:txBody>
      </p:sp>
    </p:spTree>
    <p:extLst>
      <p:ext uri="{BB962C8B-B14F-4D97-AF65-F5344CB8AC3E}">
        <p14:creationId xmlns:p14="http://schemas.microsoft.com/office/powerpoint/2010/main" val="723141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Desarrollo – Base de datos</a:t>
            </a:r>
            <a:endParaRPr lang="ca-ES" dirty="0"/>
          </a:p>
        </p:txBody>
      </p:sp>
      <p:pic>
        <p:nvPicPr>
          <p:cNvPr id="4" name="Content Placeholder 3"/>
          <p:cNvPicPr>
            <a:picLocks noGrp="1" noChangeAspect="1"/>
          </p:cNvPicPr>
          <p:nvPr>
            <p:ph idx="1"/>
          </p:nvPr>
        </p:nvPicPr>
        <p:blipFill>
          <a:blip r:embed="rId2"/>
          <a:stretch>
            <a:fillRect/>
          </a:stretch>
        </p:blipFill>
        <p:spPr>
          <a:xfrm>
            <a:off x="2817844" y="3080871"/>
            <a:ext cx="7068376" cy="1897233"/>
          </a:xfrm>
          <a:prstGeom prst="rect">
            <a:avLst/>
          </a:prstGeom>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12</a:t>
            </a:fld>
            <a:r>
              <a:rPr lang="ca-ES" smtClean="0"/>
              <a:t>/22</a:t>
            </a:r>
            <a:endParaRPr lang="ca-ES" dirty="0"/>
          </a:p>
        </p:txBody>
      </p:sp>
    </p:spTree>
    <p:extLst>
      <p:ext uri="{BB962C8B-B14F-4D97-AF65-F5344CB8AC3E}">
        <p14:creationId xmlns:p14="http://schemas.microsoft.com/office/powerpoint/2010/main" val="1379157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uso</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13</a:t>
            </a:fld>
            <a:r>
              <a:rPr lang="ca-ES" smtClean="0"/>
              <a:t>/22</a:t>
            </a:r>
            <a:endParaRPr lang="ca-ES" dirty="0"/>
          </a:p>
        </p:txBody>
      </p:sp>
      <p:sp>
        <p:nvSpPr>
          <p:cNvPr id="6" name="Content Placeholder 5"/>
          <p:cNvSpPr>
            <a:spLocks noGrp="1"/>
          </p:cNvSpPr>
          <p:nvPr>
            <p:ph idx="1"/>
          </p:nvPr>
        </p:nvSpPr>
        <p:spPr/>
        <p:txBody>
          <a:bodyPr/>
          <a:lstStyle/>
          <a:p>
            <a:endParaRPr lang="es-ES" dirty="0"/>
          </a:p>
        </p:txBody>
      </p:sp>
      <p:pic>
        <p:nvPicPr>
          <p:cNvPr id="7" name="Picture 6"/>
          <p:cNvPicPr>
            <a:picLocks noChangeAspect="1"/>
          </p:cNvPicPr>
          <p:nvPr/>
        </p:nvPicPr>
        <p:blipFill>
          <a:blip r:embed="rId2"/>
          <a:stretch>
            <a:fillRect/>
          </a:stretch>
        </p:blipFill>
        <p:spPr>
          <a:xfrm>
            <a:off x="4381049" y="1911732"/>
            <a:ext cx="3429900" cy="4226967"/>
          </a:xfrm>
          <a:prstGeom prst="rect">
            <a:avLst/>
          </a:prstGeom>
        </p:spPr>
      </p:pic>
    </p:spTree>
    <p:extLst>
      <p:ext uri="{BB962C8B-B14F-4D97-AF65-F5344CB8AC3E}">
        <p14:creationId xmlns:p14="http://schemas.microsoft.com/office/powerpoint/2010/main" val="2410747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ca-ES" dirty="0"/>
          </a:p>
        </p:txBody>
      </p:sp>
      <p:pic>
        <p:nvPicPr>
          <p:cNvPr id="4" name="Marcador de contenido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6606" y="2702571"/>
            <a:ext cx="1514475" cy="2695575"/>
          </a:xfrm>
        </p:spPr>
      </p:pic>
      <p:pic>
        <p:nvPicPr>
          <p:cNvPr id="5" name="Imagen 4">
            <a:hlinkClick r:id="rId4" action="ppaction://hlinkfile"/>
          </p:cNvPr>
          <p:cNvPicPr/>
          <p:nvPr/>
        </p:nvPicPr>
        <p:blipFill rotWithShape="1">
          <a:blip r:embed="rId5" cstate="print">
            <a:extLst>
              <a:ext uri="{28A0092B-C50C-407E-A947-70E740481C1C}">
                <a14:useLocalDpi xmlns:a14="http://schemas.microsoft.com/office/drawing/2010/main" val="0"/>
              </a:ext>
            </a:extLst>
          </a:blip>
          <a:srcRect t="9779" b="5331"/>
          <a:stretch/>
        </p:blipFill>
        <p:spPr bwMode="auto">
          <a:xfrm>
            <a:off x="1951154" y="2916883"/>
            <a:ext cx="4751705" cy="2266950"/>
          </a:xfrm>
          <a:prstGeom prst="rect">
            <a:avLst/>
          </a:prstGeom>
          <a:ln>
            <a:solidFill>
              <a:schemeClr val="bg2"/>
            </a:solidFill>
          </a:ln>
          <a:extLst>
            <a:ext uri="{53640926-AAD7-44D8-BBD7-CCE9431645EC}">
              <a14:shadowObscured xmlns:a14="http://schemas.microsoft.com/office/drawing/2010/main"/>
            </a:ext>
          </a:extLst>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14</a:t>
            </a:fld>
            <a:r>
              <a:rPr lang="ca-ES" smtClean="0"/>
              <a:t>/22</a:t>
            </a:r>
            <a:endParaRPr lang="ca-ES" dirty="0"/>
          </a:p>
        </p:txBody>
      </p:sp>
    </p:spTree>
    <p:extLst>
      <p:ext uri="{BB962C8B-B14F-4D97-AF65-F5344CB8AC3E}">
        <p14:creationId xmlns:p14="http://schemas.microsoft.com/office/powerpoint/2010/main" val="33246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Validació</a:t>
            </a:r>
            <a:r>
              <a:rPr lang="es-ES" dirty="0" smtClean="0"/>
              <a:t> preliminar</a:t>
            </a:r>
            <a:endParaRPr lang="ca-ES" dirty="0"/>
          </a:p>
        </p:txBody>
      </p:sp>
      <p:sp>
        <p:nvSpPr>
          <p:cNvPr id="3" name="Marcador de contenido 2"/>
          <p:cNvSpPr>
            <a:spLocks noGrp="1"/>
          </p:cNvSpPr>
          <p:nvPr>
            <p:ph idx="1"/>
          </p:nvPr>
        </p:nvSpPr>
        <p:spPr/>
        <p:txBody>
          <a:bodyPr/>
          <a:lstStyle/>
          <a:p>
            <a:r>
              <a:rPr lang="es-ES" dirty="0" smtClean="0"/>
              <a:t>10 sujetos </a:t>
            </a:r>
          </a:p>
          <a:p>
            <a:r>
              <a:rPr lang="es-ES" dirty="0" smtClean="0"/>
              <a:t>3 preguntas</a:t>
            </a:r>
          </a:p>
          <a:p>
            <a:pPr marL="324000" lvl="1" indent="0">
              <a:buNone/>
            </a:pPr>
            <a:endParaRPr lang="es-ES" dirty="0" smtClean="0"/>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15</a:t>
            </a:fld>
            <a:r>
              <a:rPr lang="ca-ES" smtClean="0"/>
              <a:t>/22</a:t>
            </a:r>
            <a:endParaRPr lang="ca-ES" dirty="0"/>
          </a:p>
        </p:txBody>
      </p:sp>
      <p:pic>
        <p:nvPicPr>
          <p:cNvPr id="5" name="Picture 4"/>
          <p:cNvPicPr>
            <a:picLocks noChangeAspect="1"/>
          </p:cNvPicPr>
          <p:nvPr/>
        </p:nvPicPr>
        <p:blipFill>
          <a:blip r:embed="rId2"/>
          <a:stretch>
            <a:fillRect/>
          </a:stretch>
        </p:blipFill>
        <p:spPr>
          <a:xfrm>
            <a:off x="3974396" y="1903280"/>
            <a:ext cx="3847050" cy="2116367"/>
          </a:xfrm>
          <a:prstGeom prst="rect">
            <a:avLst/>
          </a:prstGeom>
        </p:spPr>
      </p:pic>
      <p:pic>
        <p:nvPicPr>
          <p:cNvPr id="13" name="Picture 12"/>
          <p:cNvPicPr>
            <a:picLocks noChangeAspect="1"/>
          </p:cNvPicPr>
          <p:nvPr/>
        </p:nvPicPr>
        <p:blipFill>
          <a:blip r:embed="rId3"/>
          <a:stretch>
            <a:fillRect/>
          </a:stretch>
        </p:blipFill>
        <p:spPr>
          <a:xfrm>
            <a:off x="3974396" y="4019647"/>
            <a:ext cx="3847050" cy="2750700"/>
          </a:xfrm>
          <a:prstGeom prst="rect">
            <a:avLst/>
          </a:prstGeom>
        </p:spPr>
      </p:pic>
    </p:spTree>
    <p:extLst>
      <p:ext uri="{BB962C8B-B14F-4D97-AF65-F5344CB8AC3E}">
        <p14:creationId xmlns:p14="http://schemas.microsoft.com/office/powerpoint/2010/main" val="3804808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Resultats</a:t>
            </a:r>
            <a:endParaRPr lang="ca-ES" dirty="0"/>
          </a:p>
        </p:txBody>
      </p:sp>
      <p:pic>
        <p:nvPicPr>
          <p:cNvPr id="5" name="Marcador de contenido 4"/>
          <p:cNvPicPr>
            <a:picLocks noGrp="1"/>
          </p:cNvPicPr>
          <p:nvPr>
            <p:ph idx="1"/>
          </p:nvPr>
        </p:nvPicPr>
        <p:blipFill>
          <a:blip r:embed="rId2"/>
          <a:stretch>
            <a:fillRect/>
          </a:stretch>
        </p:blipFill>
        <p:spPr>
          <a:xfrm>
            <a:off x="6434952" y="2174716"/>
            <a:ext cx="4145961" cy="1875472"/>
          </a:xfrm>
          <a:prstGeom prst="rect">
            <a:avLst/>
          </a:prstGeom>
        </p:spPr>
      </p:pic>
      <p:graphicFrame>
        <p:nvGraphicFramePr>
          <p:cNvPr id="4" name="Gráfico 3">
            <a:extLst>
              <a:ext uri="{FF2B5EF4-FFF2-40B4-BE49-F238E27FC236}">
                <a16:creationId xmlns="" xmlns:a16="http://schemas.microsoft.com/office/drawing/2014/main" id="{C211C191-CAC5-43EA-BB6B-634EAA3EA4D7}"/>
              </a:ext>
            </a:extLst>
          </p:cNvPr>
          <p:cNvGraphicFramePr/>
          <p:nvPr>
            <p:extLst>
              <p:ext uri="{D42A27DB-BD31-4B8C-83A1-F6EECF244321}">
                <p14:modId xmlns:p14="http://schemas.microsoft.com/office/powerpoint/2010/main" val="875252129"/>
              </p:ext>
            </p:extLst>
          </p:nvPr>
        </p:nvGraphicFramePr>
        <p:xfrm>
          <a:off x="838200" y="2174716"/>
          <a:ext cx="5400040" cy="36531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Imagen 5"/>
          <p:cNvPicPr/>
          <p:nvPr/>
        </p:nvPicPr>
        <p:blipFill>
          <a:blip r:embed="rId4"/>
          <a:stretch>
            <a:fillRect/>
          </a:stretch>
        </p:blipFill>
        <p:spPr>
          <a:xfrm>
            <a:off x="6434952" y="4001293"/>
            <a:ext cx="4573905" cy="1979930"/>
          </a:xfrm>
          <a:prstGeom prst="rect">
            <a:avLst/>
          </a:prstGeom>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16</a:t>
            </a:fld>
            <a:r>
              <a:rPr lang="ca-ES" smtClean="0"/>
              <a:t>/22</a:t>
            </a:r>
            <a:endParaRPr lang="ca-ES" dirty="0"/>
          </a:p>
        </p:txBody>
      </p:sp>
    </p:spTree>
    <p:extLst>
      <p:ext uri="{BB962C8B-B14F-4D97-AF65-F5344CB8AC3E}">
        <p14:creationId xmlns:p14="http://schemas.microsoft.com/office/powerpoint/2010/main" val="1633899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936"/>
            <a:ext cx="10515600" cy="1325563"/>
          </a:xfrm>
        </p:spPr>
        <p:txBody>
          <a:bodyPr/>
          <a:lstStyle/>
          <a:p>
            <a:r>
              <a:rPr lang="es-ES" dirty="0" err="1" smtClean="0"/>
              <a:t>Conclusions</a:t>
            </a:r>
            <a:endParaRPr lang="ca-ES" dirty="0"/>
          </a:p>
        </p:txBody>
      </p:sp>
      <p:sp>
        <p:nvSpPr>
          <p:cNvPr id="3" name="Marcador de contenido 2"/>
          <p:cNvSpPr>
            <a:spLocks noGrp="1"/>
          </p:cNvSpPr>
          <p:nvPr>
            <p:ph idx="1"/>
          </p:nvPr>
        </p:nvSpPr>
        <p:spPr/>
        <p:txBody>
          <a:bodyPr>
            <a:normAutofit fontScale="92500" lnSpcReduction="10000"/>
          </a:bodyPr>
          <a:lstStyle/>
          <a:p>
            <a:r>
              <a:rPr lang="ca-ES" dirty="0" smtClean="0"/>
              <a:t>Objectius aconseguits:</a:t>
            </a:r>
          </a:p>
          <a:p>
            <a:pPr lvl="1"/>
            <a:r>
              <a:rPr lang="es-ES" dirty="0" smtClean="0"/>
              <a:t>Convertir el </a:t>
            </a:r>
            <a:r>
              <a:rPr lang="es-ES" dirty="0" err="1" smtClean="0"/>
              <a:t>qüestionari</a:t>
            </a:r>
            <a:r>
              <a:rPr lang="es-ES" dirty="0" smtClean="0"/>
              <a:t> IPSAQ en una </a:t>
            </a:r>
            <a:r>
              <a:rPr lang="es-ES" dirty="0" err="1" smtClean="0"/>
              <a:t>aplicació</a:t>
            </a:r>
            <a:r>
              <a:rPr lang="es-ES" dirty="0" smtClean="0"/>
              <a:t> </a:t>
            </a:r>
            <a:r>
              <a:rPr lang="es-ES" dirty="0" err="1" smtClean="0"/>
              <a:t>mòbil</a:t>
            </a:r>
            <a:endParaRPr lang="es-ES" dirty="0" smtClean="0"/>
          </a:p>
          <a:p>
            <a:pPr lvl="1"/>
            <a:r>
              <a:rPr lang="es-ES" dirty="0" err="1" smtClean="0"/>
              <a:t>Gamificar</a:t>
            </a:r>
            <a:r>
              <a:rPr lang="es-ES" dirty="0" smtClean="0"/>
              <a:t> </a:t>
            </a:r>
            <a:r>
              <a:rPr lang="es-ES" dirty="0" err="1" smtClean="0"/>
              <a:t>l’aplicació</a:t>
            </a:r>
            <a:endParaRPr lang="es-ES" dirty="0" smtClean="0"/>
          </a:p>
          <a:p>
            <a:pPr lvl="1"/>
            <a:r>
              <a:rPr lang="es-ES" dirty="0" smtClean="0"/>
              <a:t>Implementar una </a:t>
            </a:r>
            <a:r>
              <a:rPr lang="es-ES" dirty="0" err="1" smtClean="0"/>
              <a:t>eina</a:t>
            </a:r>
            <a:r>
              <a:rPr lang="es-ES" dirty="0" smtClean="0"/>
              <a:t> per </a:t>
            </a:r>
            <a:r>
              <a:rPr lang="es-ES" dirty="0" err="1" smtClean="0"/>
              <a:t>emmagatzemar</a:t>
            </a:r>
            <a:r>
              <a:rPr lang="es-ES" dirty="0" smtClean="0"/>
              <a:t> </a:t>
            </a:r>
            <a:r>
              <a:rPr lang="es-ES" dirty="0" err="1" smtClean="0"/>
              <a:t>els</a:t>
            </a:r>
            <a:r>
              <a:rPr lang="es-ES" dirty="0" smtClean="0"/>
              <a:t> </a:t>
            </a:r>
            <a:r>
              <a:rPr lang="es-ES" dirty="0" err="1" smtClean="0"/>
              <a:t>resultats</a:t>
            </a:r>
            <a:r>
              <a:rPr lang="es-ES" dirty="0" smtClean="0"/>
              <a:t> </a:t>
            </a:r>
            <a:r>
              <a:rPr lang="es-ES" dirty="0" err="1" smtClean="0"/>
              <a:t>dels</a:t>
            </a:r>
            <a:r>
              <a:rPr lang="es-ES" dirty="0" smtClean="0"/>
              <a:t> </a:t>
            </a:r>
            <a:r>
              <a:rPr lang="es-ES" dirty="0" err="1" smtClean="0"/>
              <a:t>qüestionaris</a:t>
            </a:r>
            <a:endParaRPr lang="es-ES" dirty="0" smtClean="0"/>
          </a:p>
          <a:p>
            <a:pPr lvl="1"/>
            <a:r>
              <a:rPr lang="es-ES" dirty="0" smtClean="0"/>
              <a:t>Comparar </a:t>
            </a:r>
            <a:r>
              <a:rPr lang="es-ES" dirty="0" err="1" smtClean="0"/>
              <a:t>l’experiencia</a:t>
            </a:r>
            <a:r>
              <a:rPr lang="es-ES" dirty="0" smtClean="0"/>
              <a:t> de </a:t>
            </a:r>
            <a:r>
              <a:rPr lang="es-ES" dirty="0" err="1" smtClean="0"/>
              <a:t>l’usuari</a:t>
            </a:r>
            <a:r>
              <a:rPr lang="es-ES" dirty="0" smtClean="0"/>
              <a:t> en la </a:t>
            </a:r>
            <a:r>
              <a:rPr lang="es-ES" dirty="0" err="1" smtClean="0"/>
              <a:t>versió</a:t>
            </a:r>
            <a:r>
              <a:rPr lang="es-ES" dirty="0" smtClean="0"/>
              <a:t> </a:t>
            </a:r>
            <a:r>
              <a:rPr lang="es-ES" dirty="0" err="1" smtClean="0"/>
              <a:t>gamificada</a:t>
            </a:r>
            <a:r>
              <a:rPr lang="es-ES" dirty="0" smtClean="0"/>
              <a:t> i no </a:t>
            </a:r>
            <a:r>
              <a:rPr lang="es-ES" dirty="0" err="1" smtClean="0"/>
              <a:t>gamificada</a:t>
            </a:r>
            <a:endParaRPr lang="ca-ES" dirty="0" smtClean="0"/>
          </a:p>
          <a:p>
            <a:r>
              <a:rPr lang="ca-ES" dirty="0" smtClean="0"/>
              <a:t>Línies futures:</a:t>
            </a:r>
          </a:p>
          <a:p>
            <a:pPr lvl="1"/>
            <a:r>
              <a:rPr lang="ca-ES" dirty="0" smtClean="0"/>
              <a:t>Validar l’aplicació amb pacients</a:t>
            </a:r>
          </a:p>
          <a:p>
            <a:pPr lvl="1"/>
            <a:r>
              <a:rPr lang="ca-ES" dirty="0"/>
              <a:t>A</a:t>
            </a:r>
            <a:r>
              <a:rPr lang="ca-ES" dirty="0" smtClean="0"/>
              <a:t>fegir més varietat al joc</a:t>
            </a:r>
          </a:p>
          <a:p>
            <a:pPr lvl="1"/>
            <a:r>
              <a:rPr lang="ca-ES" dirty="0"/>
              <a:t>E</a:t>
            </a:r>
            <a:r>
              <a:rPr lang="ca-ES" dirty="0" smtClean="0"/>
              <a:t>xperimentar amb altres tipus de mecanismes de </a:t>
            </a:r>
            <a:r>
              <a:rPr lang="ca-ES" dirty="0" err="1" smtClean="0"/>
              <a:t>gamificació</a:t>
            </a:r>
            <a:endParaRPr lang="ca-ES" dirty="0" smtClean="0"/>
          </a:p>
          <a:p>
            <a:pPr lvl="1"/>
            <a:r>
              <a:rPr lang="ca-ES" dirty="0"/>
              <a:t>E</a:t>
            </a:r>
            <a:r>
              <a:rPr lang="ca-ES" dirty="0" smtClean="0"/>
              <a:t>xpansió (o generalització) a altres qüestionaris</a:t>
            </a:r>
            <a:endParaRPr lang="ca-ES" dirty="0"/>
          </a:p>
          <a:p>
            <a:r>
              <a:rPr lang="ca-ES" dirty="0" smtClean="0"/>
              <a:t>Ha suposat un repte i una oportunitat d’aprendre per a l’estudiant: nou llenguatge de programació, noves tecnologies.</a:t>
            </a:r>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17</a:t>
            </a:fld>
            <a:r>
              <a:rPr lang="ca-ES" smtClean="0"/>
              <a:t>/22</a:t>
            </a:r>
            <a:endParaRPr lang="ca-ES" dirty="0"/>
          </a:p>
        </p:txBody>
      </p:sp>
    </p:spTree>
    <p:extLst>
      <p:ext uri="{BB962C8B-B14F-4D97-AF65-F5344CB8AC3E}">
        <p14:creationId xmlns:p14="http://schemas.microsoft.com/office/powerpoint/2010/main" val="261505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ContENIDO</a:t>
            </a:r>
            <a:endParaRPr lang="ca-ES" dirty="0"/>
          </a:p>
        </p:txBody>
      </p:sp>
      <p:sp>
        <p:nvSpPr>
          <p:cNvPr id="3" name="Marcador de contenido 2"/>
          <p:cNvSpPr>
            <a:spLocks noGrp="1"/>
          </p:cNvSpPr>
          <p:nvPr>
            <p:ph idx="1"/>
          </p:nvPr>
        </p:nvSpPr>
        <p:spPr/>
        <p:txBody>
          <a:bodyPr>
            <a:normAutofit fontScale="85000" lnSpcReduction="20000"/>
          </a:bodyPr>
          <a:lstStyle/>
          <a:p>
            <a:r>
              <a:rPr lang="es-ES" dirty="0" smtClean="0"/>
              <a:t>Origen del proyecto</a:t>
            </a:r>
          </a:p>
          <a:p>
            <a:r>
              <a:rPr lang="es-ES" dirty="0" smtClean="0"/>
              <a:t>Requerimientos previos</a:t>
            </a:r>
          </a:p>
          <a:p>
            <a:r>
              <a:rPr lang="es-ES" dirty="0" smtClean="0"/>
              <a:t>Objetivos</a:t>
            </a:r>
          </a:p>
          <a:p>
            <a:r>
              <a:rPr lang="es-ES" dirty="0"/>
              <a:t>Alcance</a:t>
            </a:r>
          </a:p>
          <a:p>
            <a:r>
              <a:rPr lang="es-ES" dirty="0" smtClean="0"/>
              <a:t>Alternativas</a:t>
            </a:r>
          </a:p>
          <a:p>
            <a:r>
              <a:rPr lang="es-ES" dirty="0" smtClean="0"/>
              <a:t>Solución</a:t>
            </a:r>
          </a:p>
          <a:p>
            <a:r>
              <a:rPr lang="es-ES" dirty="0" smtClean="0"/>
              <a:t>Especificaciones</a:t>
            </a:r>
          </a:p>
          <a:p>
            <a:r>
              <a:rPr lang="es-ES" dirty="0" smtClean="0"/>
              <a:t>Desarrollo</a:t>
            </a:r>
          </a:p>
          <a:p>
            <a:r>
              <a:rPr lang="es-ES" dirty="0" smtClean="0"/>
              <a:t>Demo</a:t>
            </a:r>
          </a:p>
          <a:p>
            <a:r>
              <a:rPr lang="es-ES" dirty="0" smtClean="0"/>
              <a:t>Validación</a:t>
            </a:r>
            <a:endParaRPr lang="ca-ES" dirty="0" smtClean="0"/>
          </a:p>
          <a:p>
            <a:r>
              <a:rPr lang="es-ES" dirty="0" smtClean="0"/>
              <a:t>Resultados</a:t>
            </a:r>
            <a:endParaRPr lang="ca-ES" dirty="0" smtClean="0"/>
          </a:p>
          <a:p>
            <a:r>
              <a:rPr lang="es-ES" dirty="0" smtClean="0"/>
              <a:t>Conclusiones</a:t>
            </a:r>
          </a:p>
        </p:txBody>
      </p:sp>
      <p:sp>
        <p:nvSpPr>
          <p:cNvPr id="4" name="Marcador de número de diapositiva 3"/>
          <p:cNvSpPr>
            <a:spLocks noGrp="1"/>
          </p:cNvSpPr>
          <p:nvPr>
            <p:ph type="sldNum" sz="quarter" idx="12"/>
          </p:nvPr>
        </p:nvSpPr>
        <p:spPr>
          <a:xfrm>
            <a:off x="10558297" y="5956137"/>
            <a:ext cx="1052510" cy="365125"/>
          </a:xfrm>
        </p:spPr>
        <p:txBody>
          <a:bodyPr/>
          <a:lstStyle/>
          <a:p>
            <a:fld id="{4F4CC500-C254-4A01-A1E9-3631BD4DF40D}" type="slidenum">
              <a:rPr lang="ca-ES" smtClean="0"/>
              <a:pPr/>
              <a:t>2</a:t>
            </a:fld>
            <a:r>
              <a:rPr lang="ca-ES" dirty="0" smtClean="0"/>
              <a:t>/22</a:t>
            </a:r>
            <a:endParaRPr lang="ca-ES" dirty="0"/>
          </a:p>
        </p:txBody>
      </p:sp>
    </p:spTree>
    <p:extLst>
      <p:ext uri="{BB962C8B-B14F-4D97-AF65-F5344CB8AC3E}">
        <p14:creationId xmlns:p14="http://schemas.microsoft.com/office/powerpoint/2010/main" val="422068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ORIGEN DEL PROYECTO</a:t>
            </a:r>
            <a:endParaRPr lang="ca-ES" dirty="0"/>
          </a:p>
        </p:txBody>
      </p:sp>
      <p:sp>
        <p:nvSpPr>
          <p:cNvPr id="3" name="Marcador de contenido 2"/>
          <p:cNvSpPr>
            <a:spLocks noGrp="1"/>
          </p:cNvSpPr>
          <p:nvPr>
            <p:ph idx="1"/>
          </p:nvPr>
        </p:nvSpPr>
        <p:spPr>
          <a:xfrm>
            <a:off x="710973" y="1715956"/>
            <a:ext cx="11029615" cy="3678303"/>
          </a:xfrm>
        </p:spPr>
        <p:txBody>
          <a:bodyPr/>
          <a:lstStyle/>
          <a:p>
            <a:r>
              <a:rPr lang="ca-ES" dirty="0" smtClean="0"/>
              <a:t>Hasta ahora: Distribución encargo docente</a:t>
            </a:r>
          </a:p>
          <a:p>
            <a:r>
              <a:rPr lang="es-ES" dirty="0" smtClean="0"/>
              <a:t>Método:</a:t>
            </a:r>
            <a:endParaRPr lang="es-ES" dirty="0" smtClean="0">
              <a:sym typeface="Wingdings" panose="05000000000000000000" pitchFamily="2" charset="2"/>
            </a:endParaRPr>
          </a:p>
          <a:p>
            <a:pPr lvl="1"/>
            <a:r>
              <a:rPr lang="es-ES" dirty="0" smtClean="0">
                <a:sym typeface="Wingdings" panose="05000000000000000000" pitchFamily="2" charset="2"/>
              </a:rPr>
              <a:t>Poco eficiente  lento, profesores no pueden ver situación actual</a:t>
            </a:r>
          </a:p>
          <a:p>
            <a:pPr lvl="1"/>
            <a:r>
              <a:rPr lang="es-ES" dirty="0" smtClean="0">
                <a:sym typeface="Wingdings" panose="05000000000000000000" pitchFamily="2" charset="2"/>
              </a:rPr>
              <a:t>Gran carga de trabajo para el responsable controlar que se rellene bien y enviarlo manualmente siguiendo el orden </a:t>
            </a:r>
          </a:p>
          <a:p>
            <a:pPr lvl="1"/>
            <a:r>
              <a:rPr lang="es-ES" dirty="0" smtClean="0">
                <a:solidFill>
                  <a:srgbClr val="FF0000"/>
                </a:solidFill>
                <a:sym typeface="Wingdings" panose="05000000000000000000" pitchFamily="2" charset="2"/>
              </a:rPr>
              <a:t>Externa situacional </a:t>
            </a:r>
            <a:endParaRPr lang="ca-ES" dirty="0">
              <a:solidFill>
                <a:srgbClr val="FF0000"/>
              </a:solidFill>
            </a:endParaRPr>
          </a:p>
        </p:txBody>
      </p:sp>
      <p:cxnSp>
        <p:nvCxnSpPr>
          <p:cNvPr id="6" name="Conector recto de flecha 5"/>
          <p:cNvCxnSpPr/>
          <p:nvPr/>
        </p:nvCxnSpPr>
        <p:spPr>
          <a:xfrm>
            <a:off x="5169530" y="2826857"/>
            <a:ext cx="404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flipH="1">
            <a:off x="5740167" y="2642191"/>
            <a:ext cx="971226" cy="369332"/>
          </a:xfrm>
          <a:prstGeom prst="rect">
            <a:avLst/>
          </a:prstGeom>
          <a:noFill/>
          <a:ln w="28575">
            <a:solidFill>
              <a:srgbClr val="5ECCF3"/>
            </a:solidFill>
          </a:ln>
        </p:spPr>
        <p:txBody>
          <a:bodyPr wrap="square" rtlCol="0">
            <a:spAutoFit/>
          </a:bodyPr>
          <a:lstStyle/>
          <a:p>
            <a:pPr algn="ctr"/>
            <a:r>
              <a:rPr lang="es-ES" dirty="0" smtClean="0">
                <a:solidFill>
                  <a:schemeClr val="tx2"/>
                </a:solidFill>
              </a:rPr>
              <a:t>EXCEL</a:t>
            </a:r>
            <a:endParaRPr lang="ca-ES" dirty="0">
              <a:solidFill>
                <a:schemeClr val="tx2"/>
              </a:solidFill>
            </a:endParaRPr>
          </a:p>
        </p:txBody>
      </p:sp>
      <p:sp>
        <p:nvSpPr>
          <p:cNvPr id="5" name="Marcador de número de diapositiva 4"/>
          <p:cNvSpPr>
            <a:spLocks noGrp="1"/>
          </p:cNvSpPr>
          <p:nvPr>
            <p:ph type="sldNum" sz="quarter" idx="12"/>
          </p:nvPr>
        </p:nvSpPr>
        <p:spPr/>
        <p:txBody>
          <a:bodyPr/>
          <a:lstStyle/>
          <a:p>
            <a:fld id="{4F4CC500-C254-4A01-A1E9-3631BD4DF40D}" type="slidenum">
              <a:rPr lang="ca-ES" smtClean="0"/>
              <a:pPr/>
              <a:t>3</a:t>
            </a:fld>
            <a:r>
              <a:rPr lang="ca-ES" smtClean="0"/>
              <a:t>/22</a:t>
            </a:r>
            <a:endParaRPr lang="ca-ES"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27" y="4482685"/>
            <a:ext cx="59150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94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937"/>
            <a:ext cx="10515600" cy="1325563"/>
          </a:xfrm>
        </p:spPr>
        <p:txBody>
          <a:bodyPr/>
          <a:lstStyle/>
          <a:p>
            <a:r>
              <a:rPr lang="es-ES" dirty="0" smtClean="0"/>
              <a:t>REQUERIMENTOS PREVIOS </a:t>
            </a:r>
            <a:endParaRPr lang="ca-ES" dirty="0"/>
          </a:p>
        </p:txBody>
      </p:sp>
      <p:sp>
        <p:nvSpPr>
          <p:cNvPr id="3" name="Marcador de contenido 2"/>
          <p:cNvSpPr>
            <a:spLocks noGrp="1"/>
          </p:cNvSpPr>
          <p:nvPr>
            <p:ph idx="1"/>
          </p:nvPr>
        </p:nvSpPr>
        <p:spPr>
          <a:xfrm>
            <a:off x="581193" y="2399953"/>
            <a:ext cx="11029617" cy="2958432"/>
          </a:xfrm>
        </p:spPr>
        <p:txBody>
          <a:bodyPr numCol="2"/>
          <a:lstStyle/>
          <a:p>
            <a:r>
              <a:rPr lang="es-ES" dirty="0"/>
              <a:t>Cada asignatura: créditos ECTS </a:t>
            </a:r>
            <a:r>
              <a:rPr lang="es-ES" dirty="0" smtClean="0"/>
              <a:t>asignados</a:t>
            </a:r>
          </a:p>
          <a:p>
            <a:pPr lvl="1"/>
            <a:r>
              <a:rPr lang="es-ES" dirty="0"/>
              <a:t>A</a:t>
            </a:r>
            <a:r>
              <a:rPr lang="es-ES" dirty="0" smtClean="0"/>
              <a:t>lumno: 25/30 horas de dedicación</a:t>
            </a:r>
            <a:endParaRPr lang="ca-ES" dirty="0"/>
          </a:p>
          <a:p>
            <a:pPr lvl="1"/>
            <a:r>
              <a:rPr lang="ca-ES" dirty="0" smtClean="0"/>
              <a:t>Profesor:</a:t>
            </a:r>
          </a:p>
          <a:p>
            <a:pPr lvl="2"/>
            <a:r>
              <a:rPr lang="ca-ES" dirty="0" smtClean="0"/>
              <a:t>Grado</a:t>
            </a:r>
            <a:r>
              <a:rPr lang="ca-ES" dirty="0"/>
              <a:t>: </a:t>
            </a:r>
            <a:r>
              <a:rPr lang="ca-ES" dirty="0" smtClean="0"/>
              <a:t>10 horas de enseñanza</a:t>
            </a:r>
            <a:endParaRPr lang="ca-ES" dirty="0"/>
          </a:p>
          <a:p>
            <a:pPr lvl="2"/>
            <a:r>
              <a:rPr lang="ca-ES" dirty="0"/>
              <a:t>Máster</a:t>
            </a:r>
            <a:r>
              <a:rPr lang="ca-ES" dirty="0" smtClean="0"/>
              <a:t>: 9 horas de enseñanza</a:t>
            </a:r>
          </a:p>
          <a:p>
            <a:pPr lvl="1"/>
            <a:endParaRPr lang="ca-ES" dirty="0"/>
          </a:p>
          <a:p>
            <a:r>
              <a:rPr lang="es-ES" dirty="0" smtClean="0"/>
              <a:t>Cada profesor: </a:t>
            </a:r>
            <a:r>
              <a:rPr lang="es-ES" dirty="0" err="1" smtClean="0"/>
              <a:t>PADs</a:t>
            </a:r>
            <a:r>
              <a:rPr lang="es-ES" dirty="0" smtClean="0"/>
              <a:t> contratados</a:t>
            </a:r>
          </a:p>
          <a:p>
            <a:pPr lvl="1"/>
            <a:r>
              <a:rPr lang="es-ES" dirty="0" smtClean="0"/>
              <a:t>1 crédito ECTS = 3 </a:t>
            </a:r>
            <a:r>
              <a:rPr lang="es-ES" dirty="0" err="1" smtClean="0"/>
              <a:t>PADs</a:t>
            </a:r>
            <a:endParaRPr lang="es-ES" dirty="0" smtClean="0"/>
          </a:p>
          <a:p>
            <a:pPr marL="324000" lvl="1" indent="0">
              <a:buNone/>
            </a:pPr>
            <a:endParaRPr lang="es-ES" dirty="0" smtClean="0"/>
          </a:p>
          <a:p>
            <a:pPr lvl="1"/>
            <a:r>
              <a:rPr lang="es-ES" dirty="0"/>
              <a:t>Útil conocimientos previos programación</a:t>
            </a:r>
            <a:endParaRPr lang="ca-ES" dirty="0"/>
          </a:p>
          <a:p>
            <a:pPr marL="324000" lvl="1" indent="0">
              <a:buNone/>
            </a:pPr>
            <a:endParaRPr lang="es-ES" dirty="0"/>
          </a:p>
        </p:txBody>
      </p:sp>
      <p:sp>
        <p:nvSpPr>
          <p:cNvPr id="5" name="Marcador de número de diapositiva 4"/>
          <p:cNvSpPr>
            <a:spLocks noGrp="1"/>
          </p:cNvSpPr>
          <p:nvPr>
            <p:ph type="sldNum" sz="quarter" idx="12"/>
          </p:nvPr>
        </p:nvSpPr>
        <p:spPr/>
        <p:txBody>
          <a:bodyPr/>
          <a:lstStyle/>
          <a:p>
            <a:fld id="{4F4CC500-C254-4A01-A1E9-3631BD4DF40D}" type="slidenum">
              <a:rPr lang="ca-ES" smtClean="0"/>
              <a:pPr/>
              <a:t>4</a:t>
            </a:fld>
            <a:r>
              <a:rPr lang="ca-ES" smtClean="0"/>
              <a:t>/22</a:t>
            </a:r>
            <a:endParaRPr lang="ca-ES" dirty="0"/>
          </a:p>
        </p:txBody>
      </p:sp>
    </p:spTree>
    <p:extLst>
      <p:ext uri="{BB962C8B-B14F-4D97-AF65-F5344CB8AC3E}">
        <p14:creationId xmlns:p14="http://schemas.microsoft.com/office/powerpoint/2010/main" val="2850338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ObjetiVOs</a:t>
            </a:r>
            <a:endParaRPr lang="ca-ES" dirty="0"/>
          </a:p>
        </p:txBody>
      </p:sp>
      <p:sp>
        <p:nvSpPr>
          <p:cNvPr id="3" name="Marcador de contenido 2"/>
          <p:cNvSpPr>
            <a:spLocks noGrp="1"/>
          </p:cNvSpPr>
          <p:nvPr>
            <p:ph idx="1"/>
          </p:nvPr>
        </p:nvSpPr>
        <p:spPr>
          <a:xfrm>
            <a:off x="581192" y="2180496"/>
            <a:ext cx="11123128" cy="3678303"/>
          </a:xfrm>
        </p:spPr>
        <p:txBody>
          <a:bodyPr>
            <a:normAutofit/>
          </a:bodyPr>
          <a:lstStyle/>
          <a:p>
            <a:pPr marL="0" indent="0">
              <a:buNone/>
            </a:pPr>
            <a:endParaRPr lang="en-US" dirty="0"/>
          </a:p>
          <a:p>
            <a:r>
              <a:rPr lang="en-US" dirty="0" err="1" smtClean="0"/>
              <a:t>Conseguir</a:t>
            </a:r>
            <a:r>
              <a:rPr lang="en-US" dirty="0" smtClean="0"/>
              <a:t> </a:t>
            </a:r>
            <a:r>
              <a:rPr lang="en-US" dirty="0" err="1" smtClean="0"/>
              <a:t>una</a:t>
            </a:r>
            <a:r>
              <a:rPr lang="en-US" dirty="0" smtClean="0"/>
              <a:t> </a:t>
            </a:r>
            <a:r>
              <a:rPr lang="en-US" dirty="0" err="1" smtClean="0"/>
              <a:t>aplicación</a:t>
            </a:r>
            <a:r>
              <a:rPr lang="en-US" dirty="0" smtClean="0"/>
              <a:t> </a:t>
            </a:r>
            <a:r>
              <a:rPr lang="en-US" dirty="0"/>
              <a:t> web </a:t>
            </a:r>
            <a:r>
              <a:rPr lang="en-US" dirty="0" smtClean="0"/>
              <a:t> </a:t>
            </a:r>
            <a:r>
              <a:rPr lang="en-US" dirty="0" err="1" smtClean="0"/>
              <a:t>intuitiva</a:t>
            </a:r>
            <a:r>
              <a:rPr lang="en-US" dirty="0" smtClean="0"/>
              <a:t> </a:t>
            </a:r>
            <a:r>
              <a:rPr lang="en-US" dirty="0" err="1" smtClean="0"/>
              <a:t>que</a:t>
            </a:r>
            <a:r>
              <a:rPr lang="en-US" dirty="0" smtClean="0"/>
              <a:t> </a:t>
            </a:r>
            <a:r>
              <a:rPr lang="en-US" dirty="0" err="1" smtClean="0"/>
              <a:t>haga</a:t>
            </a:r>
            <a:r>
              <a:rPr lang="en-US" dirty="0" smtClean="0"/>
              <a:t> el </a:t>
            </a:r>
            <a:r>
              <a:rPr lang="en-US" dirty="0" err="1" smtClean="0"/>
              <a:t>proceso</a:t>
            </a:r>
            <a:r>
              <a:rPr lang="en-US" dirty="0" smtClean="0"/>
              <a:t> </a:t>
            </a:r>
            <a:r>
              <a:rPr lang="en-US" dirty="0" err="1" smtClean="0"/>
              <a:t>más</a:t>
            </a:r>
            <a:r>
              <a:rPr lang="en-US" dirty="0" smtClean="0"/>
              <a:t> </a:t>
            </a:r>
            <a:r>
              <a:rPr lang="en-US" dirty="0" err="1" smtClean="0"/>
              <a:t>facil</a:t>
            </a:r>
            <a:r>
              <a:rPr lang="en-US" dirty="0" smtClean="0"/>
              <a:t> y </a:t>
            </a:r>
            <a:r>
              <a:rPr lang="en-US" dirty="0" err="1" smtClean="0"/>
              <a:t>rápido</a:t>
            </a:r>
            <a:r>
              <a:rPr lang="en-US" dirty="0" smtClean="0"/>
              <a:t>.</a:t>
            </a:r>
            <a:endParaRPr lang="ca-ES" dirty="0" smtClean="0"/>
          </a:p>
        </p:txBody>
      </p:sp>
      <p:sp>
        <p:nvSpPr>
          <p:cNvPr id="5" name="CuadroTexto 4"/>
          <p:cNvSpPr txBox="1"/>
          <p:nvPr/>
        </p:nvSpPr>
        <p:spPr>
          <a:xfrm>
            <a:off x="1265536" y="2325126"/>
            <a:ext cx="9754439" cy="769441"/>
          </a:xfrm>
          <a:prstGeom prst="rect">
            <a:avLst/>
          </a:prstGeom>
          <a:ln w="28575">
            <a:solidFill>
              <a:srgbClr val="5ECCF3"/>
            </a:solidFill>
          </a:ln>
        </p:spPr>
        <p:style>
          <a:lnRef idx="1">
            <a:schemeClr val="accent1"/>
          </a:lnRef>
          <a:fillRef idx="1002">
            <a:schemeClr val="lt1"/>
          </a:fillRef>
          <a:effectRef idx="1">
            <a:schemeClr val="accent1"/>
          </a:effectRef>
          <a:fontRef idx="minor">
            <a:schemeClr val="dk1"/>
          </a:fontRef>
        </p:style>
        <p:txBody>
          <a:bodyPr wrap="square" rtlCol="0">
            <a:spAutoFit/>
          </a:bodyPr>
          <a:lstStyle/>
          <a:p>
            <a:pPr defTabSz="457200">
              <a:spcBef>
                <a:spcPct val="20000"/>
              </a:spcBef>
              <a:spcAft>
                <a:spcPts val="600"/>
              </a:spcAft>
              <a:buClr>
                <a:schemeClr val="accent2"/>
              </a:buClr>
              <a:buSzPct val="92000"/>
            </a:pPr>
            <a:r>
              <a:rPr lang="ca-ES" sz="2200" dirty="0" smtClean="0">
                <a:solidFill>
                  <a:schemeClr val="tx2"/>
                </a:solidFill>
              </a:rPr>
              <a:t>Creación de una herramienta web que satisfaga una necesidad en el departamento de electrónica en la ETSEIB para </a:t>
            </a:r>
            <a:r>
              <a:rPr lang="ca-ES" sz="2200" dirty="0" smtClean="0">
                <a:solidFill>
                  <a:schemeClr val="tx2"/>
                </a:solidFill>
                <a:sym typeface="Wingdings" panose="05000000000000000000" pitchFamily="2" charset="2"/>
              </a:rPr>
              <a:t>la gestión del encargo docente</a:t>
            </a:r>
            <a:endParaRPr lang="ca-ES" sz="2200" dirty="0">
              <a:solidFill>
                <a:schemeClr val="tx2"/>
              </a:solidFill>
            </a:endParaRPr>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5</a:t>
            </a:fld>
            <a:r>
              <a:rPr lang="ca-ES" smtClean="0"/>
              <a:t>/22</a:t>
            </a:r>
            <a:endParaRPr lang="ca-ES" dirty="0"/>
          </a:p>
        </p:txBody>
      </p:sp>
    </p:spTree>
    <p:extLst>
      <p:ext uri="{BB962C8B-B14F-4D97-AF65-F5344CB8AC3E}">
        <p14:creationId xmlns:p14="http://schemas.microsoft.com/office/powerpoint/2010/main" val="2090342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ALCANCE</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6</a:t>
            </a:fld>
            <a:r>
              <a:rPr lang="ca-ES" smtClean="0"/>
              <a:t>/22</a:t>
            </a:r>
            <a:endParaRPr lang="ca-ES" dirty="0"/>
          </a:p>
        </p:txBody>
      </p:sp>
      <p:sp>
        <p:nvSpPr>
          <p:cNvPr id="4" name="Content Placeholder 3"/>
          <p:cNvSpPr>
            <a:spLocks noGrp="1"/>
          </p:cNvSpPr>
          <p:nvPr>
            <p:ph idx="1"/>
          </p:nvPr>
        </p:nvSpPr>
        <p:spPr/>
        <p:txBody>
          <a:bodyPr/>
          <a:lstStyle/>
          <a:p>
            <a:r>
              <a:rPr lang="en-US" dirty="0"/>
              <a:t>The idea of the project is to upload the designed tool in one UPC server, so the professors can access it easily like a normal website. The users will only be able to access to the platform using their credentials that will have been sent by the administrator previously. </a:t>
            </a:r>
          </a:p>
          <a:p>
            <a:r>
              <a:rPr lang="en-US" dirty="0"/>
              <a:t>The web application has been developed for a computer rather than for a smartphone, although it can be accessed through any mobile device, the interface and the whole user experience may not be as intuitive and efficient. In addition, the whole interface will be written in Catalan. </a:t>
            </a:r>
            <a:endParaRPr lang="es-ES" dirty="0"/>
          </a:p>
        </p:txBody>
      </p:sp>
    </p:spTree>
    <p:extLst>
      <p:ext uri="{BB962C8B-B14F-4D97-AF65-F5344CB8AC3E}">
        <p14:creationId xmlns:p14="http://schemas.microsoft.com/office/powerpoint/2010/main" val="286477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ALTERNATIVAS</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7</a:t>
            </a:fld>
            <a:r>
              <a:rPr lang="ca-ES" smtClean="0"/>
              <a:t>/22</a:t>
            </a:r>
            <a:endParaRPr lang="ca-ES" dirty="0"/>
          </a:p>
        </p:txBody>
      </p:sp>
      <p:sp>
        <p:nvSpPr>
          <p:cNvPr id="9" name="Content Placeholder 8"/>
          <p:cNvSpPr>
            <a:spLocks noGrp="1"/>
          </p:cNvSpPr>
          <p:nvPr>
            <p:ph idx="1"/>
          </p:nvPr>
        </p:nvSpPr>
        <p:spPr>
          <a:xfrm>
            <a:off x="581193" y="2460396"/>
            <a:ext cx="11029615" cy="3678303"/>
          </a:xfrm>
        </p:spPr>
        <p:txBody>
          <a:bodyPr/>
          <a:lstStyle/>
          <a:p>
            <a:r>
              <a:rPr lang="en-US" dirty="0"/>
              <a:t>The first alternative is to keep doing it with the Microsoft Excel file. As it has been explained previously, it is not an efficient way to do it and for the person in charge of the task it is not practical at all. </a:t>
            </a:r>
          </a:p>
          <a:p>
            <a:r>
              <a:rPr lang="en-US" dirty="0"/>
              <a:t>Another possible solution in order to improve this way of managing the teaching assignment could be using a shared Excel, like Google Sheets, where the owner of the file can decide which people can see and modify it. The main problem with this method is that everyone can modify it completely, not only specific cells (ideally, each person should be able to only modify the cells about their subjects) and also, it would be more difficult to follow the specified order of choosing and the person in charge would have to be controlling very often that people were doing it in the right way. </a:t>
            </a:r>
          </a:p>
          <a:p>
            <a:r>
              <a:rPr lang="en-US" dirty="0"/>
              <a:t>Then, there is the option that has originated this project, to develop a web application in order to automatize the process and make it faster and easier. </a:t>
            </a:r>
            <a:endParaRPr lang="es-ES" dirty="0"/>
          </a:p>
        </p:txBody>
      </p:sp>
    </p:spTree>
    <p:extLst>
      <p:ext uri="{BB962C8B-B14F-4D97-AF65-F5344CB8AC3E}">
        <p14:creationId xmlns:p14="http://schemas.microsoft.com/office/powerpoint/2010/main" val="80976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a:t>
            </a:r>
            <a:endParaRPr lang="ca-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407793303"/>
              </p:ext>
            </p:extLst>
          </p:nvPr>
        </p:nvGraphicFramePr>
        <p:xfrm>
          <a:off x="581025" y="2181225"/>
          <a:ext cx="7310247"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número de diapositiva 2"/>
          <p:cNvSpPr>
            <a:spLocks noGrp="1"/>
          </p:cNvSpPr>
          <p:nvPr>
            <p:ph type="sldNum" sz="quarter" idx="12"/>
          </p:nvPr>
        </p:nvSpPr>
        <p:spPr/>
        <p:txBody>
          <a:bodyPr/>
          <a:lstStyle/>
          <a:p>
            <a:fld id="{4F4CC500-C254-4A01-A1E9-3631BD4DF40D}" type="slidenum">
              <a:rPr lang="ca-ES" smtClean="0"/>
              <a:pPr/>
              <a:t>8</a:t>
            </a:fld>
            <a:r>
              <a:rPr lang="ca-ES" smtClean="0"/>
              <a:t>/22</a:t>
            </a:r>
            <a:endParaRPr lang="ca-ES" dirty="0"/>
          </a:p>
        </p:txBody>
      </p:sp>
      <p:pic>
        <p:nvPicPr>
          <p:cNvPr id="6" name="Picture 5"/>
          <p:cNvPicPr>
            <a:picLocks noChangeAspect="1"/>
          </p:cNvPicPr>
          <p:nvPr/>
        </p:nvPicPr>
        <p:blipFill rotWithShape="1">
          <a:blip r:embed="rId7"/>
          <a:srcRect l="2217" t="2275" r="1217"/>
          <a:stretch/>
        </p:blipFill>
        <p:spPr>
          <a:xfrm>
            <a:off x="8513064" y="2603977"/>
            <a:ext cx="2176272" cy="2832734"/>
          </a:xfrm>
          <a:prstGeom prst="rect">
            <a:avLst/>
          </a:prstGeom>
        </p:spPr>
      </p:pic>
    </p:spTree>
    <p:extLst>
      <p:ext uri="{BB962C8B-B14F-4D97-AF65-F5344CB8AC3E}">
        <p14:creationId xmlns:p14="http://schemas.microsoft.com/office/powerpoint/2010/main" val="3238082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9</a:t>
            </a:fld>
            <a:r>
              <a:rPr lang="ca-ES" smtClean="0"/>
              <a:t>/22</a:t>
            </a:r>
            <a:endParaRPr lang="ca-ES" dirty="0"/>
          </a:p>
        </p:txBody>
      </p:sp>
      <p:sp>
        <p:nvSpPr>
          <p:cNvPr id="4" name="Content Placeholder 3"/>
          <p:cNvSpPr>
            <a:spLocks noGrp="1"/>
          </p:cNvSpPr>
          <p:nvPr>
            <p:ph idx="1"/>
          </p:nvPr>
        </p:nvSpPr>
        <p:spPr>
          <a:xfrm>
            <a:off x="672633" y="2266504"/>
            <a:ext cx="11029615" cy="3678303"/>
          </a:xfrm>
        </p:spPr>
        <p:txBody>
          <a:bodyPr/>
          <a:lstStyle/>
          <a:p>
            <a:r>
              <a:rPr lang="es-ES" dirty="0" smtClean="0"/>
              <a:t>Aplicación web:</a:t>
            </a:r>
          </a:p>
          <a:p>
            <a:pPr lvl="1"/>
            <a:r>
              <a:rPr lang="es-ES" dirty="0" smtClean="0"/>
              <a:t>Front </a:t>
            </a:r>
            <a:r>
              <a:rPr lang="es-ES" dirty="0" err="1" smtClean="0"/>
              <a:t>end</a:t>
            </a:r>
            <a:endParaRPr lang="es-ES" dirty="0" smtClean="0"/>
          </a:p>
          <a:p>
            <a:pPr lvl="1"/>
            <a:endParaRPr lang="es-ES" dirty="0"/>
          </a:p>
          <a:p>
            <a:pPr lvl="1"/>
            <a:endParaRPr lang="es-ES" dirty="0" smtClean="0"/>
          </a:p>
          <a:p>
            <a:pPr marL="324000" lvl="1" indent="0">
              <a:buNone/>
            </a:pPr>
            <a:endParaRPr lang="es-ES" dirty="0" smtClean="0"/>
          </a:p>
          <a:p>
            <a:pPr lvl="1"/>
            <a:r>
              <a:rPr lang="es-ES" dirty="0" smtClean="0"/>
              <a:t>Back </a:t>
            </a:r>
            <a:r>
              <a:rPr lang="es-ES" dirty="0" err="1" smtClean="0"/>
              <a:t>end</a:t>
            </a:r>
            <a:endParaRPr lang="es-ES" dirty="0"/>
          </a:p>
        </p:txBody>
      </p:sp>
      <p:pic>
        <p:nvPicPr>
          <p:cNvPr id="7" name="Picture 6"/>
          <p:cNvPicPr>
            <a:picLocks noChangeAspect="1"/>
          </p:cNvPicPr>
          <p:nvPr/>
        </p:nvPicPr>
        <p:blipFill>
          <a:blip r:embed="rId2"/>
          <a:stretch>
            <a:fillRect/>
          </a:stretch>
        </p:blipFill>
        <p:spPr>
          <a:xfrm>
            <a:off x="1140403" y="3681806"/>
            <a:ext cx="2271150" cy="847700"/>
          </a:xfrm>
          <a:prstGeom prst="rect">
            <a:avLst/>
          </a:prstGeom>
        </p:spPr>
      </p:pic>
    </p:spTree>
    <p:extLst>
      <p:ext uri="{BB962C8B-B14F-4D97-AF65-F5344CB8AC3E}">
        <p14:creationId xmlns:p14="http://schemas.microsoft.com/office/powerpoint/2010/main" val="3592212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Personalizado 9">
      <a:dk1>
        <a:sysClr val="windowText" lastClr="000000"/>
      </a:dk1>
      <a:lt1>
        <a:sysClr val="window" lastClr="FFFFFF"/>
      </a:lt1>
      <a:dk2>
        <a:srgbClr val="454551"/>
      </a:dk2>
      <a:lt2>
        <a:srgbClr val="B4DCFA"/>
      </a:lt2>
      <a:accent1>
        <a:srgbClr val="768AD4"/>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ividend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TM03090430[[fn=Con bandas]]</Template>
  <TotalTime>4955</TotalTime>
  <Words>917</Words>
  <Application>Microsoft Office PowerPoint</Application>
  <PresentationFormat>Personalizado</PresentationFormat>
  <Paragraphs>118</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Dividendo</vt:lpstr>
      <vt:lpstr>  Development of a computer-based tool to manage via web the teaching assignment </vt:lpstr>
      <vt:lpstr>ContENIDO</vt:lpstr>
      <vt:lpstr>ORIGEN DEL PROYECTO</vt:lpstr>
      <vt:lpstr>REQUERIMENTOS PREVIOS </vt:lpstr>
      <vt:lpstr>ObjetiVOs</vt:lpstr>
      <vt:lpstr>ALCANCE</vt:lpstr>
      <vt:lpstr>ALTERNATIVAS</vt:lpstr>
      <vt:lpstr>SOLUCIÓN</vt:lpstr>
      <vt:lpstr>SOLUCIÓN</vt:lpstr>
      <vt:lpstr>ESPECIFICACIONES</vt:lpstr>
      <vt:lpstr>Desarrollo - Herramientas</vt:lpstr>
      <vt:lpstr>Desarrollo – Base de datos</vt:lpstr>
      <vt:lpstr>Casos De uso</vt:lpstr>
      <vt:lpstr>Demo</vt:lpstr>
      <vt:lpstr>Validació preliminar</vt:lpstr>
      <vt:lpstr>Resultats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 Villanueva Rourera</dc:creator>
  <cp:lastModifiedBy>Maria de Luna</cp:lastModifiedBy>
  <cp:revision>128</cp:revision>
  <dcterms:created xsi:type="dcterms:W3CDTF">2019-09-11T10:20:28Z</dcterms:created>
  <dcterms:modified xsi:type="dcterms:W3CDTF">2020-01-26T22:07:52Z</dcterms:modified>
</cp:coreProperties>
</file>