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97" r:id="rId5"/>
    <p:sldId id="259" r:id="rId6"/>
    <p:sldId id="263" r:id="rId7"/>
    <p:sldId id="262" r:id="rId8"/>
    <p:sldId id="281" r:id="rId9"/>
    <p:sldId id="280" r:id="rId10"/>
    <p:sldId id="288" r:id="rId11"/>
    <p:sldId id="289" r:id="rId12"/>
    <p:sldId id="264" r:id="rId13"/>
    <p:sldId id="296" r:id="rId14"/>
    <p:sldId id="290" r:id="rId15"/>
    <p:sldId id="291" r:id="rId16"/>
    <p:sldId id="292" r:id="rId17"/>
    <p:sldId id="306" r:id="rId18"/>
    <p:sldId id="278" r:id="rId19"/>
    <p:sldId id="294" r:id="rId20"/>
    <p:sldId id="270" r:id="rId21"/>
    <p:sldId id="271" r:id="rId22"/>
    <p:sldId id="304" r:id="rId23"/>
    <p:sldId id="274" r:id="rId24"/>
    <p:sldId id="301" r:id="rId25"/>
    <p:sldId id="302" r:id="rId26"/>
    <p:sldId id="305" r:id="rId27"/>
    <p:sldId id="293" r:id="rId28"/>
    <p:sldId id="303" r:id="rId29"/>
    <p:sldId id="272" r:id="rId30"/>
    <p:sldId id="295" r:id="rId31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ECCF3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35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dirty="0" smtClean="0"/>
            <a:t>Aplicación web</a:t>
          </a:r>
          <a:endParaRPr lang="es-ES" dirty="0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smtClean="0"/>
            <a:t>Rápida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smtClean="0"/>
            <a:t>Eficiente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E3B36F13-C95B-439B-A653-FDD9A530DB7E}">
      <dgm:prSet phldrT="[Texto]"/>
      <dgm:spPr/>
      <dgm:t>
        <a:bodyPr/>
        <a:lstStyle/>
        <a:p>
          <a:r>
            <a:rPr lang="es-ES" dirty="0" smtClean="0"/>
            <a:t>Fácil seguir orden de prioridad y de gestionar</a:t>
          </a:r>
          <a:endParaRPr lang="es-ES" dirty="0"/>
        </a:p>
      </dgm:t>
    </dgm:pt>
    <dgm:pt modelId="{D1FBA947-3738-4BD1-ABCF-43807572AE30}" type="parTrans" cxnId="{8362E16F-D58A-4D3A-BD9F-858A2C6F6FDE}">
      <dgm:prSet/>
      <dgm:spPr/>
      <dgm:t>
        <a:bodyPr/>
        <a:lstStyle/>
        <a:p>
          <a:endParaRPr lang="es-ES"/>
        </a:p>
      </dgm:t>
    </dgm:pt>
    <dgm:pt modelId="{283A1F31-1E31-4DF6-9219-F79784FA3C54}" type="sibTrans" cxnId="{8362E16F-D58A-4D3A-BD9F-858A2C6F6FDE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1" custScaleX="1157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1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1" custScaleX="85496" custScaleY="8837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72F3F5CC-C001-4D33-B649-299DC8AB2F29}" type="presOf" srcId="{E3B36F13-C95B-439B-A653-FDD9A530DB7E}" destId="{049AFD20-6B73-47B9-AC83-32D61B685470}" srcOrd="1" destOrd="2" presId="urn:microsoft.com/office/officeart/2005/8/layout/hProcess6"/>
    <dgm:cxn modelId="{F7F0F1C5-0B02-4A4E-B33B-AB67D2E998D9}" type="presOf" srcId="{E3B36F13-C95B-439B-A653-FDD9A530DB7E}" destId="{457D56E9-BABF-4DAA-B00A-0413EC3B98F0}" srcOrd="0" destOrd="2" presId="urn:microsoft.com/office/officeart/2005/8/layout/hProcess6"/>
    <dgm:cxn modelId="{8362E16F-D58A-4D3A-BD9F-858A2C6F6FDE}" srcId="{1B0363D8-0367-4F48-AB19-B0D674DCBDFD}" destId="{E3B36F13-C95B-439B-A653-FDD9A530DB7E}" srcOrd="2" destOrd="0" parTransId="{D1FBA947-3738-4BD1-ABCF-43807572AE30}" sibTransId="{283A1F31-1E31-4DF6-9219-F79784FA3C54}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6E9-BABF-4DAA-B00A-0413EC3B98F0}">
      <dsp:nvSpPr>
        <dsp:cNvPr id="0" name=""/>
        <dsp:cNvSpPr/>
      </dsp:nvSpPr>
      <dsp:spPr>
        <a:xfrm>
          <a:off x="1581678" y="0"/>
          <a:ext cx="4868545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3810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Rápida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Eficiente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Fácil seguir orden de prioridad y de gestionar</a:t>
          </a:r>
          <a:endParaRPr lang="es-ES" sz="3000" kern="1200" dirty="0"/>
        </a:p>
      </dsp:txBody>
      <dsp:txXfrm>
        <a:off x="2798814" y="551736"/>
        <a:ext cx="2373415" cy="2574766"/>
      </dsp:txXfrm>
    </dsp:sp>
    <dsp:sp modelId="{ABD3C4A2-111C-4AE8-98A9-E78ACB0A510B}">
      <dsp:nvSpPr>
        <dsp:cNvPr id="0" name=""/>
        <dsp:cNvSpPr/>
      </dsp:nvSpPr>
      <dsp:spPr>
        <a:xfrm>
          <a:off x="1012601" y="909445"/>
          <a:ext cx="1798794" cy="1859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Aplicación web</a:t>
          </a:r>
          <a:endParaRPr lang="es-ES" sz="2300" kern="1200" dirty="0"/>
        </a:p>
      </dsp:txBody>
      <dsp:txXfrm>
        <a:off x="1276028" y="1181740"/>
        <a:ext cx="1271940" cy="1314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385E-1AD5-4BA8-90FB-EF3496083EC5}" type="datetimeFigureOut">
              <a:rPr lang="es-ES" smtClean="0"/>
              <a:t>02/02/2020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6974-61E7-4B8D-B2D7-9E4B458BA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26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2/2/2020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2/2/2020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2/2/2020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2/2/2020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2/2/2020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2/2/2020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r>
              <a:rPr lang="ca-ES" dirty="0" smtClean="0"/>
              <a:t>/26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2/2/2020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2/2/2020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2/2/2020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FB43-88C3-4E66-905C-AD8295BD58CE}" type="datetime1">
              <a:rPr lang="ca-ES" smtClean="0"/>
              <a:t>2/2/2020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‹Nº›</a:t>
            </a:fld>
            <a:r>
              <a:rPr lang="ca-ES" dirty="0" smtClean="0"/>
              <a:t>/26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145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2/2/2020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2/2/2020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2/2/2020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2/2/2020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‹Nº›</a:t>
            </a:fld>
            <a:r>
              <a:rPr lang="ca-ES" dirty="0" smtClean="0"/>
              <a:t>/26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44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f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097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/>
            </a:r>
            <a:br>
              <a:rPr lang="es-E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 of a computer-based tool to manage via web the teaching assignment </a:t>
            </a:r>
            <a:endParaRPr lang="ca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Trabajo de Fin de Grado</a:t>
            </a:r>
          </a:p>
          <a:p>
            <a:pPr algn="ctr"/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Grau en Enginyeria en Tecnologies Industrials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105526"/>
            <a:ext cx="11407072" cy="3839281"/>
          </a:xfrm>
        </p:spPr>
        <p:txBody>
          <a:bodyPr numCol="2"/>
          <a:lstStyle/>
          <a:p>
            <a:r>
              <a:rPr lang="es-ES" sz="2000" dirty="0" smtClean="0"/>
              <a:t>Sitio </a:t>
            </a:r>
            <a:r>
              <a:rPr lang="es-ES" sz="2000" dirty="0"/>
              <a:t>w</a:t>
            </a:r>
            <a:r>
              <a:rPr lang="es-ES" sz="2000" dirty="0" smtClean="0"/>
              <a:t>eb vs aplicación web </a:t>
            </a:r>
            <a:r>
              <a:rPr lang="es-ES" sz="2000" dirty="0" smtClean="0">
                <a:sym typeface="Wingdings" pitchFamily="2" charset="2"/>
              </a:rPr>
              <a:t> ¿estática o dinámica?</a:t>
            </a:r>
            <a:endParaRPr lang="es-ES" sz="2000" dirty="0" smtClean="0"/>
          </a:p>
          <a:p>
            <a:r>
              <a:rPr lang="es-ES" sz="2000" dirty="0" smtClean="0"/>
              <a:t>Aplicación web:</a:t>
            </a:r>
          </a:p>
          <a:p>
            <a:pPr lvl="1"/>
            <a:r>
              <a:rPr lang="es-ES" sz="2000" dirty="0" smtClean="0"/>
              <a:t>Front </a:t>
            </a:r>
            <a:r>
              <a:rPr lang="es-ES" sz="2000" dirty="0" err="1" smtClean="0"/>
              <a:t>end</a:t>
            </a:r>
            <a:endParaRPr lang="es-ES" sz="2000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324000" lvl="1" indent="0">
              <a:buNone/>
            </a:pPr>
            <a:endParaRPr lang="es-ES" dirty="0" smtClean="0"/>
          </a:p>
          <a:p>
            <a:pPr marL="324000" lvl="1" indent="0">
              <a:buNone/>
            </a:pPr>
            <a:endParaRPr lang="es-ES" dirty="0" smtClean="0"/>
          </a:p>
          <a:p>
            <a:pPr lvl="1"/>
            <a:r>
              <a:rPr lang="es-ES" sz="2000" dirty="0" smtClean="0"/>
              <a:t>Back </a:t>
            </a:r>
            <a:r>
              <a:rPr lang="es-ES" sz="2000" dirty="0" err="1" smtClean="0"/>
              <a:t>end</a:t>
            </a:r>
            <a:endParaRPr lang="es-E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4" y="3772132"/>
            <a:ext cx="4897577" cy="1828006"/>
          </a:xfrm>
          <a:prstGeom prst="rect">
            <a:avLst/>
          </a:prstGeom>
        </p:spPr>
      </p:pic>
      <p:pic>
        <p:nvPicPr>
          <p:cNvPr id="1028" name="Picture 4" descr="Back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65" y="3452012"/>
            <a:ext cx="3059423" cy="30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91156" y="5588106"/>
            <a:ext cx="1562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285999" y="5600138"/>
            <a:ext cx="134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Cascading Style Sheets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004410" y="5588106"/>
            <a:ext cx="105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2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665" y="2386820"/>
            <a:ext cx="11029615" cy="3678303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sz="2000" dirty="0" err="1" smtClean="0"/>
              <a:t>Profesores</a:t>
            </a:r>
            <a:r>
              <a:rPr lang="en-US" sz="2000" dirty="0" smtClean="0"/>
              <a:t>: </a:t>
            </a:r>
            <a:r>
              <a:rPr lang="en-US" sz="2000" dirty="0" err="1" smtClean="0"/>
              <a:t>Iniciar</a:t>
            </a:r>
            <a:r>
              <a:rPr lang="en-US" sz="2000" dirty="0" smtClean="0"/>
              <a:t> </a:t>
            </a:r>
            <a:r>
              <a:rPr lang="en-US" sz="2000" dirty="0" err="1" smtClean="0"/>
              <a:t>sesión</a:t>
            </a:r>
            <a:r>
              <a:rPr lang="en-US" sz="2000" dirty="0" smtClean="0"/>
              <a:t> con email y DNI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contraseña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Usuario</a:t>
            </a:r>
            <a:r>
              <a:rPr lang="en-US" sz="2000" dirty="0" smtClean="0"/>
              <a:t> </a:t>
            </a:r>
            <a:r>
              <a:rPr lang="en-US" sz="2000" dirty="0" err="1" smtClean="0"/>
              <a:t>administrador</a:t>
            </a:r>
            <a:r>
              <a:rPr lang="en-US" sz="2000" dirty="0" smtClean="0"/>
              <a:t> para </a:t>
            </a:r>
            <a:r>
              <a:rPr lang="en-US" sz="2000" dirty="0" err="1" smtClean="0"/>
              <a:t>gestionar</a:t>
            </a:r>
            <a:r>
              <a:rPr lang="en-US" sz="2000" dirty="0" smtClean="0"/>
              <a:t> la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Subir</a:t>
            </a:r>
            <a:r>
              <a:rPr lang="en-US" sz="2000" dirty="0" smtClean="0"/>
              <a:t> </a:t>
            </a:r>
            <a:r>
              <a:rPr lang="en-US" sz="2000" dirty="0" err="1" smtClean="0"/>
              <a:t>archivos</a:t>
            </a:r>
            <a:r>
              <a:rPr lang="en-US" sz="2000" dirty="0" smtClean="0"/>
              <a:t> CSV para </a:t>
            </a:r>
            <a:r>
              <a:rPr lang="en-US" sz="2000" dirty="0" err="1" smtClean="0"/>
              <a:t>crear</a:t>
            </a:r>
            <a:r>
              <a:rPr lang="en-US" sz="2000" dirty="0" smtClean="0"/>
              <a:t> la base de </a:t>
            </a:r>
            <a:r>
              <a:rPr lang="en-US" sz="2000" dirty="0" err="1" smtClean="0"/>
              <a:t>datos</a:t>
            </a:r>
            <a:r>
              <a:rPr lang="en-US" sz="2000" dirty="0" smtClean="0"/>
              <a:t>.</a:t>
            </a:r>
            <a:endParaRPr lang="es-E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Permitir</a:t>
            </a:r>
            <a:r>
              <a:rPr lang="en-US" sz="2000" dirty="0" smtClean="0"/>
              <a:t> al </a:t>
            </a:r>
            <a:r>
              <a:rPr lang="en-US" sz="2000" dirty="0" err="1" smtClean="0"/>
              <a:t>equipo</a:t>
            </a:r>
            <a:r>
              <a:rPr lang="en-US" sz="2000" dirty="0" smtClean="0"/>
              <a:t> </a:t>
            </a:r>
            <a:r>
              <a:rPr lang="en-US" sz="2000" dirty="0" err="1" smtClean="0"/>
              <a:t>docente</a:t>
            </a:r>
            <a:r>
              <a:rPr lang="en-US" sz="2000" dirty="0" smtClean="0"/>
              <a:t>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 </a:t>
            </a:r>
            <a:r>
              <a:rPr lang="en-US" sz="2000" dirty="0" err="1" smtClean="0"/>
              <a:t>asignaturas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impartir</a:t>
            </a:r>
            <a:r>
              <a:rPr lang="en-US" sz="2000" dirty="0" smtClean="0"/>
              <a:t> </a:t>
            </a:r>
            <a:r>
              <a:rPr lang="en-US" sz="2000" dirty="0" smtClean="0"/>
              <a:t>el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curso</a:t>
            </a:r>
            <a:r>
              <a:rPr lang="en-US" sz="2000" dirty="0" smtClean="0"/>
              <a:t> </a:t>
            </a:r>
            <a:r>
              <a:rPr lang="en-US" sz="2000" dirty="0" err="1" smtClean="0"/>
              <a:t>académico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Mostrar</a:t>
            </a:r>
            <a:r>
              <a:rPr lang="en-US" sz="2000" dirty="0" smtClean="0"/>
              <a:t> la </a:t>
            </a:r>
            <a:r>
              <a:rPr lang="en-US" sz="2000" dirty="0" err="1" smtClean="0"/>
              <a:t>situación</a:t>
            </a:r>
            <a:r>
              <a:rPr lang="en-US" sz="2000" dirty="0" smtClean="0"/>
              <a:t> actual de </a:t>
            </a:r>
            <a:r>
              <a:rPr lang="en-US" sz="2000" dirty="0" err="1" smtClean="0"/>
              <a:t>ocupación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asignaturas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Mostrar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grupos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profesores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Tener</a:t>
            </a:r>
            <a:r>
              <a:rPr lang="en-US" sz="2000" dirty="0" smtClean="0"/>
              <a:t> en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el </a:t>
            </a:r>
            <a:r>
              <a:rPr lang="en-US" sz="2000" dirty="0" err="1" smtClean="0"/>
              <a:t>orden</a:t>
            </a:r>
            <a:r>
              <a:rPr lang="en-US" sz="2000" dirty="0" smtClean="0"/>
              <a:t> de </a:t>
            </a:r>
            <a:r>
              <a:rPr lang="en-US" sz="2000" dirty="0" err="1" smtClean="0"/>
              <a:t>prioridad</a:t>
            </a:r>
            <a:r>
              <a:rPr lang="en-US" sz="2000" dirty="0" smtClean="0"/>
              <a:t> para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Envío</a:t>
            </a:r>
            <a:r>
              <a:rPr lang="en-US" sz="2000" dirty="0" smtClean="0"/>
              <a:t> </a:t>
            </a:r>
            <a:r>
              <a:rPr lang="en-US" sz="2000" dirty="0" err="1" smtClean="0"/>
              <a:t>automatico</a:t>
            </a:r>
            <a:r>
              <a:rPr lang="en-US" sz="2000" dirty="0" smtClean="0"/>
              <a:t> de mails para </a:t>
            </a:r>
            <a:r>
              <a:rPr lang="en-US" sz="2000" dirty="0" err="1" smtClean="0"/>
              <a:t>avisar</a:t>
            </a:r>
            <a:r>
              <a:rPr lang="en-US" sz="2000" dirty="0" smtClean="0"/>
              <a:t> a los </a:t>
            </a:r>
            <a:r>
              <a:rPr lang="en-US" sz="2000" dirty="0" err="1" smtClean="0"/>
              <a:t>profesores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Descargar</a:t>
            </a:r>
            <a:r>
              <a:rPr lang="en-US" sz="2000" dirty="0" smtClean="0"/>
              <a:t> </a:t>
            </a:r>
            <a:r>
              <a:rPr lang="en-US" sz="2000" dirty="0" err="1" smtClean="0"/>
              <a:t>fichero</a:t>
            </a:r>
            <a:r>
              <a:rPr lang="en-US" sz="2000" dirty="0" smtClean="0"/>
              <a:t> Excel con </a:t>
            </a:r>
            <a:r>
              <a:rPr lang="en-US" sz="2000" dirty="0" err="1" smtClean="0"/>
              <a:t>toda</a:t>
            </a:r>
            <a:r>
              <a:rPr lang="en-US" sz="2000" dirty="0" smtClean="0"/>
              <a:t> la </a:t>
            </a:r>
            <a:r>
              <a:rPr lang="en-US" sz="2000" dirty="0" err="1" smtClean="0"/>
              <a:t>información</a:t>
            </a:r>
            <a:r>
              <a:rPr lang="en-U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44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- Herramientas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93294" y="2148934"/>
            <a:ext cx="9745912" cy="4003736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Netbeans</a:t>
            </a:r>
            <a:r>
              <a:rPr lang="en-US" b="1" dirty="0" smtClean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XAMPP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Bootstrap 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Java </a:t>
            </a:r>
            <a:r>
              <a:rPr lang="en-US" b="1" dirty="0"/>
              <a:t>SDK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PHPMailer</a:t>
            </a: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PHPSpreadsheets</a:t>
            </a:r>
            <a:r>
              <a:rPr lang="en-US" b="1" dirty="0" smtClean="0"/>
              <a:t> 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/>
              <a:t>Desktop </a:t>
            </a:r>
            <a:r>
              <a:rPr lang="en-US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github.com/mdlunag/tfg</a:t>
            </a:r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83" y="2148934"/>
            <a:ext cx="685047" cy="7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5579" y="3171506"/>
            <a:ext cx="705551" cy="69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4266492"/>
            <a:ext cx="696579" cy="68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5218749"/>
            <a:ext cx="708482" cy="98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27" y="2193286"/>
            <a:ext cx="711869" cy="67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80" y="3344778"/>
            <a:ext cx="1158346" cy="59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92" y="4299640"/>
            <a:ext cx="618122" cy="61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Desarrollo- </a:t>
            </a:r>
            <a:r>
              <a:rPr lang="es-ES" dirty="0" err="1" smtClean="0"/>
              <a:t>php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244367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s-ES" sz="2800" b="1" dirty="0" smtClean="0"/>
              <a:t>¿Por qué PHP?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Reto: aprender nuevo lenguaje de </a:t>
            </a:r>
            <a:r>
              <a:rPr lang="es-ES" sz="2800" dirty="0" smtClean="0"/>
              <a:t>programación.</a:t>
            </a:r>
            <a:endParaRPr lang="es-ES" sz="2800" dirty="0" smtClean="0"/>
          </a:p>
          <a:p>
            <a:pPr>
              <a:lnSpc>
                <a:spcPts val="2640"/>
              </a:lnSpc>
            </a:pPr>
            <a:r>
              <a:rPr lang="es-ES" sz="2800" dirty="0" smtClean="0"/>
              <a:t>Para sitios </a:t>
            </a:r>
            <a:r>
              <a:rPr lang="es-ES" sz="2800" dirty="0" smtClean="0"/>
              <a:t>dinámicos, </a:t>
            </a:r>
            <a:r>
              <a:rPr lang="es-ES" sz="2800" dirty="0" smtClean="0"/>
              <a:t>interactuando con HTML y con bases de datos.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Gratuito</a:t>
            </a:r>
            <a:r>
              <a:rPr lang="es-ES" sz="2800" dirty="0"/>
              <a:t>.</a:t>
            </a:r>
            <a:endParaRPr lang="es-ES" sz="2800" dirty="0"/>
          </a:p>
          <a:p>
            <a:pPr>
              <a:lnSpc>
                <a:spcPts val="2640"/>
              </a:lnSpc>
            </a:pPr>
            <a:r>
              <a:rPr lang="es-ES" sz="2800" dirty="0" smtClean="0"/>
              <a:t>Multiplataforma</a:t>
            </a:r>
            <a:r>
              <a:rPr lang="es-ES" sz="2800" dirty="0"/>
              <a:t> , se puede instalar en cualquier sistema, ya sea Windows, Linux o Mac.</a:t>
            </a:r>
          </a:p>
          <a:p>
            <a:pPr>
              <a:lnSpc>
                <a:spcPts val="2640"/>
              </a:lnSpc>
            </a:pPr>
            <a:r>
              <a:rPr lang="es-ES" sz="2800" dirty="0"/>
              <a:t>C</a:t>
            </a:r>
            <a:r>
              <a:rPr lang="es-ES" sz="2800" dirty="0" smtClean="0"/>
              <a:t>urva </a:t>
            </a:r>
            <a:r>
              <a:rPr lang="es-ES" sz="2800" dirty="0"/>
              <a:t>de aprendizaje </a:t>
            </a:r>
            <a:r>
              <a:rPr lang="es-ES" sz="2800" dirty="0" smtClean="0"/>
              <a:t>baja.</a:t>
            </a:r>
            <a:endParaRPr lang="es-ES" sz="2800" dirty="0"/>
          </a:p>
          <a:p>
            <a:pPr>
              <a:lnSpc>
                <a:spcPts val="2640"/>
              </a:lnSpc>
            </a:pPr>
            <a:r>
              <a:rPr lang="es-ES" sz="2800" dirty="0" smtClean="0"/>
              <a:t>La</a:t>
            </a:r>
            <a:r>
              <a:rPr lang="es-ES" sz="2800" dirty="0"/>
              <a:t> interacción entre PHP y HTML es muy sencilla 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Es </a:t>
            </a:r>
            <a:r>
              <a:rPr lang="es-ES" sz="2800" dirty="0"/>
              <a:t>un lenguaje muy sólido y maduro , lleva muchos años en el mercado y se ha ido perfeccionando</a:t>
            </a:r>
            <a:r>
              <a:rPr lang="es-ES" sz="2800" dirty="0" smtClean="0"/>
              <a:t>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 Gran </a:t>
            </a:r>
            <a:r>
              <a:rPr lang="es-ES" sz="2800" dirty="0"/>
              <a:t>demanda </a:t>
            </a:r>
            <a:r>
              <a:rPr lang="es-ES" sz="2800" dirty="0" smtClean="0"/>
              <a:t>laboral</a:t>
            </a:r>
            <a:r>
              <a:rPr lang="es-ES" sz="2800" dirty="0"/>
              <a:t>.</a:t>
            </a:r>
            <a:endParaRPr lang="es-ES" sz="28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840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>
                <a:solidFill>
                  <a:schemeClr val="tx2"/>
                </a:solidFill>
              </a:rPr>
              <a:t>Base de datos </a:t>
            </a:r>
            <a:r>
              <a:rPr lang="es-ES" dirty="0" err="1">
                <a:solidFill>
                  <a:schemeClr val="tx2"/>
                </a:solidFill>
              </a:rPr>
              <a:t>tfg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" y="2618424"/>
            <a:ext cx="11240563" cy="30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1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2" y="2118064"/>
            <a:ext cx="10368957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000" dirty="0" smtClean="0">
                <a:solidFill>
                  <a:schemeClr val="tx2"/>
                </a:solidFill>
              </a:rPr>
              <a:t>Tabla </a:t>
            </a:r>
            <a:r>
              <a:rPr lang="es-ES" sz="2000" dirty="0" err="1" smtClean="0">
                <a:solidFill>
                  <a:schemeClr val="tx2"/>
                </a:solidFill>
              </a:rPr>
              <a:t>Professors</a:t>
            </a:r>
            <a:endParaRPr lang="es-ES" sz="2000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sz="2000" dirty="0" smtClean="0">
              <a:solidFill>
                <a:schemeClr val="tx2"/>
              </a:solidFill>
            </a:endParaRP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Courier New" pitchFamily="49" charset="0"/>
              <a:buChar char="o"/>
            </a:pPr>
            <a:r>
              <a:rPr lang="es-ES" sz="2000" dirty="0">
                <a:solidFill>
                  <a:schemeClr val="tx2"/>
                </a:solidFill>
              </a:rPr>
              <a:t>Estado 0: </a:t>
            </a:r>
            <a:r>
              <a:rPr lang="es-ES" sz="2000" b="1" dirty="0">
                <a:solidFill>
                  <a:schemeClr val="tx2"/>
                </a:solidFill>
              </a:rPr>
              <a:t>sin</a:t>
            </a:r>
            <a:r>
              <a:rPr lang="es-ES" sz="2000" dirty="0">
                <a:solidFill>
                  <a:schemeClr val="tx2"/>
                </a:solidFill>
              </a:rPr>
              <a:t> permiso para escoger asignaturas.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Courier New" pitchFamily="49" charset="0"/>
              <a:buChar char="o"/>
            </a:pPr>
            <a:r>
              <a:rPr lang="es-ES" sz="2000" dirty="0">
                <a:solidFill>
                  <a:schemeClr val="tx2"/>
                </a:solidFill>
              </a:rPr>
              <a:t>Estado 1</a:t>
            </a:r>
            <a:r>
              <a:rPr lang="es-ES" sz="2000" b="1" dirty="0">
                <a:solidFill>
                  <a:schemeClr val="tx2"/>
                </a:solidFill>
              </a:rPr>
              <a:t>: con</a:t>
            </a:r>
            <a:r>
              <a:rPr lang="es-ES" sz="2000" dirty="0">
                <a:solidFill>
                  <a:schemeClr val="tx2"/>
                </a:solidFill>
              </a:rPr>
              <a:t> permiso para escoger asignaturas, elección </a:t>
            </a:r>
            <a:r>
              <a:rPr lang="es-ES" sz="2000" b="1" dirty="0">
                <a:solidFill>
                  <a:schemeClr val="tx2"/>
                </a:solidFill>
              </a:rPr>
              <a:t>no</a:t>
            </a:r>
            <a:r>
              <a:rPr lang="es-ES" sz="2000" dirty="0">
                <a:solidFill>
                  <a:schemeClr val="tx2"/>
                </a:solidFill>
              </a:rPr>
              <a:t> validada.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Courier New" pitchFamily="49" charset="0"/>
              <a:buChar char="o"/>
            </a:pPr>
            <a:r>
              <a:rPr lang="es-ES" sz="2000" dirty="0">
                <a:solidFill>
                  <a:schemeClr val="tx2"/>
                </a:solidFill>
              </a:rPr>
              <a:t>Estado 2</a:t>
            </a:r>
            <a:r>
              <a:rPr lang="es-ES" sz="2000" b="1" dirty="0">
                <a:solidFill>
                  <a:schemeClr val="tx2"/>
                </a:solidFill>
              </a:rPr>
              <a:t>: con </a:t>
            </a:r>
            <a:r>
              <a:rPr lang="es-ES" sz="2000" dirty="0">
                <a:solidFill>
                  <a:schemeClr val="tx2"/>
                </a:solidFill>
              </a:rPr>
              <a:t>permiso para escoger asignaturas, elección validada.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9718"/>
            <a:ext cx="12192000" cy="143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000" dirty="0" smtClean="0">
                <a:solidFill>
                  <a:schemeClr val="tx2"/>
                </a:solidFill>
              </a:rPr>
              <a:t>Tabla </a:t>
            </a:r>
            <a:r>
              <a:rPr lang="es-ES" sz="2000" dirty="0" err="1" smtClean="0">
                <a:solidFill>
                  <a:schemeClr val="tx2"/>
                </a:solidFill>
              </a:rPr>
              <a:t>Assignature</a:t>
            </a:r>
            <a:r>
              <a:rPr lang="es-ES" sz="2000" dirty="0" err="1" smtClean="0">
                <a:solidFill>
                  <a:schemeClr val="tx2"/>
                </a:solidFill>
              </a:rPr>
              <a:t>s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89" y="2809206"/>
            <a:ext cx="5156461" cy="14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2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000" dirty="0" smtClean="0">
                <a:solidFill>
                  <a:schemeClr val="tx2"/>
                </a:solidFill>
              </a:rPr>
              <a:t>Tabla </a:t>
            </a:r>
            <a:r>
              <a:rPr lang="es-ES" sz="2000" dirty="0" err="1" smtClean="0">
                <a:solidFill>
                  <a:schemeClr val="tx2"/>
                </a:solidFill>
              </a:rPr>
              <a:t>Globals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36" y="2643805"/>
            <a:ext cx="6951990" cy="270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2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Casos De uso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4896"/>
          <a:stretch/>
        </p:blipFill>
        <p:spPr bwMode="auto">
          <a:xfrm>
            <a:off x="2117558" y="1845020"/>
            <a:ext cx="8037096" cy="499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Diagrama de flujo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1861986"/>
            <a:ext cx="5469383" cy="470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251284" y="2671011"/>
            <a:ext cx="134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QUE ES VEGI 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8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ContENIDO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ES" dirty="0" smtClean="0"/>
              <a:t>Origen del proyecto</a:t>
            </a:r>
          </a:p>
          <a:p>
            <a:r>
              <a:rPr lang="es-ES" dirty="0" smtClean="0"/>
              <a:t>Requerimientos previos</a:t>
            </a:r>
          </a:p>
          <a:p>
            <a:r>
              <a:rPr lang="es-ES" dirty="0" smtClean="0"/>
              <a:t>Objetivos</a:t>
            </a:r>
          </a:p>
          <a:p>
            <a:r>
              <a:rPr lang="es-ES" dirty="0"/>
              <a:t>Alcance</a:t>
            </a:r>
          </a:p>
          <a:p>
            <a:r>
              <a:rPr lang="es-ES" dirty="0" smtClean="0"/>
              <a:t>Alternativas</a:t>
            </a:r>
          </a:p>
          <a:p>
            <a:r>
              <a:rPr lang="es-ES" dirty="0" smtClean="0"/>
              <a:t>Solución</a:t>
            </a:r>
          </a:p>
          <a:p>
            <a:r>
              <a:rPr lang="es-ES" dirty="0" smtClean="0"/>
              <a:t>Especificaciones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Validación</a:t>
            </a:r>
          </a:p>
          <a:p>
            <a:r>
              <a:rPr lang="es-ES" dirty="0" smtClean="0"/>
              <a:t>Futura mejoras</a:t>
            </a:r>
            <a:endParaRPr lang="ca-ES" dirty="0" smtClean="0"/>
          </a:p>
          <a:p>
            <a:r>
              <a:rPr lang="es-ES" dirty="0" smtClean="0"/>
              <a:t>Resultados</a:t>
            </a:r>
            <a:endParaRPr lang="ca-ES" dirty="0" smtClean="0"/>
          </a:p>
          <a:p>
            <a:r>
              <a:rPr lang="es-ES" dirty="0" smtClean="0"/>
              <a:t>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558297" y="5956137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3" y="2948113"/>
            <a:ext cx="6273502" cy="30797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7360" y="2295144"/>
            <a:ext cx="351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http://gestio-docent.byethost7.com/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 smtClean="0"/>
              <a:t>10 sujetos </a:t>
            </a:r>
            <a:endParaRPr lang="es-ES" dirty="0"/>
          </a:p>
          <a:p>
            <a:r>
              <a:rPr lang="es-ES" dirty="0" smtClean="0"/>
              <a:t> 3 preguntas</a:t>
            </a:r>
          </a:p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21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8"/>
          <a:stretch>
            <a:fillRect/>
          </a:stretch>
        </p:blipFill>
        <p:spPr bwMode="auto">
          <a:xfrm>
            <a:off x="2803518" y="2291591"/>
            <a:ext cx="6719468" cy="36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22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6"/>
          <a:stretch>
            <a:fillRect/>
          </a:stretch>
        </p:blipFill>
        <p:spPr bwMode="auto">
          <a:xfrm>
            <a:off x="2671011" y="1919879"/>
            <a:ext cx="6682976" cy="47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6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23</a:t>
            </a:fld>
            <a:r>
              <a:rPr lang="ca-ES" dirty="0" smtClean="0"/>
              <a:t>/27</a:t>
            </a:r>
          </a:p>
        </p:txBody>
      </p:sp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2" y="2106511"/>
            <a:ext cx="8818325" cy="412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24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1" y="2153654"/>
            <a:ext cx="8823323" cy="41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25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15" y="1964583"/>
            <a:ext cx="8468879" cy="428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9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26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2443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Conclusión</a:t>
            </a:r>
            <a:endParaRPr lang="es-ES" sz="2800" b="1" dirty="0" smtClean="0"/>
          </a:p>
          <a:p>
            <a:pPr>
              <a:lnSpc>
                <a:spcPts val="2640"/>
              </a:lnSpc>
            </a:pPr>
            <a:r>
              <a:rPr lang="es-ES" sz="2800" dirty="0" smtClean="0"/>
              <a:t>Se podría mejorar la </a:t>
            </a:r>
            <a:r>
              <a:rPr lang="es-ES" sz="2800" dirty="0" err="1" smtClean="0"/>
              <a:t>interfície</a:t>
            </a:r>
            <a:endParaRPr lang="es-ES" sz="2800" dirty="0" smtClean="0"/>
          </a:p>
          <a:p>
            <a:pPr>
              <a:lnSpc>
                <a:spcPts val="2640"/>
              </a:lnSpc>
            </a:pPr>
            <a:r>
              <a:rPr lang="es-ES" sz="2800" dirty="0" smtClean="0"/>
              <a:t>Es fácil de usar e intuitiva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Supone una mejora respecto la situación anterior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2607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Futuras mejoras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s-ES" sz="2000" dirty="0" smtClean="0"/>
              <a:t>Hacer uso </a:t>
            </a:r>
            <a:r>
              <a:rPr lang="es-ES" sz="2000" dirty="0"/>
              <a:t>en otros </a:t>
            </a:r>
            <a:r>
              <a:rPr lang="es-ES" sz="2000" dirty="0" smtClean="0"/>
              <a:t>departamentos</a:t>
            </a:r>
          </a:p>
          <a:p>
            <a:pPr>
              <a:lnSpc>
                <a:spcPct val="250000"/>
              </a:lnSpc>
            </a:pPr>
            <a:r>
              <a:rPr lang="es-ES" sz="2000" dirty="0" err="1" smtClean="0"/>
              <a:t>Multiidioma</a:t>
            </a:r>
            <a:endParaRPr lang="es-ES" sz="2000" dirty="0" smtClean="0"/>
          </a:p>
          <a:p>
            <a:pPr>
              <a:lnSpc>
                <a:spcPct val="250000"/>
              </a:lnSpc>
            </a:pPr>
            <a:r>
              <a:rPr lang="es-ES" sz="2000" dirty="0" smtClean="0"/>
              <a:t>Desarrollo de </a:t>
            </a:r>
            <a:r>
              <a:rPr lang="es-ES" sz="2000" dirty="0"/>
              <a:t>una aplicación Android </a:t>
            </a:r>
            <a:r>
              <a:rPr lang="es-ES" sz="2000" dirty="0" smtClean="0"/>
              <a:t>/IOS</a:t>
            </a:r>
            <a:endParaRPr lang="es-ES" sz="2000" dirty="0"/>
          </a:p>
          <a:p>
            <a:pPr>
              <a:lnSpc>
                <a:spcPct val="250000"/>
              </a:lnSpc>
            </a:pPr>
            <a:r>
              <a:rPr lang="es-ES" sz="2000" dirty="0" smtClean="0"/>
              <a:t>Mejorar interfaz</a:t>
            </a:r>
            <a:endParaRPr lang="es-E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27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38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Horas de dedicación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634214"/>
              </p:ext>
            </p:extLst>
          </p:nvPr>
        </p:nvGraphicFramePr>
        <p:xfrm>
          <a:off x="2671012" y="1949114"/>
          <a:ext cx="7134725" cy="430730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824662"/>
                <a:gridCol w="2310063"/>
              </a:tblGrid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Concepto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Horas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Búsqueda información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30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Instalación </a:t>
                      </a:r>
                      <a:r>
                        <a:rPr lang="es-ES" sz="2400" u="none" strike="noStrike" dirty="0" smtClean="0">
                          <a:effectLst/>
                        </a:rPr>
                        <a:t>software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4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Documentación y aprendizaje PHP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40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 err="1">
                          <a:effectLst/>
                        </a:rPr>
                        <a:t>Interfície</a:t>
                      </a:r>
                      <a:r>
                        <a:rPr lang="es-ES" sz="2400" u="none" strike="noStrike" dirty="0">
                          <a:effectLst/>
                        </a:rPr>
                        <a:t> visual (</a:t>
                      </a:r>
                      <a:r>
                        <a:rPr lang="es-ES" sz="2400" u="none" strike="noStrike" dirty="0" err="1">
                          <a:effectLst/>
                        </a:rPr>
                        <a:t>front</a:t>
                      </a:r>
                      <a:r>
                        <a:rPr lang="es-ES" sz="2400" u="none" strike="noStrike" dirty="0">
                          <a:effectLst/>
                        </a:rPr>
                        <a:t> </a:t>
                      </a:r>
                      <a:r>
                        <a:rPr lang="es-ES" sz="2400" u="none" strike="noStrike" dirty="0" err="1">
                          <a:effectLst/>
                        </a:rPr>
                        <a:t>end</a:t>
                      </a:r>
                      <a:r>
                        <a:rPr lang="es-ES" sz="2400" u="none" strike="noStrike" dirty="0">
                          <a:effectLst/>
                        </a:rPr>
                        <a:t>)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85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Base de datos y </a:t>
                      </a:r>
                      <a:r>
                        <a:rPr lang="es-ES" sz="2400" u="none" strike="noStrike" dirty="0" err="1">
                          <a:effectLst/>
                        </a:rPr>
                        <a:t>backend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125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Subir a servidor de prueba y validación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7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Arreglar errores/bugs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25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Redacción memoria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50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Preparación presentación 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10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1" u="none" strike="noStrike" dirty="0">
                          <a:effectLst/>
                        </a:rPr>
                        <a:t>TOTAL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u="none" strike="noStrike" dirty="0">
                          <a:effectLst/>
                        </a:rPr>
                        <a:t>376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28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08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8115"/>
          </a:xfrm>
        </p:spPr>
        <p:txBody>
          <a:bodyPr numCol="2">
            <a:normAutofit/>
          </a:bodyPr>
          <a:lstStyle/>
          <a:p>
            <a:r>
              <a:rPr lang="ca-ES" sz="2400" dirty="0" smtClean="0"/>
              <a:t>Objetivos conseguidos:</a:t>
            </a:r>
          </a:p>
          <a:p>
            <a:pPr lvl="1"/>
            <a:r>
              <a:rPr lang="es-ES" sz="2000" dirty="0" smtClean="0"/>
              <a:t>Web aplicación funcional</a:t>
            </a:r>
          </a:p>
          <a:p>
            <a:pPr lvl="1"/>
            <a:r>
              <a:rPr lang="es-ES" sz="2000" dirty="0" smtClean="0"/>
              <a:t>Mejora respecto la forma anterior de hacerlo</a:t>
            </a:r>
          </a:p>
          <a:p>
            <a:pPr lvl="1"/>
            <a:endParaRPr lang="es-ES" sz="2000" dirty="0" smtClean="0"/>
          </a:p>
          <a:p>
            <a:r>
              <a:rPr lang="es-ES" sz="2400" dirty="0" smtClean="0"/>
              <a:t>Conocimientos aplicados</a:t>
            </a:r>
          </a:p>
          <a:p>
            <a:pPr lvl="1"/>
            <a:r>
              <a:rPr lang="es-ES" sz="2000" dirty="0" smtClean="0"/>
              <a:t>Programación Python</a:t>
            </a:r>
          </a:p>
          <a:p>
            <a:pPr lvl="1"/>
            <a:r>
              <a:rPr lang="es-ES" sz="2000" dirty="0" smtClean="0"/>
              <a:t>HTML</a:t>
            </a:r>
          </a:p>
          <a:p>
            <a:pPr lvl="1"/>
            <a:r>
              <a:rPr lang="es-ES" sz="2000" dirty="0" smtClean="0"/>
              <a:t>CSS</a:t>
            </a:r>
          </a:p>
          <a:p>
            <a:pPr lvl="1"/>
            <a:r>
              <a:rPr lang="es-ES" sz="2000" dirty="0" smtClean="0"/>
              <a:t>SQL</a:t>
            </a:r>
          </a:p>
          <a:p>
            <a:r>
              <a:rPr lang="es-ES" sz="2400" dirty="0" smtClean="0"/>
              <a:t>Conocimientos adquiridos</a:t>
            </a:r>
          </a:p>
          <a:p>
            <a:pPr lvl="1"/>
            <a:r>
              <a:rPr lang="es-ES" sz="2000" dirty="0" smtClean="0"/>
              <a:t>Programación PHP (y sus librerías)</a:t>
            </a:r>
          </a:p>
          <a:p>
            <a:pPr lvl="1"/>
            <a:r>
              <a:rPr lang="es-ES" sz="2000" dirty="0" smtClean="0"/>
              <a:t>XAMPP + </a:t>
            </a:r>
            <a:r>
              <a:rPr lang="es-ES" sz="2000" dirty="0" err="1" smtClean="0"/>
              <a:t>PHPMyAdmin</a:t>
            </a:r>
            <a:endParaRPr lang="es-ES" sz="2000" dirty="0" smtClean="0"/>
          </a:p>
          <a:p>
            <a:pPr lvl="1"/>
            <a:r>
              <a:rPr lang="es-ES" sz="2000" dirty="0" err="1" smtClean="0"/>
              <a:t>Bootstrap</a:t>
            </a:r>
            <a:endParaRPr lang="es-ES" sz="2000" dirty="0" smtClean="0"/>
          </a:p>
          <a:p>
            <a:pPr lvl="1"/>
            <a:r>
              <a:rPr lang="es-ES" sz="2000" dirty="0" err="1" smtClean="0"/>
              <a:t>Github</a:t>
            </a:r>
            <a:endParaRPr lang="es-ES" sz="2000" dirty="0" smtClean="0"/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29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0973" y="1715956"/>
            <a:ext cx="11029615" cy="3678303"/>
          </a:xfrm>
        </p:spPr>
        <p:txBody>
          <a:bodyPr>
            <a:normAutofit/>
          </a:bodyPr>
          <a:lstStyle/>
          <a:p>
            <a:r>
              <a:rPr lang="ca-ES" sz="2400" dirty="0" smtClean="0"/>
              <a:t>Hasta </a:t>
            </a:r>
            <a:r>
              <a:rPr lang="ca-ES" sz="2400" dirty="0" err="1" smtClean="0"/>
              <a:t>ahora</a:t>
            </a:r>
            <a:r>
              <a:rPr lang="ca-ES" sz="2400" dirty="0" smtClean="0"/>
              <a:t>: </a:t>
            </a:r>
            <a:r>
              <a:rPr lang="ca-ES" sz="2400" dirty="0" err="1" smtClean="0"/>
              <a:t>Distribución</a:t>
            </a:r>
            <a:r>
              <a:rPr lang="ca-ES" sz="2400" dirty="0" smtClean="0"/>
              <a:t> </a:t>
            </a:r>
            <a:r>
              <a:rPr lang="ca-ES" sz="2400" dirty="0" err="1" smtClean="0"/>
              <a:t>encargo</a:t>
            </a:r>
            <a:r>
              <a:rPr lang="ca-ES" sz="2400" dirty="0" smtClean="0"/>
              <a:t> </a:t>
            </a:r>
            <a:r>
              <a:rPr lang="ca-ES" sz="2400" dirty="0" err="1" smtClean="0"/>
              <a:t>docente</a:t>
            </a:r>
            <a:r>
              <a:rPr lang="ca-ES" sz="2400" dirty="0" smtClean="0"/>
              <a:t> en el </a:t>
            </a:r>
            <a:r>
              <a:rPr lang="ca-ES" sz="2400" dirty="0" err="1" smtClean="0"/>
              <a:t>dpto</a:t>
            </a:r>
            <a:r>
              <a:rPr lang="ca-ES" sz="2400" dirty="0" smtClean="0"/>
              <a:t>. de </a:t>
            </a:r>
            <a:r>
              <a:rPr lang="ca-ES" sz="2400" dirty="0" err="1" smtClean="0"/>
              <a:t>electrónica</a:t>
            </a:r>
            <a:endParaRPr lang="ca-ES" sz="2400" dirty="0" smtClean="0"/>
          </a:p>
          <a:p>
            <a:r>
              <a:rPr lang="es-ES" sz="2400" dirty="0" smtClean="0"/>
              <a:t>Método:</a:t>
            </a:r>
            <a:endParaRPr lang="es-ES" sz="2400" dirty="0" smtClean="0">
              <a:sym typeface="Wingdings" panose="05000000000000000000" pitchFamily="2" charset="2"/>
            </a:endParaRPr>
          </a:p>
          <a:p>
            <a:pPr lvl="1"/>
            <a:r>
              <a:rPr lang="es-ES" sz="2200" dirty="0" smtClean="0">
                <a:sym typeface="Wingdings" panose="05000000000000000000" pitchFamily="2" charset="2"/>
              </a:rPr>
              <a:t>Poco eficiente </a:t>
            </a:r>
          </a:p>
          <a:p>
            <a:pPr lvl="1"/>
            <a:r>
              <a:rPr lang="es-ES" sz="2200" dirty="0" smtClean="0">
                <a:sym typeface="Wingdings" panose="05000000000000000000" pitchFamily="2" charset="2"/>
              </a:rPr>
              <a:t>Lento</a:t>
            </a:r>
          </a:p>
          <a:p>
            <a:pPr lvl="1">
              <a:spcAft>
                <a:spcPts val="0"/>
              </a:spcAft>
            </a:pPr>
            <a:r>
              <a:rPr lang="es-ES" sz="2200" dirty="0" smtClean="0">
                <a:sym typeface="Wingdings" panose="05000000000000000000" pitchFamily="2" charset="2"/>
              </a:rPr>
              <a:t>Gran carga de trabajo para el responsable</a:t>
            </a:r>
            <a:endParaRPr lang="ca-ES" sz="2200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9733460" y="2632528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10252010" y="2461087"/>
            <a:ext cx="971226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EXCEL</a:t>
            </a:r>
            <a:endParaRPr lang="ca-ES" dirty="0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400" dirty="0" smtClean="0"/>
              <a:t>GRACIAS POR SU ATENCIÓN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0222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2156510"/>
            <a:ext cx="11427772" cy="39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REQUERIMENTOS PREVIOS 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2979" y="2399953"/>
            <a:ext cx="12043610" cy="3218794"/>
          </a:xfrm>
        </p:spPr>
        <p:txBody>
          <a:bodyPr numCol="2">
            <a:normAutofit lnSpcReduction="10000"/>
          </a:bodyPr>
          <a:lstStyle/>
          <a:p>
            <a:r>
              <a:rPr lang="es-ES" sz="2400" dirty="0"/>
              <a:t>Cada asignatura: créditos ECTS </a:t>
            </a:r>
            <a:r>
              <a:rPr lang="es-ES" sz="2400" dirty="0" smtClean="0"/>
              <a:t>asignados</a:t>
            </a:r>
          </a:p>
          <a:p>
            <a:pPr lvl="1"/>
            <a:r>
              <a:rPr lang="es-ES" sz="2000" dirty="0"/>
              <a:t>A</a:t>
            </a:r>
            <a:r>
              <a:rPr lang="es-ES" sz="2000" dirty="0" smtClean="0"/>
              <a:t>lumno: 25/30 horas de dedicación</a:t>
            </a:r>
            <a:endParaRPr lang="ca-ES" sz="2000" dirty="0"/>
          </a:p>
          <a:p>
            <a:pPr lvl="1"/>
            <a:r>
              <a:rPr lang="ca-ES" sz="2000" dirty="0" smtClean="0"/>
              <a:t>Profesor:</a:t>
            </a:r>
          </a:p>
          <a:p>
            <a:pPr lvl="2"/>
            <a:r>
              <a:rPr lang="ca-ES" sz="1800" dirty="0" smtClean="0"/>
              <a:t>Grado</a:t>
            </a:r>
            <a:r>
              <a:rPr lang="ca-ES" sz="1800" dirty="0"/>
              <a:t>: </a:t>
            </a:r>
            <a:r>
              <a:rPr lang="ca-ES" sz="1800" dirty="0" smtClean="0"/>
              <a:t>10 horas de enseñanza</a:t>
            </a:r>
            <a:endParaRPr lang="ca-ES" sz="1800" dirty="0"/>
          </a:p>
          <a:p>
            <a:pPr lvl="2"/>
            <a:r>
              <a:rPr lang="ca-ES" sz="1800" dirty="0"/>
              <a:t>Máster</a:t>
            </a:r>
            <a:r>
              <a:rPr lang="ca-ES" sz="1800" dirty="0" smtClean="0"/>
              <a:t>: 9 horas de enseñanza</a:t>
            </a:r>
          </a:p>
          <a:p>
            <a:pPr lvl="1"/>
            <a:endParaRPr lang="ca-ES" sz="2400" dirty="0" smtClean="0"/>
          </a:p>
          <a:p>
            <a:r>
              <a:rPr lang="es-ES" sz="2400" dirty="0" smtClean="0"/>
              <a:t>Útil </a:t>
            </a:r>
            <a:r>
              <a:rPr lang="es-ES" sz="2400" dirty="0"/>
              <a:t>conocimientos previos </a:t>
            </a:r>
            <a:r>
              <a:rPr lang="es-ES" sz="2400" dirty="0" smtClean="0"/>
              <a:t>programación</a:t>
            </a:r>
            <a:endParaRPr lang="es-ES" sz="2000" dirty="0" smtClean="0"/>
          </a:p>
          <a:p>
            <a:r>
              <a:rPr lang="es-ES" sz="2400" dirty="0"/>
              <a:t>Cada profesor: </a:t>
            </a:r>
            <a:r>
              <a:rPr lang="es-ES" sz="2400" dirty="0" err="1"/>
              <a:t>PADs</a:t>
            </a:r>
            <a:r>
              <a:rPr lang="es-ES" sz="2400" dirty="0"/>
              <a:t> contratados</a:t>
            </a:r>
          </a:p>
          <a:p>
            <a:pPr lvl="1"/>
            <a:r>
              <a:rPr lang="es-ES" sz="2000" dirty="0"/>
              <a:t>1 crédito ECTS = 3 </a:t>
            </a:r>
            <a:r>
              <a:rPr lang="es-ES" sz="2000" dirty="0" err="1" smtClean="0"/>
              <a:t>PADs</a:t>
            </a:r>
            <a:endParaRPr lang="es-ES" sz="2000" dirty="0" smtClean="0"/>
          </a:p>
          <a:p>
            <a:pPr lvl="1"/>
            <a:r>
              <a:rPr lang="es-ES" sz="2000" dirty="0" smtClean="0"/>
              <a:t>Tiene que cubrir los </a:t>
            </a:r>
            <a:r>
              <a:rPr lang="es-ES" sz="2000" dirty="0" err="1" smtClean="0"/>
              <a:t>PADs</a:t>
            </a:r>
            <a:r>
              <a:rPr lang="es-ES" sz="2000" dirty="0" smtClean="0"/>
              <a:t> con asignaturas</a:t>
            </a:r>
            <a:endParaRPr lang="es-ES" sz="2000" dirty="0"/>
          </a:p>
          <a:p>
            <a:pPr marL="324000" lvl="1" indent="0">
              <a:buNone/>
            </a:pPr>
            <a:endParaRPr lang="es-ES" sz="1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ObjetiVOs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6568" y="2180496"/>
            <a:ext cx="11975432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err="1" smtClean="0"/>
              <a:t>Desarrollar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aplicación</a:t>
            </a:r>
            <a:r>
              <a:rPr lang="en-US" sz="2000" dirty="0"/>
              <a:t> </a:t>
            </a:r>
            <a:r>
              <a:rPr lang="en-US" sz="2000" dirty="0" smtClean="0"/>
              <a:t>web.</a:t>
            </a:r>
          </a:p>
          <a:p>
            <a:r>
              <a:rPr lang="en-US" sz="2000" dirty="0" smtClean="0"/>
              <a:t>La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intuitiva</a:t>
            </a:r>
            <a:r>
              <a:rPr lang="en-US" sz="2000" dirty="0" smtClean="0"/>
              <a:t> y </a:t>
            </a:r>
            <a:r>
              <a:rPr lang="en-US" sz="2000" dirty="0" err="1" smtClean="0"/>
              <a:t>aportar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mejora</a:t>
            </a:r>
            <a:r>
              <a:rPr lang="en-US" sz="2000" dirty="0" smtClean="0"/>
              <a:t> </a:t>
            </a:r>
            <a:r>
              <a:rPr lang="en-US" sz="2000" dirty="0" err="1" smtClean="0"/>
              <a:t>respecto</a:t>
            </a:r>
            <a:r>
              <a:rPr lang="en-US" sz="2000" dirty="0" smtClean="0"/>
              <a:t> la </a:t>
            </a:r>
            <a:r>
              <a:rPr lang="en-US" sz="2000" dirty="0" err="1" smtClean="0"/>
              <a:t>situacion</a:t>
            </a:r>
            <a:r>
              <a:rPr lang="en-US" sz="2000" dirty="0" smtClean="0"/>
              <a:t> anterior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000" dirty="0" err="1" smtClean="0"/>
              <a:t>facil</a:t>
            </a:r>
            <a:r>
              <a:rPr lang="en-US" sz="2000" dirty="0" smtClean="0"/>
              <a:t> y </a:t>
            </a:r>
            <a:r>
              <a:rPr lang="en-US" sz="2000" dirty="0" err="1" smtClean="0"/>
              <a:t>rápido</a:t>
            </a:r>
            <a:r>
              <a:rPr lang="en-US" dirty="0" smtClean="0"/>
              <a:t>.</a:t>
            </a:r>
            <a:endParaRPr lang="ca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130968" y="2712877"/>
            <a:ext cx="10081513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 smtClean="0">
                <a:solidFill>
                  <a:schemeClr val="tx2"/>
                </a:solidFill>
              </a:rPr>
              <a:t>Creación de una herramienta web que satisfaga una necesidad en el departamento de electrónica en la ETSEIB para </a:t>
            </a:r>
            <a:r>
              <a:rPr lang="ca-ES" sz="2200" dirty="0" smtClean="0">
                <a:solidFill>
                  <a:schemeClr val="tx2"/>
                </a:solidFill>
                <a:sym typeface="Wingdings" panose="05000000000000000000" pitchFamily="2" charset="2"/>
              </a:rPr>
              <a:t>la gestión del encargo docente</a:t>
            </a:r>
            <a:endParaRPr lang="ca-ES" sz="22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dirty="0" smtClean="0"/>
              <a:t>/27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dirty="0" smtClean="0"/>
              <a:t>/27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sz="2400" dirty="0" smtClean="0"/>
              <a:t>Subir aplicación web en un servidor (de la UPC preferiblemente)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Acceder mediante credenciales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Pensada para ordenadores pero también posibilidad de accede desde teléfono móvil.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En catalán.</a:t>
            </a:r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ALTERNATIVAS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5" r="493"/>
          <a:stretch/>
        </p:blipFill>
        <p:spPr>
          <a:xfrm>
            <a:off x="0" y="2021304"/>
            <a:ext cx="12196028" cy="36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47942"/>
              </p:ext>
            </p:extLst>
          </p:nvPr>
        </p:nvGraphicFramePr>
        <p:xfrm>
          <a:off x="581025" y="2181225"/>
          <a:ext cx="731024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dirty="0" smtClean="0"/>
              <a:t>/27</a:t>
            </a:r>
            <a:endParaRPr lang="ca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217" t="2275" r="1217"/>
          <a:stretch/>
        </p:blipFill>
        <p:spPr>
          <a:xfrm>
            <a:off x="7291136" y="1833953"/>
            <a:ext cx="3350073" cy="43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6327</TotalTime>
  <Words>632</Words>
  <Application>Microsoft Office PowerPoint</Application>
  <PresentationFormat>Personalizado</PresentationFormat>
  <Paragraphs>212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Dividendo</vt:lpstr>
      <vt:lpstr>  Development of a computer-based tool to manage via web the teaching assignment </vt:lpstr>
      <vt:lpstr>ContENIDO</vt:lpstr>
      <vt:lpstr>ORIGEN DEL PROYECTO</vt:lpstr>
      <vt:lpstr>Origen del proyecto</vt:lpstr>
      <vt:lpstr>REQUERIMENTOS PREVIOS </vt:lpstr>
      <vt:lpstr>ObjetiVOs</vt:lpstr>
      <vt:lpstr>ALCANCE</vt:lpstr>
      <vt:lpstr>ALTERNATIVAS</vt:lpstr>
      <vt:lpstr>SOLUCIÓN</vt:lpstr>
      <vt:lpstr>SOLUCIÓN</vt:lpstr>
      <vt:lpstr>ESPECIFICACIONES</vt:lpstr>
      <vt:lpstr>Desarrollo - Herramientas</vt:lpstr>
      <vt:lpstr>Desarrollo- php</vt:lpstr>
      <vt:lpstr>Desarrollo – Base de datos</vt:lpstr>
      <vt:lpstr>Desarrollo – Base de datos</vt:lpstr>
      <vt:lpstr>Desarrollo – Base de datos</vt:lpstr>
      <vt:lpstr>Desarrollo – Base de datos</vt:lpstr>
      <vt:lpstr>Desarrollo - Casos De uso</vt:lpstr>
      <vt:lpstr>Desarrollo - Diagrama de flujo</vt:lpstr>
      <vt:lpstr>Demo</vt:lpstr>
      <vt:lpstr>Validación preliminar</vt:lpstr>
      <vt:lpstr>Validación preliminar</vt:lpstr>
      <vt:lpstr>ResultaDOs</vt:lpstr>
      <vt:lpstr>ResultaDOs</vt:lpstr>
      <vt:lpstr>ResultaDOs</vt:lpstr>
      <vt:lpstr>ResultaDOs</vt:lpstr>
      <vt:lpstr>Futuras mejoras</vt:lpstr>
      <vt:lpstr>Horas de dedicación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Maria de Luna</cp:lastModifiedBy>
  <cp:revision>178</cp:revision>
  <dcterms:created xsi:type="dcterms:W3CDTF">2019-09-11T10:20:28Z</dcterms:created>
  <dcterms:modified xsi:type="dcterms:W3CDTF">2020-02-02T23:13:51Z</dcterms:modified>
</cp:coreProperties>
</file>