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97" r:id="rId5"/>
    <p:sldId id="259" r:id="rId6"/>
    <p:sldId id="263" r:id="rId7"/>
    <p:sldId id="262" r:id="rId8"/>
    <p:sldId id="281" r:id="rId9"/>
    <p:sldId id="280" r:id="rId10"/>
    <p:sldId id="288" r:id="rId11"/>
    <p:sldId id="289" r:id="rId12"/>
    <p:sldId id="264" r:id="rId13"/>
    <p:sldId id="296" r:id="rId14"/>
    <p:sldId id="290" r:id="rId15"/>
    <p:sldId id="291" r:id="rId16"/>
    <p:sldId id="292" r:id="rId17"/>
    <p:sldId id="306" r:id="rId18"/>
    <p:sldId id="278" r:id="rId19"/>
    <p:sldId id="294" r:id="rId20"/>
    <p:sldId id="270" r:id="rId21"/>
    <p:sldId id="271" r:id="rId22"/>
    <p:sldId id="304" r:id="rId23"/>
    <p:sldId id="274" r:id="rId24"/>
    <p:sldId id="301" r:id="rId25"/>
    <p:sldId id="302" r:id="rId26"/>
    <p:sldId id="305" r:id="rId27"/>
    <p:sldId id="293" r:id="rId28"/>
    <p:sldId id="303" r:id="rId29"/>
    <p:sldId id="272" r:id="rId30"/>
    <p:sldId id="295" r:id="rId3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Rápida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Eficiente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6E9-BABF-4DAA-B00A-0413EC3B98F0}">
      <dsp:nvSpPr>
        <dsp:cNvPr id="0" name=""/>
        <dsp:cNvSpPr/>
      </dsp:nvSpPr>
      <dsp:spPr>
        <a:xfrm>
          <a:off x="1581678" y="0"/>
          <a:ext cx="4868545" cy="36782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3810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Rápida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Eficiente</a:t>
          </a:r>
          <a:endParaRPr lang="es-E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 smtClean="0"/>
            <a:t>Fácil seguir orden de prioridad y de gestionar</a:t>
          </a:r>
          <a:endParaRPr lang="es-ES" sz="3000" kern="1200" dirty="0"/>
        </a:p>
      </dsp:txBody>
      <dsp:txXfrm>
        <a:off x="2798814" y="551736"/>
        <a:ext cx="2373415" cy="2574766"/>
      </dsp:txXfrm>
    </dsp:sp>
    <dsp:sp modelId="{ABD3C4A2-111C-4AE8-98A9-E78ACB0A510B}">
      <dsp:nvSpPr>
        <dsp:cNvPr id="0" name=""/>
        <dsp:cNvSpPr/>
      </dsp:nvSpPr>
      <dsp:spPr>
        <a:xfrm>
          <a:off x="1012601" y="909445"/>
          <a:ext cx="1798794" cy="18593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Aplicación web</a:t>
          </a:r>
          <a:endParaRPr lang="es-ES" sz="2300" kern="1200" dirty="0"/>
        </a:p>
      </dsp:txBody>
      <dsp:txXfrm>
        <a:off x="1276028" y="1181740"/>
        <a:ext cx="1271940" cy="131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385E-1AD5-4BA8-90FB-EF3496083EC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6974-61E7-4B8D-B2D7-9E4B458BAB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6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3/2/2020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3/2/2020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3/2/2020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3/2/2020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3/2/2020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3/2/2020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3/2/2020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3/2/2020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/26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f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Trabajo de Fin de Grado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Grado </a:t>
            </a:r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 </a:t>
            </a:r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Ingeni</a:t>
            </a:r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ería </a:t>
            </a:r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en </a:t>
            </a:r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Tecnologías Industriales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105526"/>
            <a:ext cx="11407072" cy="3839281"/>
          </a:xfrm>
        </p:spPr>
        <p:txBody>
          <a:bodyPr numCol="2"/>
          <a:lstStyle/>
          <a:p>
            <a:r>
              <a:rPr lang="es-ES" sz="2000" dirty="0" smtClean="0"/>
              <a:t>Sitio </a:t>
            </a:r>
            <a:r>
              <a:rPr lang="es-ES" sz="2000" dirty="0"/>
              <a:t>w</a:t>
            </a:r>
            <a:r>
              <a:rPr lang="es-ES" sz="2000" dirty="0" smtClean="0"/>
              <a:t>eb vs aplicación web </a:t>
            </a:r>
            <a:r>
              <a:rPr lang="es-ES" sz="2000" dirty="0" smtClean="0">
                <a:sym typeface="Wingdings" pitchFamily="2" charset="2"/>
              </a:rPr>
              <a:t> ¿estática o dinámica?</a:t>
            </a:r>
            <a:endParaRPr lang="es-ES" sz="2000" dirty="0" smtClean="0"/>
          </a:p>
          <a:p>
            <a:r>
              <a:rPr lang="es-ES" sz="2000" dirty="0" smtClean="0"/>
              <a:t>Aplicación web:</a:t>
            </a:r>
          </a:p>
          <a:p>
            <a:pPr lvl="1"/>
            <a:r>
              <a:rPr lang="es-ES" sz="2000" dirty="0" smtClean="0"/>
              <a:t>Front </a:t>
            </a:r>
            <a:r>
              <a:rPr lang="es-ES" sz="2000" dirty="0" err="1" smtClean="0"/>
              <a:t>end</a:t>
            </a:r>
            <a:endParaRPr lang="es-ES" sz="2000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sz="2000" dirty="0" smtClean="0"/>
          </a:p>
          <a:p>
            <a:pPr marL="324000" lvl="1" indent="0">
              <a:buNone/>
            </a:pPr>
            <a:endParaRPr lang="es-ES" sz="2000" dirty="0" smtClean="0"/>
          </a:p>
          <a:p>
            <a:pPr lvl="2"/>
            <a:r>
              <a:rPr lang="es-ES" sz="2000" dirty="0" smtClean="0"/>
              <a:t>Back </a:t>
            </a:r>
            <a:r>
              <a:rPr lang="es-ES" sz="2000" dirty="0" err="1" smtClean="0"/>
              <a:t>end</a:t>
            </a:r>
            <a:endParaRPr lang="es-E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4" y="3772132"/>
            <a:ext cx="4897577" cy="182800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91156" y="5588106"/>
            <a:ext cx="156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85999" y="5600138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Cascading Style Sheets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004410" y="5588106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Javascript</a:t>
            </a:r>
            <a:endParaRPr lang="es-ES" dirty="0"/>
          </a:p>
        </p:txBody>
      </p:sp>
      <p:pic>
        <p:nvPicPr>
          <p:cNvPr id="1026" name="Picture 2" descr="Resultat d'imatges per a &quot;pph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75" y="4184512"/>
            <a:ext cx="1855574" cy="100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t d'imatges per a &quot;python logo&quot;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65" y="4025166"/>
            <a:ext cx="999604" cy="99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t d'imatges per a &quot;java log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171" y="3402493"/>
            <a:ext cx="965156" cy="17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4 CuadroTexto"/>
          <p:cNvSpPr txBox="1"/>
          <p:nvPr/>
        </p:nvSpPr>
        <p:spPr>
          <a:xfrm>
            <a:off x="7005788" y="5380998"/>
            <a:ext cx="15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PHP</a:t>
            </a:r>
            <a:endParaRPr lang="es-ES" dirty="0"/>
          </a:p>
        </p:txBody>
      </p:sp>
      <p:sp>
        <p:nvSpPr>
          <p:cNvPr id="14" name="5 CuadroTexto"/>
          <p:cNvSpPr txBox="1"/>
          <p:nvPr/>
        </p:nvSpPr>
        <p:spPr>
          <a:xfrm>
            <a:off x="8664024" y="5391965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s-ES" dirty="0"/>
          </a:p>
        </p:txBody>
      </p:sp>
      <p:sp>
        <p:nvSpPr>
          <p:cNvPr id="15" name="7 Rectángulo"/>
          <p:cNvSpPr/>
          <p:nvPr/>
        </p:nvSpPr>
        <p:spPr>
          <a:xfrm>
            <a:off x="10443356" y="5396474"/>
            <a:ext cx="53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665" y="2386820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s-ES" sz="2000" dirty="0" smtClean="0"/>
              <a:t>Profesores</a:t>
            </a:r>
            <a:r>
              <a:rPr lang="en-US" sz="2000" dirty="0" smtClean="0"/>
              <a:t>: </a:t>
            </a:r>
            <a:r>
              <a:rPr lang="es-ES" sz="2000" dirty="0" smtClean="0"/>
              <a:t>Iniciar</a:t>
            </a:r>
            <a:r>
              <a:rPr lang="en-US" sz="2000" dirty="0" smtClean="0"/>
              <a:t> </a:t>
            </a:r>
            <a:r>
              <a:rPr lang="es-ES" sz="2000" dirty="0" smtClean="0"/>
              <a:t>sesión</a:t>
            </a:r>
            <a:r>
              <a:rPr lang="en-US" sz="2000" dirty="0" smtClean="0"/>
              <a:t> </a:t>
            </a:r>
            <a:r>
              <a:rPr lang="en-US" sz="2000" dirty="0" smtClean="0"/>
              <a:t>con email y DNI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contraseña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Usuario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administrador</a:t>
            </a:r>
            <a:r>
              <a:rPr lang="en-US" sz="2000" dirty="0" smtClean="0"/>
              <a:t>: </a:t>
            </a:r>
            <a:r>
              <a:rPr lang="en-US" sz="2000" dirty="0" err="1" smtClean="0"/>
              <a:t>gestionar</a:t>
            </a:r>
            <a:r>
              <a:rPr lang="en-US" sz="2000" dirty="0" smtClean="0"/>
              <a:t> la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Subir</a:t>
            </a:r>
            <a:r>
              <a:rPr lang="en-US" sz="2000" dirty="0" smtClean="0"/>
              <a:t> </a:t>
            </a:r>
            <a:r>
              <a:rPr lang="en-US" sz="2000" dirty="0" err="1" smtClean="0"/>
              <a:t>archivos</a:t>
            </a:r>
            <a:r>
              <a:rPr lang="en-US" sz="2000" dirty="0" smtClean="0"/>
              <a:t> CSV para </a:t>
            </a:r>
            <a:r>
              <a:rPr lang="en-US" sz="2000" dirty="0" err="1" smtClean="0"/>
              <a:t>crear</a:t>
            </a:r>
            <a:r>
              <a:rPr lang="en-US" sz="2000" dirty="0" smtClean="0"/>
              <a:t> la base de </a:t>
            </a:r>
            <a:r>
              <a:rPr lang="en-US" sz="2000" dirty="0" err="1" smtClean="0"/>
              <a:t>datos</a:t>
            </a:r>
            <a:r>
              <a:rPr lang="en-US" sz="2000" dirty="0" smtClean="0"/>
              <a:t>.</a:t>
            </a:r>
            <a:endParaRPr lang="es-E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Permitir</a:t>
            </a:r>
            <a:r>
              <a:rPr lang="en-US" sz="2000" dirty="0" smtClean="0"/>
              <a:t> al </a:t>
            </a:r>
            <a:r>
              <a:rPr lang="en-US" sz="2000" dirty="0" err="1" smtClean="0"/>
              <a:t>equipo</a:t>
            </a:r>
            <a:r>
              <a:rPr lang="en-US" sz="2000" dirty="0" smtClean="0"/>
              <a:t> </a:t>
            </a:r>
            <a:r>
              <a:rPr lang="en-US" sz="2000" dirty="0" err="1" smtClean="0"/>
              <a:t>docente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impartir</a:t>
            </a:r>
            <a:r>
              <a:rPr lang="en-US" sz="2000" dirty="0" smtClean="0"/>
              <a:t> el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curso</a:t>
            </a:r>
            <a:r>
              <a:rPr lang="en-US" sz="2000" dirty="0" smtClean="0"/>
              <a:t> </a:t>
            </a:r>
            <a:r>
              <a:rPr lang="en-US" sz="2000" dirty="0" err="1" smtClean="0"/>
              <a:t>académico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situación</a:t>
            </a:r>
            <a:r>
              <a:rPr lang="en-US" sz="2000" dirty="0" smtClean="0"/>
              <a:t> actual de </a:t>
            </a:r>
            <a:r>
              <a:rPr lang="en-US" sz="2000" dirty="0" err="1" smtClean="0"/>
              <a:t>ocupación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asignaturas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 err="1" smtClean="0"/>
              <a:t>Mostrar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distribución</a:t>
            </a:r>
            <a:r>
              <a:rPr lang="en-US" sz="2000" dirty="0" smtClean="0"/>
              <a:t> de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Tener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el </a:t>
            </a:r>
            <a:r>
              <a:rPr lang="en-US" sz="2000" dirty="0" err="1" smtClean="0"/>
              <a:t>orden</a:t>
            </a:r>
            <a:r>
              <a:rPr lang="en-US" sz="2000" dirty="0" smtClean="0"/>
              <a:t> de </a:t>
            </a:r>
            <a:r>
              <a:rPr lang="en-US" sz="2000" dirty="0" err="1" smtClean="0"/>
              <a:t>prioridad</a:t>
            </a:r>
            <a:r>
              <a:rPr lang="en-US" sz="2000" dirty="0" smtClean="0"/>
              <a:t> para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Envío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automatico</a:t>
            </a:r>
            <a:r>
              <a:rPr lang="en-US" sz="2000" dirty="0" smtClean="0"/>
              <a:t> de mails para </a:t>
            </a:r>
            <a:r>
              <a:rPr lang="en-US" sz="2000" dirty="0" err="1" smtClean="0"/>
              <a:t>avisar</a:t>
            </a:r>
            <a:r>
              <a:rPr lang="en-US" sz="2000" dirty="0" smtClean="0"/>
              <a:t> a los </a:t>
            </a:r>
            <a:r>
              <a:rPr lang="en-US" sz="2000" dirty="0" err="1" smtClean="0"/>
              <a:t>profesores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ya</a:t>
            </a:r>
            <a:r>
              <a:rPr lang="en-US" sz="2000" dirty="0" smtClean="0"/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escoger</a:t>
            </a:r>
            <a:r>
              <a:rPr lang="en-US" sz="2000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sz="2000" dirty="0" err="1" smtClean="0"/>
              <a:t>Descargar</a:t>
            </a:r>
            <a:r>
              <a:rPr lang="en-US" sz="2000" dirty="0" smtClean="0"/>
              <a:t> </a:t>
            </a:r>
            <a:r>
              <a:rPr lang="en-US" sz="2000" dirty="0" err="1" smtClean="0"/>
              <a:t>fichero</a:t>
            </a:r>
            <a:r>
              <a:rPr lang="en-US" sz="2000" dirty="0" smtClean="0"/>
              <a:t> Excel con </a:t>
            </a:r>
            <a:r>
              <a:rPr lang="en-US" sz="2000" dirty="0" err="1" smtClean="0"/>
              <a:t>toda</a:t>
            </a:r>
            <a:r>
              <a:rPr lang="en-US" sz="2000" dirty="0" smtClean="0"/>
              <a:t> la </a:t>
            </a:r>
            <a:r>
              <a:rPr lang="en-US" sz="2000" dirty="0" err="1" smtClean="0"/>
              <a:t>información</a:t>
            </a:r>
            <a:r>
              <a:rPr lang="en-U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493294" y="2148934"/>
            <a:ext cx="9745912" cy="4003736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XAMPP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Bootstrap 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PHPMailer</a:t>
            </a:r>
            <a:endParaRPr lang="en-US" b="1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github.com/mdlunag/tfg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83" y="2148934"/>
            <a:ext cx="685047" cy="76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5579" y="3171506"/>
            <a:ext cx="705551" cy="69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4266492"/>
            <a:ext cx="696579" cy="68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48" y="5218749"/>
            <a:ext cx="708482" cy="9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7" y="2193286"/>
            <a:ext cx="711869" cy="67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80" y="3344778"/>
            <a:ext cx="1158346" cy="59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292" y="4299640"/>
            <a:ext cx="618122" cy="6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Desarrollo-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s-ES" sz="2800" b="1" dirty="0" smtClean="0"/>
              <a:t>¿Por qué PHP?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Reto: aprender nuevo lenguaje de programación.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Para sitios dinámicos, interactuando con HTML y con bases de datos de forma sencilla.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Gratuito</a:t>
            </a:r>
            <a:r>
              <a:rPr lang="es-ES" sz="2800" dirty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Multiplataforma</a:t>
            </a:r>
            <a:r>
              <a:rPr lang="es-ES" sz="2800" dirty="0"/>
              <a:t> , se puede instalar en cualquier sistema, ya sea Windows, Linux o Mac.</a:t>
            </a:r>
          </a:p>
          <a:p>
            <a:pPr>
              <a:lnSpc>
                <a:spcPts val="2640"/>
              </a:lnSpc>
            </a:pPr>
            <a:r>
              <a:rPr lang="es-ES" sz="2800" dirty="0"/>
              <a:t>C</a:t>
            </a:r>
            <a:r>
              <a:rPr lang="es-ES" sz="2800" dirty="0" smtClean="0"/>
              <a:t>urva </a:t>
            </a:r>
            <a:r>
              <a:rPr lang="es-ES" sz="2800" dirty="0"/>
              <a:t>de aprendizaje </a:t>
            </a:r>
            <a:r>
              <a:rPr lang="es-ES" sz="2800" dirty="0" smtClean="0"/>
              <a:t>baja.</a:t>
            </a:r>
            <a:endParaRPr lang="es-ES" sz="2800" dirty="0"/>
          </a:p>
          <a:p>
            <a:pPr>
              <a:lnSpc>
                <a:spcPts val="2640"/>
              </a:lnSpc>
            </a:pPr>
            <a:r>
              <a:rPr lang="es-ES" sz="2800" dirty="0" smtClean="0"/>
              <a:t>L</a:t>
            </a:r>
            <a:r>
              <a:rPr lang="es-ES" sz="2800" dirty="0" smtClean="0"/>
              <a:t>enguaje </a:t>
            </a:r>
            <a:r>
              <a:rPr lang="es-ES" sz="2800" dirty="0"/>
              <a:t>muy sólido y maduro , lleva muchos años en el mercado y se ha ido perfeccionando</a:t>
            </a:r>
            <a:r>
              <a:rPr lang="es-ES" sz="2800" dirty="0" smtClean="0"/>
              <a:t>.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Gran </a:t>
            </a:r>
            <a:r>
              <a:rPr lang="es-ES" sz="2800" dirty="0"/>
              <a:t>demanda </a:t>
            </a:r>
            <a:r>
              <a:rPr lang="es-ES" sz="2800" dirty="0" smtClean="0"/>
              <a:t>laboral</a:t>
            </a:r>
            <a:r>
              <a:rPr lang="es-ES" sz="2800" dirty="0"/>
              <a:t>.</a:t>
            </a:r>
            <a:endParaRPr lang="es-ES" sz="2800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840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" y="2618424"/>
            <a:ext cx="11240563" cy="30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2" y="2118064"/>
            <a:ext cx="10368957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Professors</a:t>
            </a:r>
            <a:endParaRPr lang="es-ES" sz="2000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sz="2000" dirty="0" smtClean="0">
              <a:solidFill>
                <a:schemeClr val="tx2"/>
              </a:solidFill>
            </a:endParaRP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0: </a:t>
            </a:r>
            <a:r>
              <a:rPr lang="es-ES" sz="2000" b="1" dirty="0">
                <a:solidFill>
                  <a:schemeClr val="tx2"/>
                </a:solidFill>
              </a:rPr>
              <a:t>sin</a:t>
            </a:r>
            <a:r>
              <a:rPr lang="es-ES" sz="2000" dirty="0">
                <a:solidFill>
                  <a:schemeClr val="tx2"/>
                </a:solidFill>
              </a:rPr>
              <a:t> permiso para escoger asignaturas.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1</a:t>
            </a:r>
            <a:r>
              <a:rPr lang="es-ES" sz="2000" b="1" dirty="0">
                <a:solidFill>
                  <a:schemeClr val="tx2"/>
                </a:solidFill>
              </a:rPr>
              <a:t>: con</a:t>
            </a:r>
            <a:r>
              <a:rPr lang="es-ES" sz="2000" dirty="0">
                <a:solidFill>
                  <a:schemeClr val="tx2"/>
                </a:solidFill>
              </a:rPr>
              <a:t> permiso para escoger asignaturas, elección </a:t>
            </a:r>
            <a:r>
              <a:rPr lang="es-ES" sz="2000" b="1" dirty="0">
                <a:solidFill>
                  <a:schemeClr val="tx2"/>
                </a:solidFill>
              </a:rPr>
              <a:t>no</a:t>
            </a:r>
            <a:r>
              <a:rPr lang="es-ES" sz="2000" dirty="0">
                <a:solidFill>
                  <a:schemeClr val="tx2"/>
                </a:solidFill>
              </a:rPr>
              <a:t> validada.</a:t>
            </a:r>
          </a:p>
          <a:p>
            <a:pPr marL="763200" lvl="1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Courier New" pitchFamily="49" charset="0"/>
              <a:buChar char="o"/>
            </a:pPr>
            <a:r>
              <a:rPr lang="es-ES" sz="2000" dirty="0">
                <a:solidFill>
                  <a:schemeClr val="tx2"/>
                </a:solidFill>
              </a:rPr>
              <a:t>Estado 2</a:t>
            </a:r>
            <a:r>
              <a:rPr lang="es-ES" sz="2000" b="1" dirty="0">
                <a:solidFill>
                  <a:schemeClr val="tx2"/>
                </a:solidFill>
              </a:rPr>
              <a:t>: con </a:t>
            </a:r>
            <a:r>
              <a:rPr lang="es-ES" sz="2000" dirty="0">
                <a:solidFill>
                  <a:schemeClr val="tx2"/>
                </a:solidFill>
              </a:rPr>
              <a:t>permiso para escoger asignaturas, elección validada.</a:t>
            </a: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9718"/>
            <a:ext cx="12192000" cy="143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Assignatures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89" y="2809206"/>
            <a:ext cx="5156461" cy="14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sz="2000" dirty="0" smtClean="0">
                <a:solidFill>
                  <a:schemeClr val="tx2"/>
                </a:solidFill>
              </a:rPr>
              <a:t>Tabla </a:t>
            </a:r>
            <a:r>
              <a:rPr lang="es-ES" sz="2000" dirty="0" err="1" smtClean="0">
                <a:solidFill>
                  <a:schemeClr val="tx2"/>
                </a:solidFill>
              </a:rPr>
              <a:t>Globals</a:t>
            </a:r>
            <a:endParaRPr lang="es-ES" sz="2000" dirty="0">
              <a:solidFill>
                <a:schemeClr val="tx2"/>
              </a:solidFill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6" y="2643805"/>
            <a:ext cx="6951990" cy="270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2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4896"/>
          <a:stretch/>
        </p:blipFill>
        <p:spPr bwMode="auto">
          <a:xfrm>
            <a:off x="2117558" y="1845020"/>
            <a:ext cx="8037096" cy="499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 - Diagrama de flujo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04"/>
          <a:stretch/>
        </p:blipFill>
        <p:spPr>
          <a:xfrm>
            <a:off x="1865026" y="1819656"/>
            <a:ext cx="8461948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</a:p>
          <a:p>
            <a:r>
              <a:rPr lang="es-ES" dirty="0" smtClean="0"/>
              <a:t>Futura </a:t>
            </a:r>
            <a:r>
              <a:rPr lang="es-ES" dirty="0" smtClean="0"/>
              <a:t>mejoras</a:t>
            </a:r>
          </a:p>
          <a:p>
            <a:r>
              <a:rPr lang="es-ES" dirty="0" smtClean="0"/>
              <a:t>Horas dedicación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3" y="2948113"/>
            <a:ext cx="6273502" cy="30797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51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http://gestio-docent.byethost7.com/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smtClean="0"/>
              <a:t>10 sujetos </a:t>
            </a:r>
            <a:endParaRPr lang="es-ES" dirty="0"/>
          </a:p>
          <a:p>
            <a:r>
              <a:rPr lang="es-ES" dirty="0" smtClean="0"/>
              <a:t> 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21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8"/>
          <a:stretch>
            <a:fillRect/>
          </a:stretch>
        </p:blipFill>
        <p:spPr bwMode="auto">
          <a:xfrm>
            <a:off x="2803518" y="2291591"/>
            <a:ext cx="6719468" cy="36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22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6"/>
          <a:stretch>
            <a:fillRect/>
          </a:stretch>
        </p:blipFill>
        <p:spPr bwMode="auto">
          <a:xfrm>
            <a:off x="2671011" y="1919879"/>
            <a:ext cx="6682976" cy="47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6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23</a:t>
            </a:fld>
            <a:r>
              <a:rPr lang="ca-ES" dirty="0" smtClean="0"/>
              <a:t>/29</a:t>
            </a:r>
            <a:endParaRPr lang="ca-ES" dirty="0" smtClean="0"/>
          </a:p>
        </p:txBody>
      </p:sp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2" y="2106511"/>
            <a:ext cx="8818325" cy="41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24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31" y="2153654"/>
            <a:ext cx="8823323" cy="41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25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15" y="1964583"/>
            <a:ext cx="8468879" cy="428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26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2443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800" b="1" dirty="0" smtClean="0"/>
              <a:t>Conclusión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Se podría mejorar la </a:t>
            </a:r>
            <a:r>
              <a:rPr lang="es-ES" sz="2800" dirty="0" err="1" smtClean="0"/>
              <a:t>interfície</a:t>
            </a:r>
            <a:endParaRPr lang="es-ES" sz="2800" dirty="0" smtClean="0"/>
          </a:p>
          <a:p>
            <a:pPr>
              <a:lnSpc>
                <a:spcPts val="2640"/>
              </a:lnSpc>
            </a:pPr>
            <a:r>
              <a:rPr lang="es-ES" sz="2800" dirty="0" smtClean="0"/>
              <a:t>Es fácil de usar e intuitiva</a:t>
            </a:r>
          </a:p>
          <a:p>
            <a:pPr>
              <a:lnSpc>
                <a:spcPts val="2640"/>
              </a:lnSpc>
            </a:pPr>
            <a:r>
              <a:rPr lang="es-ES" sz="2800" dirty="0" smtClean="0"/>
              <a:t>Supone una mejora respecto la situación anterior</a:t>
            </a:r>
          </a:p>
        </p:txBody>
      </p:sp>
    </p:spTree>
    <p:extLst>
      <p:ext uri="{BB962C8B-B14F-4D97-AF65-F5344CB8AC3E}">
        <p14:creationId xmlns:p14="http://schemas.microsoft.com/office/powerpoint/2010/main" val="2607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s-ES" sz="2000" dirty="0" smtClean="0"/>
              <a:t>Hacer uso </a:t>
            </a:r>
            <a:r>
              <a:rPr lang="es-ES" sz="2000" dirty="0"/>
              <a:t>en otros </a:t>
            </a:r>
            <a:r>
              <a:rPr lang="es-ES" sz="2000" dirty="0" smtClean="0"/>
              <a:t>departamentos</a:t>
            </a:r>
          </a:p>
          <a:p>
            <a:pPr>
              <a:lnSpc>
                <a:spcPct val="250000"/>
              </a:lnSpc>
            </a:pPr>
            <a:r>
              <a:rPr lang="es-ES" sz="2000" dirty="0" err="1" smtClean="0"/>
              <a:t>Multiidioma</a:t>
            </a:r>
            <a:endParaRPr lang="es-ES" sz="2000" dirty="0" smtClean="0"/>
          </a:p>
          <a:p>
            <a:pPr>
              <a:lnSpc>
                <a:spcPct val="250000"/>
              </a:lnSpc>
            </a:pPr>
            <a:r>
              <a:rPr lang="es-ES" sz="2000" dirty="0" smtClean="0"/>
              <a:t>Desarrollo de </a:t>
            </a:r>
            <a:r>
              <a:rPr lang="es-ES" sz="2000" dirty="0"/>
              <a:t>una aplicación Android </a:t>
            </a:r>
            <a:r>
              <a:rPr lang="es-ES" sz="2000" dirty="0" smtClean="0"/>
              <a:t>/IOS</a:t>
            </a:r>
            <a:endParaRPr lang="es-ES" sz="2000" dirty="0"/>
          </a:p>
          <a:p>
            <a:pPr>
              <a:lnSpc>
                <a:spcPct val="250000"/>
              </a:lnSpc>
            </a:pPr>
            <a:r>
              <a:rPr lang="es-ES" sz="2000" dirty="0" smtClean="0"/>
              <a:t>Mejorar interfaz</a:t>
            </a:r>
            <a:endParaRPr lang="es-E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65281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27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Horas de dedicación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35553"/>
              </p:ext>
            </p:extLst>
          </p:nvPr>
        </p:nvGraphicFramePr>
        <p:xfrm>
          <a:off x="2671012" y="1949114"/>
          <a:ext cx="7134725" cy="430730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824662"/>
                <a:gridCol w="2310063"/>
              </a:tblGrid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Concepto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u="none" strike="noStrike" dirty="0">
                          <a:effectLst/>
                        </a:rPr>
                        <a:t>Horas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Búsqueda información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30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Instalación </a:t>
                      </a:r>
                      <a:r>
                        <a:rPr lang="es-ES" sz="2400" u="none" strike="noStrike" dirty="0" smtClean="0">
                          <a:effectLst/>
                        </a:rPr>
                        <a:t>software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4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Documentación y aprendizaje PHP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40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Interfície visual (</a:t>
                      </a:r>
                      <a:r>
                        <a:rPr lang="es-ES" sz="2400" u="none" strike="noStrike" dirty="0" err="1">
                          <a:effectLst/>
                        </a:rPr>
                        <a:t>front</a:t>
                      </a:r>
                      <a:r>
                        <a:rPr lang="es-ES" sz="2400" u="none" strike="noStrike" dirty="0">
                          <a:effectLst/>
                        </a:rPr>
                        <a:t> </a:t>
                      </a:r>
                      <a:r>
                        <a:rPr lang="es-ES" sz="2400" u="none" strike="noStrike" dirty="0" err="1">
                          <a:effectLst/>
                        </a:rPr>
                        <a:t>end</a:t>
                      </a:r>
                      <a:r>
                        <a:rPr lang="es-ES" sz="2400" u="none" strike="noStrike" dirty="0">
                          <a:effectLst/>
                        </a:rPr>
                        <a:t>)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85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Base de datos </a:t>
                      </a:r>
                      <a:r>
                        <a:rPr lang="es-ES" sz="2400" u="none" strike="noStrike">
                          <a:effectLst/>
                        </a:rPr>
                        <a:t>y </a:t>
                      </a:r>
                      <a:r>
                        <a:rPr lang="es-ES" sz="2400" u="none" strike="noStrike" smtClean="0">
                          <a:effectLst/>
                        </a:rPr>
                        <a:t>back end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125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Subir a servidor de prueba y validación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7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Arreglar errores/bugs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25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Redacción memoria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>
                          <a:effectLst/>
                        </a:rPr>
                        <a:t>50</a:t>
                      </a:r>
                      <a:endParaRPr lang="es-E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u="none" strike="noStrike" dirty="0">
                          <a:effectLst/>
                        </a:rPr>
                        <a:t>Preparación presentación 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u="none" strike="noStrike" dirty="0">
                          <a:effectLst/>
                        </a:rPr>
                        <a:t>10</a:t>
                      </a:r>
                      <a:endParaRPr lang="es-E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573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1" u="none" strike="noStrike" dirty="0">
                          <a:effectLst/>
                        </a:rPr>
                        <a:t>TOTAL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u="none" strike="noStrike" dirty="0">
                          <a:effectLst/>
                        </a:rPr>
                        <a:t>376</a:t>
                      </a:r>
                      <a:endParaRPr lang="es-E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28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08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8115"/>
          </a:xfrm>
        </p:spPr>
        <p:txBody>
          <a:bodyPr numCol="2">
            <a:normAutofit/>
          </a:bodyPr>
          <a:lstStyle/>
          <a:p>
            <a:r>
              <a:rPr lang="ca-ES" sz="2400" dirty="0" smtClean="0"/>
              <a:t>Objetivos conseguidos:</a:t>
            </a:r>
          </a:p>
          <a:p>
            <a:pPr lvl="1"/>
            <a:r>
              <a:rPr lang="es-ES" sz="2000" dirty="0" smtClean="0"/>
              <a:t>Web aplicación funcional</a:t>
            </a:r>
          </a:p>
          <a:p>
            <a:pPr lvl="1"/>
            <a:r>
              <a:rPr lang="es-ES" sz="2000" dirty="0" smtClean="0"/>
              <a:t>Mejora respecto la forma anterior de hacerlo</a:t>
            </a:r>
          </a:p>
          <a:p>
            <a:pPr lvl="1"/>
            <a:endParaRPr lang="es-ES" sz="2000" dirty="0" smtClean="0"/>
          </a:p>
          <a:p>
            <a:r>
              <a:rPr lang="es-ES" sz="2400" dirty="0" smtClean="0"/>
              <a:t>Conocimientos aplicados</a:t>
            </a:r>
          </a:p>
          <a:p>
            <a:pPr lvl="1"/>
            <a:r>
              <a:rPr lang="es-ES" sz="2000" dirty="0" smtClean="0"/>
              <a:t>Programación Python</a:t>
            </a:r>
          </a:p>
          <a:p>
            <a:pPr lvl="1"/>
            <a:r>
              <a:rPr lang="es-ES" sz="2000" dirty="0" smtClean="0"/>
              <a:t>HTML</a:t>
            </a:r>
          </a:p>
          <a:p>
            <a:pPr lvl="1"/>
            <a:r>
              <a:rPr lang="es-ES" sz="2000" dirty="0" smtClean="0"/>
              <a:t>CSS</a:t>
            </a:r>
          </a:p>
          <a:p>
            <a:pPr lvl="1"/>
            <a:r>
              <a:rPr lang="es-ES" sz="2000" dirty="0" smtClean="0"/>
              <a:t>SQL</a:t>
            </a:r>
          </a:p>
          <a:p>
            <a:r>
              <a:rPr lang="es-ES" sz="2400" dirty="0" smtClean="0"/>
              <a:t>Conocimientos adquiridos</a:t>
            </a:r>
          </a:p>
          <a:p>
            <a:pPr lvl="1"/>
            <a:r>
              <a:rPr lang="es-ES" sz="2000" dirty="0" smtClean="0"/>
              <a:t>Programación PHP (y sus librerías)</a:t>
            </a:r>
          </a:p>
          <a:p>
            <a:pPr lvl="1"/>
            <a:r>
              <a:rPr lang="es-ES" sz="2000" dirty="0" smtClean="0"/>
              <a:t>XAMPP + </a:t>
            </a:r>
            <a:r>
              <a:rPr lang="es-ES" sz="2000" dirty="0" err="1" smtClean="0"/>
              <a:t>PHPMyAdmin</a:t>
            </a:r>
            <a:endParaRPr lang="es-ES" sz="2000" dirty="0" smtClean="0"/>
          </a:p>
          <a:p>
            <a:pPr lvl="1"/>
            <a:r>
              <a:rPr lang="es-ES" sz="2000" dirty="0" err="1" smtClean="0"/>
              <a:t>Bootstrap</a:t>
            </a:r>
            <a:endParaRPr lang="es-ES" sz="2000" dirty="0" smtClean="0"/>
          </a:p>
          <a:p>
            <a:pPr lvl="1"/>
            <a:r>
              <a:rPr lang="es-ES" sz="2000" dirty="0" err="1" smtClean="0"/>
              <a:t>Github</a:t>
            </a:r>
            <a:endParaRPr lang="es-ES" sz="2000" dirty="0" smtClean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29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>
            <a:normAutofit/>
          </a:bodyPr>
          <a:lstStyle/>
          <a:p>
            <a:r>
              <a:rPr lang="ca-ES" sz="2400" dirty="0" smtClean="0"/>
              <a:t>Hasta </a:t>
            </a:r>
            <a:r>
              <a:rPr lang="ca-ES" sz="2400" dirty="0" err="1" smtClean="0"/>
              <a:t>ahora</a:t>
            </a:r>
            <a:r>
              <a:rPr lang="ca-ES" sz="2400" dirty="0" smtClean="0"/>
              <a:t>: </a:t>
            </a:r>
            <a:r>
              <a:rPr lang="ca-ES" sz="2400" dirty="0" err="1" smtClean="0"/>
              <a:t>Distribución</a:t>
            </a:r>
            <a:r>
              <a:rPr lang="ca-ES" sz="2400" dirty="0" smtClean="0"/>
              <a:t> </a:t>
            </a:r>
            <a:r>
              <a:rPr lang="ca-ES" sz="2400" dirty="0" err="1" smtClean="0"/>
              <a:t>encargo</a:t>
            </a:r>
            <a:r>
              <a:rPr lang="ca-ES" sz="2400" dirty="0" smtClean="0"/>
              <a:t> </a:t>
            </a:r>
            <a:r>
              <a:rPr lang="ca-ES" sz="2400" dirty="0" err="1" smtClean="0"/>
              <a:t>docente</a:t>
            </a:r>
            <a:r>
              <a:rPr lang="ca-ES" sz="2400" dirty="0" smtClean="0"/>
              <a:t> en el </a:t>
            </a:r>
            <a:r>
              <a:rPr lang="ca-ES" sz="2400" dirty="0" err="1" smtClean="0"/>
              <a:t>dpto</a:t>
            </a:r>
            <a:r>
              <a:rPr lang="ca-ES" sz="2400" dirty="0" smtClean="0"/>
              <a:t>. de </a:t>
            </a:r>
            <a:r>
              <a:rPr lang="ca-ES" sz="2400" dirty="0" err="1" smtClean="0"/>
              <a:t>electrónica</a:t>
            </a:r>
            <a:endParaRPr lang="ca-ES" sz="2400" dirty="0" smtClean="0"/>
          </a:p>
          <a:p>
            <a:r>
              <a:rPr lang="es-ES" sz="2400" dirty="0" smtClean="0"/>
              <a:t>Método:</a:t>
            </a:r>
            <a:endParaRPr lang="es-ES" sz="2400" dirty="0" smtClean="0">
              <a:sym typeface="Wingdings" panose="05000000000000000000" pitchFamily="2" charset="2"/>
            </a:endParaRP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sz="2200" dirty="0" smtClean="0">
                <a:sym typeface="Wingdings" panose="05000000000000000000" pitchFamily="2" charset="2"/>
              </a:rPr>
              <a:t>Lento</a:t>
            </a:r>
          </a:p>
          <a:p>
            <a:pPr lvl="1">
              <a:spcAft>
                <a:spcPts val="0"/>
              </a:spcAft>
            </a:pPr>
            <a:r>
              <a:rPr lang="es-ES" sz="2200" dirty="0" smtClean="0">
                <a:sym typeface="Wingdings" panose="05000000000000000000" pitchFamily="2" charset="2"/>
              </a:rPr>
              <a:t>Gran carga de trabajo para el responsable</a:t>
            </a:r>
            <a:endParaRPr lang="ca-ES" sz="2200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9733460" y="2632528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10252010" y="2461087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400" dirty="0" smtClean="0"/>
              <a:t>GRACIAS POR SU ATENCIÓN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222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2156510"/>
            <a:ext cx="11427772" cy="390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979" y="2399953"/>
            <a:ext cx="12043610" cy="3218794"/>
          </a:xfrm>
        </p:spPr>
        <p:txBody>
          <a:bodyPr numCol="2">
            <a:normAutofit lnSpcReduction="10000"/>
          </a:bodyPr>
          <a:lstStyle/>
          <a:p>
            <a:r>
              <a:rPr lang="es-ES" sz="2400" dirty="0"/>
              <a:t>Cada asignatura: créditos ECTS </a:t>
            </a:r>
            <a:r>
              <a:rPr lang="es-ES" sz="2400" dirty="0" smtClean="0"/>
              <a:t>asignados</a:t>
            </a:r>
          </a:p>
          <a:p>
            <a:pPr lvl="1"/>
            <a:r>
              <a:rPr lang="es-ES" sz="2000" dirty="0"/>
              <a:t>A</a:t>
            </a:r>
            <a:r>
              <a:rPr lang="es-ES" sz="2000" dirty="0" smtClean="0"/>
              <a:t>lumno: 25/30 horas de dedicación</a:t>
            </a:r>
            <a:endParaRPr lang="ca-ES" sz="2000" dirty="0"/>
          </a:p>
          <a:p>
            <a:pPr lvl="1"/>
            <a:r>
              <a:rPr lang="ca-ES" sz="2000" dirty="0" smtClean="0"/>
              <a:t>Profesor:</a:t>
            </a:r>
          </a:p>
          <a:p>
            <a:pPr lvl="2"/>
            <a:r>
              <a:rPr lang="ca-ES" sz="1800" dirty="0" smtClean="0"/>
              <a:t>Grado</a:t>
            </a:r>
            <a:r>
              <a:rPr lang="ca-ES" sz="1800" dirty="0"/>
              <a:t>: </a:t>
            </a:r>
            <a:r>
              <a:rPr lang="ca-ES" sz="1800" dirty="0" smtClean="0"/>
              <a:t>10 horas de enseñanza</a:t>
            </a:r>
            <a:endParaRPr lang="ca-ES" sz="1800" dirty="0"/>
          </a:p>
          <a:p>
            <a:pPr lvl="2"/>
            <a:r>
              <a:rPr lang="ca-ES" sz="1800" dirty="0"/>
              <a:t>Máster</a:t>
            </a:r>
            <a:r>
              <a:rPr lang="ca-ES" sz="1800" dirty="0" smtClean="0"/>
              <a:t>: 9 horas de enseñanza</a:t>
            </a:r>
          </a:p>
          <a:p>
            <a:pPr lvl="1"/>
            <a:endParaRPr lang="ca-ES" sz="2400" dirty="0" smtClean="0"/>
          </a:p>
          <a:p>
            <a:r>
              <a:rPr lang="es-ES" sz="2400" dirty="0" smtClean="0"/>
              <a:t>Útil </a:t>
            </a:r>
            <a:r>
              <a:rPr lang="es-ES" sz="2400" dirty="0"/>
              <a:t>conocimientos previos </a:t>
            </a:r>
            <a:r>
              <a:rPr lang="es-ES" sz="2400" dirty="0" smtClean="0"/>
              <a:t>programación</a:t>
            </a:r>
            <a:endParaRPr lang="es-ES" sz="2000" dirty="0" smtClean="0"/>
          </a:p>
          <a:p>
            <a:r>
              <a:rPr lang="es-ES" sz="2400" dirty="0"/>
              <a:t>Cada profesor: </a:t>
            </a:r>
            <a:r>
              <a:rPr lang="es-ES" sz="2400" dirty="0" err="1"/>
              <a:t>PADs</a:t>
            </a:r>
            <a:r>
              <a:rPr lang="es-ES" sz="2400" dirty="0"/>
              <a:t> contratados</a:t>
            </a:r>
          </a:p>
          <a:p>
            <a:pPr lvl="1"/>
            <a:r>
              <a:rPr lang="es-ES" sz="2000" dirty="0"/>
              <a:t>1 crédito ECTS = 3 </a:t>
            </a:r>
            <a:r>
              <a:rPr lang="es-ES" sz="2000" dirty="0" err="1" smtClean="0"/>
              <a:t>PADs</a:t>
            </a:r>
            <a:endParaRPr lang="es-ES" sz="2000" dirty="0" smtClean="0"/>
          </a:p>
          <a:p>
            <a:pPr lvl="1"/>
            <a:r>
              <a:rPr lang="es-ES" sz="2000" dirty="0" smtClean="0"/>
              <a:t>Tiene que cubrir los </a:t>
            </a:r>
            <a:r>
              <a:rPr lang="es-ES" sz="2000" dirty="0" err="1" smtClean="0"/>
              <a:t>PADs</a:t>
            </a:r>
            <a:r>
              <a:rPr lang="es-ES" sz="2000" dirty="0" smtClean="0"/>
              <a:t> con asignaturas</a:t>
            </a:r>
            <a:endParaRPr lang="es-ES" sz="2000" dirty="0"/>
          </a:p>
          <a:p>
            <a:pPr marL="324000" lvl="1" indent="0">
              <a:buNone/>
            </a:pPr>
            <a:endParaRPr lang="es-E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568" y="2180496"/>
            <a:ext cx="11975432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err="1" smtClean="0"/>
              <a:t>Desarrollar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aplicación</a:t>
            </a:r>
            <a:r>
              <a:rPr lang="en-US" sz="2000" dirty="0"/>
              <a:t> </a:t>
            </a:r>
            <a:r>
              <a:rPr lang="en-US" sz="2000" dirty="0" smtClean="0"/>
              <a:t>web.</a:t>
            </a:r>
          </a:p>
          <a:p>
            <a:r>
              <a:rPr lang="en-US" sz="2000" dirty="0" smtClean="0"/>
              <a:t>La </a:t>
            </a:r>
            <a:r>
              <a:rPr lang="en-US" sz="2000" dirty="0" err="1" smtClean="0"/>
              <a:t>solución</a:t>
            </a:r>
            <a:r>
              <a:rPr lang="en-US" sz="2000" dirty="0" smtClean="0"/>
              <a:t> </a:t>
            </a: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intuitiva</a:t>
            </a:r>
            <a:r>
              <a:rPr lang="en-US" sz="2000" dirty="0" smtClean="0"/>
              <a:t> y </a:t>
            </a:r>
            <a:r>
              <a:rPr lang="en-US" sz="2000" dirty="0" err="1" smtClean="0"/>
              <a:t>aportar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mejora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respecto</a:t>
            </a:r>
            <a:r>
              <a:rPr lang="en-US" sz="2000" dirty="0" smtClean="0"/>
              <a:t> la </a:t>
            </a:r>
            <a:r>
              <a:rPr lang="en-US" sz="2000" dirty="0" err="1" smtClean="0"/>
              <a:t>situacion</a:t>
            </a:r>
            <a:r>
              <a:rPr lang="en-US" sz="2000" dirty="0" smtClean="0"/>
              <a:t> anterior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y </a:t>
            </a:r>
            <a:r>
              <a:rPr lang="en-US" sz="2000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30968" y="2712877"/>
            <a:ext cx="10081513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dirty="0" smtClean="0"/>
              <a:t>/29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dirty="0" smtClean="0"/>
              <a:t>/29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2400" dirty="0" smtClean="0"/>
              <a:t>Subir aplicación web en un servidor (de la UPC preferiblemente)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Acceder mediante credenciales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Pensada para ordenadores pero también posibilidad de accede desde teléfono móvil.</a:t>
            </a:r>
          </a:p>
          <a:p>
            <a:pPr>
              <a:lnSpc>
                <a:spcPct val="200000"/>
              </a:lnSpc>
            </a:pPr>
            <a:r>
              <a:rPr lang="es-ES" sz="2400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" r="493"/>
          <a:stretch/>
        </p:blipFill>
        <p:spPr>
          <a:xfrm>
            <a:off x="0" y="2021304"/>
            <a:ext cx="12196028" cy="36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47942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dirty="0" smtClean="0"/>
              <a:t>/29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7291136" y="1833953"/>
            <a:ext cx="3350073" cy="43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6346</TotalTime>
  <Words>637</Words>
  <Application>Microsoft Office PowerPoint</Application>
  <PresentationFormat>Widescreen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Wingdings</vt:lpstr>
      <vt:lpstr>Wingdings 2</vt:lpstr>
      <vt:lpstr>Dividendo</vt:lpstr>
      <vt:lpstr>  Development of a computer-based tool to manage via web the teaching assignment </vt:lpstr>
      <vt:lpstr>ContENIDO</vt:lpstr>
      <vt:lpstr>ORIGEN DEL PROYECTO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Desarrollo- php</vt:lpstr>
      <vt:lpstr>Desarrollo – Base de datos</vt:lpstr>
      <vt:lpstr>Desarrollo – Base de datos</vt:lpstr>
      <vt:lpstr>Desarrollo – Base de datos</vt:lpstr>
      <vt:lpstr>Desarrollo – Base de datos</vt:lpstr>
      <vt:lpstr>Desarrollo - Casos De uso</vt:lpstr>
      <vt:lpstr>Desarrollo - Diagrama de flujo</vt:lpstr>
      <vt:lpstr>Demo</vt:lpstr>
      <vt:lpstr>Validación preliminar</vt:lpstr>
      <vt:lpstr>Validación preliminar</vt:lpstr>
      <vt:lpstr>ResultaDOs</vt:lpstr>
      <vt:lpstr>ResultaDOs</vt:lpstr>
      <vt:lpstr>ResultaDOs</vt:lpstr>
      <vt:lpstr>ResultaDOs</vt:lpstr>
      <vt:lpstr>Futuras mejoras</vt:lpstr>
      <vt:lpstr>Horas de dedicación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185</cp:revision>
  <dcterms:created xsi:type="dcterms:W3CDTF">2019-09-11T10:20:28Z</dcterms:created>
  <dcterms:modified xsi:type="dcterms:W3CDTF">2020-02-03T08:10:27Z</dcterms:modified>
</cp:coreProperties>
</file>