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97" r:id="rId5"/>
    <p:sldId id="259" r:id="rId6"/>
    <p:sldId id="263" r:id="rId7"/>
    <p:sldId id="262" r:id="rId8"/>
    <p:sldId id="281" r:id="rId9"/>
    <p:sldId id="280" r:id="rId10"/>
    <p:sldId id="288" r:id="rId11"/>
    <p:sldId id="289" r:id="rId12"/>
    <p:sldId id="264" r:id="rId13"/>
    <p:sldId id="296" r:id="rId14"/>
    <p:sldId id="290" r:id="rId15"/>
    <p:sldId id="291" r:id="rId16"/>
    <p:sldId id="292" r:id="rId17"/>
    <p:sldId id="278" r:id="rId18"/>
    <p:sldId id="294" r:id="rId19"/>
    <p:sldId id="270" r:id="rId20"/>
    <p:sldId id="271" r:id="rId21"/>
    <p:sldId id="304" r:id="rId22"/>
    <p:sldId id="274" r:id="rId23"/>
    <p:sldId id="301" r:id="rId24"/>
    <p:sldId id="302" r:id="rId25"/>
    <p:sldId id="293" r:id="rId26"/>
    <p:sldId id="303" r:id="rId27"/>
    <p:sldId id="272" r:id="rId28"/>
    <p:sldId id="295" r:id="rId29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ECCF3"/>
    <a:srgbClr val="990099"/>
    <a:srgbClr val="D60093"/>
    <a:srgbClr val="76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3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A3F15-CDB4-4E87-8C55-796BC5BC2A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0363D8-0367-4F48-AB19-B0D674DCBDFD}">
      <dgm:prSet phldrT="[Texto]"/>
      <dgm:spPr/>
      <dgm:t>
        <a:bodyPr/>
        <a:lstStyle/>
        <a:p>
          <a:r>
            <a:rPr lang="es-ES" dirty="0" smtClean="0"/>
            <a:t>Aplicación web</a:t>
          </a:r>
          <a:endParaRPr lang="es-ES" dirty="0"/>
        </a:p>
      </dgm:t>
    </dgm:pt>
    <dgm:pt modelId="{AC984062-FED2-446B-9345-AE1FC5C0DF38}" type="parTrans" cxnId="{0192BC3B-3D76-40CB-9486-FC8A36592C3E}">
      <dgm:prSet/>
      <dgm:spPr/>
      <dgm:t>
        <a:bodyPr/>
        <a:lstStyle/>
        <a:p>
          <a:endParaRPr lang="es-ES"/>
        </a:p>
      </dgm:t>
    </dgm:pt>
    <dgm:pt modelId="{A296782E-A11C-4918-A49A-70940DC2FD1C}" type="sibTrans" cxnId="{0192BC3B-3D76-40CB-9486-FC8A36592C3E}">
      <dgm:prSet/>
      <dgm:spPr/>
      <dgm:t>
        <a:bodyPr/>
        <a:lstStyle/>
        <a:p>
          <a:endParaRPr lang="es-ES"/>
        </a:p>
      </dgm:t>
    </dgm:pt>
    <dgm:pt modelId="{7839A93D-C4F4-4C0B-975E-7898EEA1093D}">
      <dgm:prSet phldrT="[Texto]"/>
      <dgm:spPr/>
      <dgm:t>
        <a:bodyPr/>
        <a:lstStyle/>
        <a:p>
          <a:r>
            <a:rPr lang="es-ES" dirty="0" smtClean="0"/>
            <a:t>Rápida</a:t>
          </a:r>
          <a:endParaRPr lang="es-ES" dirty="0"/>
        </a:p>
      </dgm:t>
    </dgm:pt>
    <dgm:pt modelId="{52C6D2CE-61A0-4C52-AEF1-F3D81A751664}" type="parTrans" cxnId="{6768F2BA-9F47-4C9A-B172-3A9FF06DBB2D}">
      <dgm:prSet/>
      <dgm:spPr/>
      <dgm:t>
        <a:bodyPr/>
        <a:lstStyle/>
        <a:p>
          <a:endParaRPr lang="es-ES"/>
        </a:p>
      </dgm:t>
    </dgm:pt>
    <dgm:pt modelId="{30731B15-C810-4AE0-B11E-00AA438E4042}" type="sibTrans" cxnId="{6768F2BA-9F47-4C9A-B172-3A9FF06DBB2D}">
      <dgm:prSet/>
      <dgm:spPr/>
      <dgm:t>
        <a:bodyPr/>
        <a:lstStyle/>
        <a:p>
          <a:endParaRPr lang="es-ES"/>
        </a:p>
      </dgm:t>
    </dgm:pt>
    <dgm:pt modelId="{301F2220-A48B-4EE8-B86A-728339E365F3}">
      <dgm:prSet phldrT="[Texto]"/>
      <dgm:spPr/>
      <dgm:t>
        <a:bodyPr/>
        <a:lstStyle/>
        <a:p>
          <a:r>
            <a:rPr lang="es-ES" dirty="0" smtClean="0"/>
            <a:t>Eficiente</a:t>
          </a:r>
          <a:endParaRPr lang="es-ES" dirty="0"/>
        </a:p>
      </dgm:t>
    </dgm:pt>
    <dgm:pt modelId="{70C99F6C-E755-456F-B49D-02EC45016A4D}" type="parTrans" cxnId="{27FADA3E-5163-497D-ABA3-2BD98D95C714}">
      <dgm:prSet/>
      <dgm:spPr/>
      <dgm:t>
        <a:bodyPr/>
        <a:lstStyle/>
        <a:p>
          <a:endParaRPr lang="es-ES"/>
        </a:p>
      </dgm:t>
    </dgm:pt>
    <dgm:pt modelId="{080682DF-4572-4030-961F-E679A8343956}" type="sibTrans" cxnId="{27FADA3E-5163-497D-ABA3-2BD98D95C714}">
      <dgm:prSet/>
      <dgm:spPr/>
      <dgm:t>
        <a:bodyPr/>
        <a:lstStyle/>
        <a:p>
          <a:endParaRPr lang="es-ES"/>
        </a:p>
      </dgm:t>
    </dgm:pt>
    <dgm:pt modelId="{E3B36F13-C95B-439B-A653-FDD9A530DB7E}">
      <dgm:prSet phldrT="[Texto]"/>
      <dgm:spPr/>
      <dgm:t>
        <a:bodyPr/>
        <a:lstStyle/>
        <a:p>
          <a:r>
            <a:rPr lang="es-ES" dirty="0" smtClean="0"/>
            <a:t>Fácil seguir orden de prioridad y de gestionar</a:t>
          </a:r>
          <a:endParaRPr lang="es-ES" dirty="0"/>
        </a:p>
      </dgm:t>
    </dgm:pt>
    <dgm:pt modelId="{D1FBA947-3738-4BD1-ABCF-43807572AE30}" type="parTrans" cxnId="{8362E16F-D58A-4D3A-BD9F-858A2C6F6FDE}">
      <dgm:prSet/>
      <dgm:spPr/>
      <dgm:t>
        <a:bodyPr/>
        <a:lstStyle/>
        <a:p>
          <a:endParaRPr lang="es-ES"/>
        </a:p>
      </dgm:t>
    </dgm:pt>
    <dgm:pt modelId="{283A1F31-1E31-4DF6-9219-F79784FA3C54}" type="sibTrans" cxnId="{8362E16F-D58A-4D3A-BD9F-858A2C6F6FDE}">
      <dgm:prSet/>
      <dgm:spPr/>
      <dgm:t>
        <a:bodyPr/>
        <a:lstStyle/>
        <a:p>
          <a:endParaRPr lang="es-ES"/>
        </a:p>
      </dgm:t>
    </dgm:pt>
    <dgm:pt modelId="{D8C8F20A-58BC-4560-8401-C5EB3186DAFF}" type="pres">
      <dgm:prSet presAssocID="{8CFA3F15-CDB4-4E87-8C55-796BC5BC2AC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DB8CE9-970D-4AE0-A1DF-2C7E56965002}" type="pres">
      <dgm:prSet presAssocID="{1B0363D8-0367-4F48-AB19-B0D674DCBDFD}" presName="compNode" presStyleCnt="0"/>
      <dgm:spPr/>
    </dgm:pt>
    <dgm:pt modelId="{7A84F4C7-3A45-467C-B0B2-6AD99C65961A}" type="pres">
      <dgm:prSet presAssocID="{1B0363D8-0367-4F48-AB19-B0D674DCBDFD}" presName="noGeometry" presStyleCnt="0"/>
      <dgm:spPr/>
    </dgm:pt>
    <dgm:pt modelId="{457D56E9-BABF-4DAA-B00A-0413EC3B98F0}" type="pres">
      <dgm:prSet presAssocID="{1B0363D8-0367-4F48-AB19-B0D674DCBDFD}" presName="childTextVisible" presStyleLbl="bgAccFollowNode1" presStyleIdx="0" presStyleCnt="1" custScaleX="1157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9AFD20-6B73-47B9-AC83-32D61B685470}" type="pres">
      <dgm:prSet presAssocID="{1B0363D8-0367-4F48-AB19-B0D674DCBDFD}" presName="childTextHidden" presStyleLbl="bgAccFollowNode1" presStyleIdx="0" presStyleCnt="1"/>
      <dgm:spPr/>
      <dgm:t>
        <a:bodyPr/>
        <a:lstStyle/>
        <a:p>
          <a:endParaRPr lang="es-ES"/>
        </a:p>
      </dgm:t>
    </dgm:pt>
    <dgm:pt modelId="{ABD3C4A2-111C-4AE8-98A9-E78ACB0A510B}" type="pres">
      <dgm:prSet presAssocID="{1B0363D8-0367-4F48-AB19-B0D674DCBDFD}" presName="parentText" presStyleLbl="node1" presStyleIdx="0" presStyleCnt="1" custScaleX="85496" custScaleY="8837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192BC3B-3D76-40CB-9486-FC8A36592C3E}" srcId="{8CFA3F15-CDB4-4E87-8C55-796BC5BC2ACE}" destId="{1B0363D8-0367-4F48-AB19-B0D674DCBDFD}" srcOrd="0" destOrd="0" parTransId="{AC984062-FED2-446B-9345-AE1FC5C0DF38}" sibTransId="{A296782E-A11C-4918-A49A-70940DC2FD1C}"/>
    <dgm:cxn modelId="{692A4DEC-21F5-42B6-B79A-2D60FDF97423}" type="presOf" srcId="{7839A93D-C4F4-4C0B-975E-7898EEA1093D}" destId="{049AFD20-6B73-47B9-AC83-32D61B685470}" srcOrd="1" destOrd="0" presId="urn:microsoft.com/office/officeart/2005/8/layout/hProcess6"/>
    <dgm:cxn modelId="{27FADA3E-5163-497D-ABA3-2BD98D95C714}" srcId="{1B0363D8-0367-4F48-AB19-B0D674DCBDFD}" destId="{301F2220-A48B-4EE8-B86A-728339E365F3}" srcOrd="1" destOrd="0" parTransId="{70C99F6C-E755-456F-B49D-02EC45016A4D}" sibTransId="{080682DF-4572-4030-961F-E679A8343956}"/>
    <dgm:cxn modelId="{C165C8B3-8DC5-4978-AB69-53851A6C7EC6}" type="presOf" srcId="{301F2220-A48B-4EE8-B86A-728339E365F3}" destId="{457D56E9-BABF-4DAA-B00A-0413EC3B98F0}" srcOrd="0" destOrd="1" presId="urn:microsoft.com/office/officeart/2005/8/layout/hProcess6"/>
    <dgm:cxn modelId="{1D4D93EA-01AA-4B26-AAE0-65094AC07F3A}" type="presOf" srcId="{8CFA3F15-CDB4-4E87-8C55-796BC5BC2ACE}" destId="{D8C8F20A-58BC-4560-8401-C5EB3186DAFF}" srcOrd="0" destOrd="0" presId="urn:microsoft.com/office/officeart/2005/8/layout/hProcess6"/>
    <dgm:cxn modelId="{9DA822CB-5DC0-4615-A74A-7361C42345BE}" type="presOf" srcId="{7839A93D-C4F4-4C0B-975E-7898EEA1093D}" destId="{457D56E9-BABF-4DAA-B00A-0413EC3B98F0}" srcOrd="0" destOrd="0" presId="urn:microsoft.com/office/officeart/2005/8/layout/hProcess6"/>
    <dgm:cxn modelId="{6768F2BA-9F47-4C9A-B172-3A9FF06DBB2D}" srcId="{1B0363D8-0367-4F48-AB19-B0D674DCBDFD}" destId="{7839A93D-C4F4-4C0B-975E-7898EEA1093D}" srcOrd="0" destOrd="0" parTransId="{52C6D2CE-61A0-4C52-AEF1-F3D81A751664}" sibTransId="{30731B15-C810-4AE0-B11E-00AA438E4042}"/>
    <dgm:cxn modelId="{A7E289DE-95CB-41C9-988C-64DB30688CD0}" type="presOf" srcId="{1B0363D8-0367-4F48-AB19-B0D674DCBDFD}" destId="{ABD3C4A2-111C-4AE8-98A9-E78ACB0A510B}" srcOrd="0" destOrd="0" presId="urn:microsoft.com/office/officeart/2005/8/layout/hProcess6"/>
    <dgm:cxn modelId="{72F3F5CC-C001-4D33-B649-299DC8AB2F29}" type="presOf" srcId="{E3B36F13-C95B-439B-A653-FDD9A530DB7E}" destId="{049AFD20-6B73-47B9-AC83-32D61B685470}" srcOrd="1" destOrd="2" presId="urn:microsoft.com/office/officeart/2005/8/layout/hProcess6"/>
    <dgm:cxn modelId="{F7F0F1C5-0B02-4A4E-B33B-AB67D2E998D9}" type="presOf" srcId="{E3B36F13-C95B-439B-A653-FDD9A530DB7E}" destId="{457D56E9-BABF-4DAA-B00A-0413EC3B98F0}" srcOrd="0" destOrd="2" presId="urn:microsoft.com/office/officeart/2005/8/layout/hProcess6"/>
    <dgm:cxn modelId="{8362E16F-D58A-4D3A-BD9F-858A2C6F6FDE}" srcId="{1B0363D8-0367-4F48-AB19-B0D674DCBDFD}" destId="{E3B36F13-C95B-439B-A653-FDD9A530DB7E}" srcOrd="2" destOrd="0" parTransId="{D1FBA947-3738-4BD1-ABCF-43807572AE30}" sibTransId="{283A1F31-1E31-4DF6-9219-F79784FA3C54}"/>
    <dgm:cxn modelId="{1AD7A617-7584-4D9C-A99B-2A9E1734FF74}" type="presOf" srcId="{301F2220-A48B-4EE8-B86A-728339E365F3}" destId="{049AFD20-6B73-47B9-AC83-32D61B685470}" srcOrd="1" destOrd="1" presId="urn:microsoft.com/office/officeart/2005/8/layout/hProcess6"/>
    <dgm:cxn modelId="{EE68230C-F14F-47E8-81B5-B891E14EDDAB}" type="presParOf" srcId="{D8C8F20A-58BC-4560-8401-C5EB3186DAFF}" destId="{9CDB8CE9-970D-4AE0-A1DF-2C7E56965002}" srcOrd="0" destOrd="0" presId="urn:microsoft.com/office/officeart/2005/8/layout/hProcess6"/>
    <dgm:cxn modelId="{FA3F609F-8449-41FA-9A4F-EF910B56AF75}" type="presParOf" srcId="{9CDB8CE9-970D-4AE0-A1DF-2C7E56965002}" destId="{7A84F4C7-3A45-467C-B0B2-6AD99C65961A}" srcOrd="0" destOrd="0" presId="urn:microsoft.com/office/officeart/2005/8/layout/hProcess6"/>
    <dgm:cxn modelId="{2239C11D-D862-4AC7-A696-D0C1EDB8907D}" type="presParOf" srcId="{9CDB8CE9-970D-4AE0-A1DF-2C7E56965002}" destId="{457D56E9-BABF-4DAA-B00A-0413EC3B98F0}" srcOrd="1" destOrd="0" presId="urn:microsoft.com/office/officeart/2005/8/layout/hProcess6"/>
    <dgm:cxn modelId="{C7A3BCBB-27EC-451B-B0B3-BB1BB6ACB49F}" type="presParOf" srcId="{9CDB8CE9-970D-4AE0-A1DF-2C7E56965002}" destId="{049AFD20-6B73-47B9-AC83-32D61B685470}" srcOrd="2" destOrd="0" presId="urn:microsoft.com/office/officeart/2005/8/layout/hProcess6"/>
    <dgm:cxn modelId="{4C4B14FE-F1E1-4523-8C4F-10594C778A36}" type="presParOf" srcId="{9CDB8CE9-970D-4AE0-A1DF-2C7E56965002}" destId="{ABD3C4A2-111C-4AE8-98A9-E78ACB0A510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56E9-BABF-4DAA-B00A-0413EC3B98F0}">
      <dsp:nvSpPr>
        <dsp:cNvPr id="0" name=""/>
        <dsp:cNvSpPr/>
      </dsp:nvSpPr>
      <dsp:spPr>
        <a:xfrm>
          <a:off x="1581678" y="0"/>
          <a:ext cx="4868545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3810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Rápida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Eficiente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Fácil seguir orden de prioridad y de gestionar</a:t>
          </a:r>
          <a:endParaRPr lang="es-ES" sz="3000" kern="1200" dirty="0"/>
        </a:p>
      </dsp:txBody>
      <dsp:txXfrm>
        <a:off x="2798814" y="551736"/>
        <a:ext cx="2373415" cy="2574766"/>
      </dsp:txXfrm>
    </dsp:sp>
    <dsp:sp modelId="{ABD3C4A2-111C-4AE8-98A9-E78ACB0A510B}">
      <dsp:nvSpPr>
        <dsp:cNvPr id="0" name=""/>
        <dsp:cNvSpPr/>
      </dsp:nvSpPr>
      <dsp:spPr>
        <a:xfrm>
          <a:off x="1012601" y="909445"/>
          <a:ext cx="1798794" cy="1859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Aplicación web</a:t>
          </a:r>
          <a:endParaRPr lang="es-ES" sz="2300" kern="1200" dirty="0"/>
        </a:p>
      </dsp:txBody>
      <dsp:txXfrm>
        <a:off x="1276028" y="1181740"/>
        <a:ext cx="1271940" cy="1314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385E-1AD5-4BA8-90FB-EF3496083EC5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6974-61E7-4B8D-B2D7-9E4B458BA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26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2CDC-B66D-4F7C-81D5-D9554618F5EA}" type="datetimeFigureOut">
              <a:rPr lang="ca-ES" smtClean="0"/>
              <a:t>28/1/2020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0D99-69A1-4A33-B524-E59AFA3826C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8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BB4F42-6AD2-4763-95BD-31AD1CD045D9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21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CCF5-5A85-4415-AA58-796941352A24}" type="datetime1">
              <a:rPr lang="ca-ES" smtClean="0"/>
              <a:t>28/1/2020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18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001A-7D6D-4244-904E-2F12C21DCADA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709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DF53F-45FA-47CF-989C-BECC3CC4A6FA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35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B5E-530A-4578-A88A-EE5F8129B80D}" type="datetime1">
              <a:rPr lang="ca-ES" smtClean="0"/>
              <a:t>28/1/2020</a:t>
            </a:fld>
            <a:endParaRPr lang="ca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r>
              <a:rPr lang="ca-ES" dirty="0" smtClean="0"/>
              <a:t>/26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274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979E8-4746-4A6E-9ECA-821FCB65AC50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32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EE2-F9E8-4773-8F78-2AD436C1326C}" type="datetime1">
              <a:rPr lang="ca-ES" smtClean="0"/>
              <a:t>28/1/2020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9106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3F1D-DFA8-4039-AB39-7797D6C98C06}" type="datetime1">
              <a:rPr lang="ca-ES" smtClean="0"/>
              <a:t>28/1/2020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8760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FB43-88C3-4E66-905C-AD8295BD58CE}" type="datetime1">
              <a:rPr lang="ca-ES" smtClean="0"/>
              <a:t>28/1/2020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‹Nº›</a:t>
            </a:fld>
            <a:r>
              <a:rPr lang="ca-ES" dirty="0" smtClean="0"/>
              <a:t>/26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145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8794-904D-4712-B67A-5F06D671CBCB}" type="datetime1">
              <a:rPr lang="ca-ES" smtClean="0"/>
              <a:t>28/1/2020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1BD1-FCB0-4298-99B0-740715082644}" type="datetime1">
              <a:rPr lang="ca-ES" smtClean="0"/>
              <a:t>28/1/2020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881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A9C88-BE0B-4A67-86B8-1C281E9C438E}" type="datetime1">
              <a:rPr lang="ca-ES" smtClean="0"/>
              <a:t>28/1/2020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749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BAFB43-88C3-4E66-905C-AD8295BD58CE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r>
              <a:rPr lang="ca-ES" dirty="0" smtClean="0"/>
              <a:t>/26</a:t>
            </a:r>
            <a:endParaRPr lang="ca-E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6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44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f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097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/>
            </a:r>
            <a:br>
              <a:rPr lang="es-E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Development of a computer-based tool to manage via web the teaching assignment </a:t>
            </a:r>
            <a:endParaRPr lang="ca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1846"/>
            <a:ext cx="9144000" cy="1655762"/>
          </a:xfrm>
        </p:spPr>
        <p:txBody>
          <a:bodyPr>
            <a:normAutofit/>
          </a:bodyPr>
          <a:lstStyle/>
          <a:p>
            <a:endParaRPr lang="ca-ES" dirty="0"/>
          </a:p>
          <a:p>
            <a:pPr algn="r"/>
            <a:r>
              <a:rPr lang="ca-ES" cap="none" dirty="0" smtClean="0"/>
              <a:t> </a:t>
            </a:r>
            <a:r>
              <a:rPr lang="ca-ES" b="1" cap="none" dirty="0" smtClean="0">
                <a:solidFill>
                  <a:schemeClr val="bg1"/>
                </a:solidFill>
              </a:rPr>
              <a:t>Autora: </a:t>
            </a:r>
            <a:r>
              <a:rPr lang="ca-ES" cap="none" dirty="0" smtClean="0">
                <a:solidFill>
                  <a:schemeClr val="bg1"/>
                </a:solidFill>
              </a:rPr>
              <a:t>Maria de Luna Gascón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Director: </a:t>
            </a:r>
            <a:r>
              <a:rPr lang="ca-ES" cap="none" dirty="0" smtClean="0">
                <a:solidFill>
                  <a:schemeClr val="bg1"/>
                </a:solidFill>
              </a:rPr>
              <a:t>Juan Manuel Moreno Eguílaz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Convocatòria: </a:t>
            </a:r>
            <a:r>
              <a:rPr lang="ca-ES" cap="none" dirty="0" smtClean="0">
                <a:solidFill>
                  <a:schemeClr val="bg1"/>
                </a:solidFill>
              </a:rPr>
              <a:t>gener 2020</a:t>
            </a:r>
            <a:endParaRPr lang="es-ES" cap="none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7999" y="7048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ca-E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ca-E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a-ES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Trabajo de Fin de Grado</a:t>
            </a:r>
          </a:p>
          <a:p>
            <a:pPr algn="ctr"/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Grau en Enginyeria en Tecnologies Industrials 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82" y="1602766"/>
            <a:ext cx="1160433" cy="13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10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105526"/>
            <a:ext cx="11407072" cy="3839281"/>
          </a:xfrm>
        </p:spPr>
        <p:txBody>
          <a:bodyPr numCol="2"/>
          <a:lstStyle/>
          <a:p>
            <a:r>
              <a:rPr lang="es-ES" sz="2000" dirty="0" smtClean="0"/>
              <a:t>Sitio </a:t>
            </a:r>
            <a:r>
              <a:rPr lang="es-ES" sz="2000" dirty="0"/>
              <a:t>w</a:t>
            </a:r>
            <a:r>
              <a:rPr lang="es-ES" sz="2000" dirty="0" smtClean="0"/>
              <a:t>eb </a:t>
            </a:r>
            <a:r>
              <a:rPr lang="es-ES" sz="2000" dirty="0" smtClean="0"/>
              <a:t>vs aplicación web </a:t>
            </a:r>
            <a:r>
              <a:rPr lang="es-ES" sz="2000" dirty="0" smtClean="0">
                <a:sym typeface="Wingdings" pitchFamily="2" charset="2"/>
              </a:rPr>
              <a:t> </a:t>
            </a:r>
            <a:r>
              <a:rPr lang="es-ES" sz="2000" dirty="0" smtClean="0">
                <a:sym typeface="Wingdings" pitchFamily="2" charset="2"/>
              </a:rPr>
              <a:t>¿estática </a:t>
            </a:r>
            <a:r>
              <a:rPr lang="es-ES" sz="2000" dirty="0" smtClean="0">
                <a:sym typeface="Wingdings" pitchFamily="2" charset="2"/>
              </a:rPr>
              <a:t>o dinámica?</a:t>
            </a:r>
            <a:endParaRPr lang="es-ES" sz="2000" dirty="0" smtClean="0"/>
          </a:p>
          <a:p>
            <a:r>
              <a:rPr lang="es-ES" sz="2000" dirty="0" smtClean="0"/>
              <a:t>Aplicación web:</a:t>
            </a:r>
          </a:p>
          <a:p>
            <a:pPr lvl="1"/>
            <a:r>
              <a:rPr lang="es-ES" sz="2000" dirty="0" smtClean="0"/>
              <a:t>Front </a:t>
            </a:r>
            <a:r>
              <a:rPr lang="es-ES" sz="2000" dirty="0" err="1" smtClean="0"/>
              <a:t>end</a:t>
            </a:r>
            <a:endParaRPr lang="es-ES" sz="2000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marL="324000" lvl="1" indent="0">
              <a:buNone/>
            </a:pPr>
            <a:endParaRPr lang="es-ES" dirty="0" smtClean="0"/>
          </a:p>
          <a:p>
            <a:pPr marL="324000" lvl="1" indent="0">
              <a:buNone/>
            </a:pPr>
            <a:endParaRPr lang="es-ES" dirty="0" smtClean="0"/>
          </a:p>
          <a:p>
            <a:pPr lvl="1"/>
            <a:r>
              <a:rPr lang="es-ES" sz="2000" dirty="0" smtClean="0"/>
              <a:t>Back </a:t>
            </a:r>
            <a:r>
              <a:rPr lang="es-ES" sz="2000" dirty="0" err="1" smtClean="0"/>
              <a:t>end</a:t>
            </a:r>
            <a:endParaRPr lang="es-E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4" y="3772132"/>
            <a:ext cx="4897577" cy="1828006"/>
          </a:xfrm>
          <a:prstGeom prst="rect">
            <a:avLst/>
          </a:prstGeom>
        </p:spPr>
      </p:pic>
      <p:pic>
        <p:nvPicPr>
          <p:cNvPr id="1028" name="Picture 4" descr="Back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65" y="3452012"/>
            <a:ext cx="3059423" cy="305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91156" y="5588106"/>
            <a:ext cx="1562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285999" y="5600138"/>
            <a:ext cx="134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Cascading Style Sheets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004410" y="5588106"/>
            <a:ext cx="105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2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ESPECIFICACIONES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11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665" y="2386820"/>
            <a:ext cx="11029615" cy="3678303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sz="2000" dirty="0" err="1" smtClean="0"/>
              <a:t>Profesores</a:t>
            </a:r>
            <a:r>
              <a:rPr lang="en-US" sz="2000" dirty="0" smtClean="0"/>
              <a:t>: </a:t>
            </a:r>
            <a:r>
              <a:rPr lang="en-US" sz="2000" dirty="0" err="1" smtClean="0"/>
              <a:t>Iniciar</a:t>
            </a:r>
            <a:r>
              <a:rPr lang="en-US" sz="2000" dirty="0" smtClean="0"/>
              <a:t> </a:t>
            </a:r>
            <a:r>
              <a:rPr lang="en-US" sz="2000" dirty="0" err="1" smtClean="0"/>
              <a:t>sesión</a:t>
            </a:r>
            <a:r>
              <a:rPr lang="en-US" sz="2000" dirty="0" smtClean="0"/>
              <a:t> con email y DNI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contraseña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ts val="3000"/>
              </a:lnSpc>
            </a:pPr>
            <a:r>
              <a:rPr lang="en-US" sz="2000" dirty="0" err="1" smtClean="0"/>
              <a:t>Usuario</a:t>
            </a:r>
            <a:r>
              <a:rPr lang="en-US" sz="2000" dirty="0" smtClean="0"/>
              <a:t> </a:t>
            </a:r>
            <a:r>
              <a:rPr lang="en-US" sz="2000" dirty="0" err="1" smtClean="0"/>
              <a:t>administrador</a:t>
            </a:r>
            <a:r>
              <a:rPr lang="en-US" sz="2000" dirty="0" smtClean="0"/>
              <a:t> para </a:t>
            </a:r>
            <a:r>
              <a:rPr lang="en-US" sz="2000" dirty="0" err="1" smtClean="0"/>
              <a:t>gestionar</a:t>
            </a:r>
            <a:r>
              <a:rPr lang="en-US" sz="2000" dirty="0" smtClean="0"/>
              <a:t> la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Subir</a:t>
            </a:r>
            <a:r>
              <a:rPr lang="en-US" sz="2000" dirty="0" smtClean="0"/>
              <a:t> </a:t>
            </a:r>
            <a:r>
              <a:rPr lang="en-US" sz="2000" dirty="0" err="1" smtClean="0"/>
              <a:t>archivos</a:t>
            </a:r>
            <a:r>
              <a:rPr lang="en-US" sz="2000" dirty="0" smtClean="0"/>
              <a:t> CSV para </a:t>
            </a:r>
            <a:r>
              <a:rPr lang="en-US" sz="2000" dirty="0" err="1" smtClean="0"/>
              <a:t>crear</a:t>
            </a:r>
            <a:r>
              <a:rPr lang="en-US" sz="2000" dirty="0" smtClean="0"/>
              <a:t> la base de </a:t>
            </a:r>
            <a:r>
              <a:rPr lang="en-US" sz="2000" dirty="0" err="1" smtClean="0"/>
              <a:t>datos</a:t>
            </a:r>
            <a:r>
              <a:rPr lang="en-US" sz="2000" dirty="0" smtClean="0"/>
              <a:t>.</a:t>
            </a:r>
            <a:endParaRPr lang="es-ES" sz="2000" dirty="0"/>
          </a:p>
          <a:p>
            <a:pPr>
              <a:lnSpc>
                <a:spcPts val="3000"/>
              </a:lnSpc>
            </a:pPr>
            <a:r>
              <a:rPr lang="en-US" sz="2000" dirty="0" err="1" smtClean="0"/>
              <a:t>Permitir</a:t>
            </a:r>
            <a:r>
              <a:rPr lang="en-US" sz="2000" dirty="0" smtClean="0"/>
              <a:t> al </a:t>
            </a:r>
            <a:r>
              <a:rPr lang="en-US" sz="2000" dirty="0" err="1" smtClean="0"/>
              <a:t>equipo</a:t>
            </a:r>
            <a:r>
              <a:rPr lang="en-US" sz="2000" dirty="0" smtClean="0"/>
              <a:t> </a:t>
            </a:r>
            <a:r>
              <a:rPr lang="en-US" sz="2000" dirty="0" err="1" smtClean="0"/>
              <a:t>docente</a:t>
            </a:r>
            <a:r>
              <a:rPr lang="en-US" sz="2000" dirty="0" smtClean="0"/>
              <a:t> </a:t>
            </a:r>
            <a:r>
              <a:rPr lang="en-US" sz="2000" dirty="0" err="1" smtClean="0"/>
              <a:t>escoger</a:t>
            </a:r>
            <a:r>
              <a:rPr lang="en-US" sz="2000" dirty="0" smtClean="0"/>
              <a:t> </a:t>
            </a:r>
            <a:r>
              <a:rPr lang="en-US" sz="2000" dirty="0" err="1" smtClean="0"/>
              <a:t>asignaturas</a:t>
            </a:r>
            <a:r>
              <a:rPr lang="en-US" sz="2000" dirty="0" smtClean="0"/>
              <a:t> para </a:t>
            </a:r>
            <a:r>
              <a:rPr lang="en-US" sz="2000" dirty="0" err="1" smtClean="0"/>
              <a:t>imaprtir</a:t>
            </a:r>
            <a:r>
              <a:rPr lang="en-US" sz="2000" dirty="0" smtClean="0"/>
              <a:t> el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curso</a:t>
            </a:r>
            <a:r>
              <a:rPr lang="en-US" sz="2000" dirty="0" smtClean="0"/>
              <a:t> </a:t>
            </a:r>
            <a:r>
              <a:rPr lang="en-US" sz="2000" dirty="0" err="1" smtClean="0"/>
              <a:t>académico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Mostrar</a:t>
            </a:r>
            <a:r>
              <a:rPr lang="en-US" sz="2000" dirty="0" smtClean="0"/>
              <a:t> la </a:t>
            </a:r>
            <a:r>
              <a:rPr lang="en-US" sz="2000" dirty="0" err="1" smtClean="0"/>
              <a:t>situación</a:t>
            </a:r>
            <a:r>
              <a:rPr lang="en-US" sz="2000" dirty="0" smtClean="0"/>
              <a:t> actual de </a:t>
            </a:r>
            <a:r>
              <a:rPr lang="en-US" sz="2000" dirty="0" err="1" smtClean="0"/>
              <a:t>ocupación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asignaturas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ts val="3000"/>
              </a:lnSpc>
            </a:pPr>
            <a:r>
              <a:rPr lang="en-US" sz="2000" dirty="0" err="1" smtClean="0"/>
              <a:t>Mostrar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grupos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profesores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Tener</a:t>
            </a:r>
            <a:r>
              <a:rPr lang="en-US" sz="2000" dirty="0" smtClean="0"/>
              <a:t> en </a:t>
            </a:r>
            <a:r>
              <a:rPr lang="en-US" sz="2000" dirty="0" err="1" smtClean="0"/>
              <a:t>cuenta</a:t>
            </a:r>
            <a:r>
              <a:rPr lang="en-US" sz="2000" dirty="0" smtClean="0"/>
              <a:t> el </a:t>
            </a:r>
            <a:r>
              <a:rPr lang="en-US" sz="2000" dirty="0" err="1" smtClean="0"/>
              <a:t>orden</a:t>
            </a:r>
            <a:r>
              <a:rPr lang="en-US" sz="2000" dirty="0" smtClean="0"/>
              <a:t> de </a:t>
            </a:r>
            <a:r>
              <a:rPr lang="en-US" sz="2000" dirty="0" err="1" smtClean="0"/>
              <a:t>prioridad</a:t>
            </a:r>
            <a:r>
              <a:rPr lang="en-US" sz="2000" dirty="0" smtClean="0"/>
              <a:t> para </a:t>
            </a:r>
            <a:r>
              <a:rPr lang="en-US" sz="2000" dirty="0" err="1" smtClean="0"/>
              <a:t>escoger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Envío</a:t>
            </a:r>
            <a:r>
              <a:rPr lang="en-US" sz="2000" dirty="0" smtClean="0"/>
              <a:t> </a:t>
            </a:r>
            <a:r>
              <a:rPr lang="en-US" sz="2000" dirty="0" err="1" smtClean="0"/>
              <a:t>automatico</a:t>
            </a:r>
            <a:r>
              <a:rPr lang="en-US" sz="2000" dirty="0" smtClean="0"/>
              <a:t> de mails para </a:t>
            </a:r>
            <a:r>
              <a:rPr lang="en-US" sz="2000" dirty="0" err="1" smtClean="0"/>
              <a:t>avisar</a:t>
            </a:r>
            <a:r>
              <a:rPr lang="en-US" sz="2000" dirty="0" smtClean="0"/>
              <a:t> a los </a:t>
            </a:r>
            <a:r>
              <a:rPr lang="en-US" sz="2000" dirty="0" err="1" smtClean="0"/>
              <a:t>profesores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escoger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Descargar</a:t>
            </a:r>
            <a:r>
              <a:rPr lang="en-US" sz="2000" dirty="0" smtClean="0"/>
              <a:t> </a:t>
            </a:r>
            <a:r>
              <a:rPr lang="en-US" sz="2000" dirty="0" err="1" smtClean="0"/>
              <a:t>fichero</a:t>
            </a:r>
            <a:r>
              <a:rPr lang="en-US" sz="2000" dirty="0" smtClean="0"/>
              <a:t> Excel con </a:t>
            </a:r>
            <a:r>
              <a:rPr lang="en-US" sz="2000" dirty="0" err="1" smtClean="0"/>
              <a:t>toda</a:t>
            </a:r>
            <a:r>
              <a:rPr lang="en-US" sz="2000" dirty="0" smtClean="0"/>
              <a:t> la </a:t>
            </a:r>
            <a:r>
              <a:rPr lang="en-US" sz="2000" dirty="0" err="1" smtClean="0"/>
              <a:t>información</a:t>
            </a:r>
            <a:r>
              <a:rPr lang="en-U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443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- Herramientas</a:t>
            </a:r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93294" y="2148934"/>
            <a:ext cx="9745912" cy="4003736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Netbeans</a:t>
            </a:r>
            <a:r>
              <a:rPr lang="en-US" b="1" dirty="0" smtClean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XAMPP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Bootstrap 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Java </a:t>
            </a:r>
            <a:r>
              <a:rPr lang="en-US" b="1" dirty="0"/>
              <a:t>SDK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PHPMailer</a:t>
            </a:r>
            <a:endParaRPr lang="en-US" b="1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PHPSpreadsheets</a:t>
            </a:r>
            <a:r>
              <a:rPr lang="en-US" b="1" dirty="0" smtClean="0"/>
              <a:t> 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/>
              <a:t>Desktop </a:t>
            </a:r>
            <a:r>
              <a:rPr lang="en-US" b="1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github.com/mdlunag/tfg</a:t>
            </a:r>
            <a:endParaRPr lang="es-ES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12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83" y="2148934"/>
            <a:ext cx="685047" cy="7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5579" y="3171506"/>
            <a:ext cx="705551" cy="69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4266492"/>
            <a:ext cx="696579" cy="68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5218749"/>
            <a:ext cx="708482" cy="98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27" y="2193286"/>
            <a:ext cx="711869" cy="67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80" y="3344778"/>
            <a:ext cx="1158346" cy="59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292" y="4299640"/>
            <a:ext cx="618122" cy="61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Desarrollo- </a:t>
            </a:r>
            <a:r>
              <a:rPr lang="es-ES" dirty="0" err="1" smtClean="0"/>
              <a:t>php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244367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s-ES" sz="2800" b="1" dirty="0" smtClean="0"/>
              <a:t>¿Por qué PHP?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Reto: aprender nuevo lenguaje de programación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Para sitios dinámicos , interactuando con HTML y con bases de datos.</a:t>
            </a:r>
          </a:p>
          <a:p>
            <a:pPr>
              <a:lnSpc>
                <a:spcPts val="2640"/>
              </a:lnSpc>
            </a:pPr>
            <a:r>
              <a:rPr lang="es-ES" sz="2800" dirty="0"/>
              <a:t>G</a:t>
            </a:r>
            <a:r>
              <a:rPr lang="es-ES" sz="2800" dirty="0" smtClean="0"/>
              <a:t>ratuito</a:t>
            </a:r>
            <a:r>
              <a:rPr lang="es-ES" sz="2800" dirty="0"/>
              <a:t> 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Multiplataforma</a:t>
            </a:r>
            <a:r>
              <a:rPr lang="es-ES" sz="2800" dirty="0"/>
              <a:t> , se puede instalar en cualquier sistema, ya sea Windows, Linux o Mac.</a:t>
            </a:r>
          </a:p>
          <a:p>
            <a:pPr>
              <a:lnSpc>
                <a:spcPts val="2640"/>
              </a:lnSpc>
            </a:pPr>
            <a:r>
              <a:rPr lang="es-ES" sz="2800" dirty="0"/>
              <a:t>C</a:t>
            </a:r>
            <a:r>
              <a:rPr lang="es-ES" sz="2800" dirty="0" smtClean="0"/>
              <a:t>urva </a:t>
            </a:r>
            <a:r>
              <a:rPr lang="es-ES" sz="2800" dirty="0"/>
              <a:t>de aprendizaje </a:t>
            </a:r>
            <a:r>
              <a:rPr lang="es-ES" sz="2800" dirty="0" smtClean="0"/>
              <a:t>baja.</a:t>
            </a:r>
            <a:endParaRPr lang="es-ES" sz="2800" dirty="0"/>
          </a:p>
          <a:p>
            <a:pPr>
              <a:lnSpc>
                <a:spcPts val="2640"/>
              </a:lnSpc>
            </a:pPr>
            <a:r>
              <a:rPr lang="es-ES" sz="2800" dirty="0" smtClean="0"/>
              <a:t>La</a:t>
            </a:r>
            <a:r>
              <a:rPr lang="es-ES" sz="2800" dirty="0"/>
              <a:t> interacción entre PHP y HTML es muy sencilla .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Es </a:t>
            </a:r>
            <a:r>
              <a:rPr lang="es-ES" sz="2800" dirty="0"/>
              <a:t>un lenguaje muy sólido y maduro , lleva muchos años en el mercado y se ha ido perfeccionando</a:t>
            </a:r>
            <a:r>
              <a:rPr lang="es-ES" sz="2800" dirty="0" smtClean="0"/>
              <a:t>.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 Gran </a:t>
            </a:r>
            <a:r>
              <a:rPr lang="es-ES" sz="2800" dirty="0"/>
              <a:t>demanda </a:t>
            </a:r>
            <a:r>
              <a:rPr lang="es-ES" sz="2800" dirty="0" smtClean="0"/>
              <a:t>laboral</a:t>
            </a:r>
            <a:r>
              <a:rPr lang="es-ES" sz="2800" dirty="0"/>
              <a:t>.</a:t>
            </a:r>
            <a:endParaRPr lang="es-ES" sz="28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13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840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14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>
                <a:solidFill>
                  <a:schemeClr val="tx2"/>
                </a:solidFill>
              </a:rPr>
              <a:t>Base de datos </a:t>
            </a:r>
            <a:r>
              <a:rPr lang="es-ES" dirty="0" err="1">
                <a:solidFill>
                  <a:schemeClr val="tx2"/>
                </a:solidFill>
              </a:rPr>
              <a:t>tfg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" y="2618424"/>
            <a:ext cx="11240563" cy="30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1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15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Professors</a:t>
            </a: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Assignatures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9" y="2659718"/>
            <a:ext cx="11930294" cy="140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59" y="4905832"/>
            <a:ext cx="4526273" cy="127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5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16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Globals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36" y="2643805"/>
            <a:ext cx="6951990" cy="270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2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- Casos De uso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17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06" y="2129089"/>
            <a:ext cx="6579520" cy="392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21895" y="2598821"/>
            <a:ext cx="27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LLETRA NEGRA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- Diagrama de flujo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18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0" y="1861986"/>
            <a:ext cx="5469383" cy="470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251284" y="2671011"/>
            <a:ext cx="134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QUE ES VEGI 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84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19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43" y="2948113"/>
            <a:ext cx="6273502" cy="30797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37360" y="2295144"/>
            <a:ext cx="351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3"/>
              </a:rPr>
              <a:t>http://gestio-docent.byethost7.com/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ContENIDO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ES" dirty="0" smtClean="0"/>
              <a:t>Origen del proyecto</a:t>
            </a:r>
          </a:p>
          <a:p>
            <a:r>
              <a:rPr lang="es-ES" dirty="0" smtClean="0"/>
              <a:t>Requerimientos previos</a:t>
            </a:r>
          </a:p>
          <a:p>
            <a:r>
              <a:rPr lang="es-ES" dirty="0" smtClean="0"/>
              <a:t>Objetivos</a:t>
            </a:r>
          </a:p>
          <a:p>
            <a:r>
              <a:rPr lang="es-ES" dirty="0"/>
              <a:t>Alcance</a:t>
            </a:r>
          </a:p>
          <a:p>
            <a:r>
              <a:rPr lang="es-ES" dirty="0" smtClean="0"/>
              <a:t>Alternativas</a:t>
            </a:r>
          </a:p>
          <a:p>
            <a:r>
              <a:rPr lang="es-ES" dirty="0" smtClean="0"/>
              <a:t>Solución</a:t>
            </a:r>
          </a:p>
          <a:p>
            <a:r>
              <a:rPr lang="es-ES" dirty="0" smtClean="0"/>
              <a:t>Especificaciones</a:t>
            </a:r>
          </a:p>
          <a:p>
            <a:r>
              <a:rPr lang="es-ES" dirty="0" smtClean="0"/>
              <a:t>Desarrollo</a:t>
            </a:r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Validación</a:t>
            </a:r>
          </a:p>
          <a:p>
            <a:r>
              <a:rPr lang="es-ES" dirty="0" smtClean="0"/>
              <a:t>Futura mejoras</a:t>
            </a:r>
            <a:endParaRPr lang="ca-ES" dirty="0" smtClean="0"/>
          </a:p>
          <a:p>
            <a:r>
              <a:rPr lang="es-ES" dirty="0" smtClean="0"/>
              <a:t>Resultados</a:t>
            </a:r>
            <a:endParaRPr lang="ca-ES" dirty="0" smtClean="0"/>
          </a:p>
          <a:p>
            <a:r>
              <a:rPr lang="es-ES" dirty="0" smtClean="0"/>
              <a:t>Conclusiones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558297" y="5956137"/>
            <a:ext cx="1052510" cy="365125"/>
          </a:xfrm>
        </p:spPr>
        <p:txBody>
          <a:bodyPr/>
          <a:lstStyle/>
          <a:p>
            <a:fld id="{4F4CC500-C254-4A01-A1E9-3631BD4DF40D}" type="slidenum">
              <a:rPr lang="ca-ES" smtClean="0"/>
              <a:pPr/>
              <a:t>2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 smtClean="0"/>
              <a:t>10 sujetos </a:t>
            </a:r>
            <a:endParaRPr lang="es-ES" dirty="0"/>
          </a:p>
          <a:p>
            <a:r>
              <a:rPr lang="es-ES" dirty="0" smtClean="0"/>
              <a:t> 3 </a:t>
            </a:r>
            <a:r>
              <a:rPr lang="es-ES" dirty="0" smtClean="0"/>
              <a:t>preguntas</a:t>
            </a:r>
          </a:p>
          <a:p>
            <a:pPr marL="3240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20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8"/>
          <a:stretch>
            <a:fillRect/>
          </a:stretch>
        </p:blipFill>
        <p:spPr bwMode="auto">
          <a:xfrm>
            <a:off x="2803518" y="2291591"/>
            <a:ext cx="6719468" cy="366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240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21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6"/>
          <a:stretch>
            <a:fillRect/>
          </a:stretch>
        </p:blipFill>
        <p:spPr bwMode="auto">
          <a:xfrm>
            <a:off x="2671011" y="1919879"/>
            <a:ext cx="6682976" cy="47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6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22</a:t>
            </a:fld>
            <a:r>
              <a:rPr lang="ca-ES" dirty="0" smtClean="0"/>
              <a:t>/27</a:t>
            </a:r>
          </a:p>
        </p:txBody>
      </p:sp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2" y="2106511"/>
            <a:ext cx="8818325" cy="412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23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1" y="2153654"/>
            <a:ext cx="8823323" cy="415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24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15" y="1964583"/>
            <a:ext cx="8468879" cy="428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9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Futuras mejoras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s-ES" sz="2000" dirty="0" smtClean="0"/>
              <a:t>Hacer uso </a:t>
            </a:r>
            <a:r>
              <a:rPr lang="es-ES" sz="2000" dirty="0"/>
              <a:t>en otros </a:t>
            </a:r>
            <a:r>
              <a:rPr lang="es-ES" sz="2000" dirty="0" smtClean="0"/>
              <a:t>departamentos</a:t>
            </a:r>
          </a:p>
          <a:p>
            <a:pPr>
              <a:lnSpc>
                <a:spcPct val="250000"/>
              </a:lnSpc>
            </a:pPr>
            <a:r>
              <a:rPr lang="es-ES" sz="2000" dirty="0" err="1" smtClean="0"/>
              <a:t>Multiidioma</a:t>
            </a:r>
            <a:endParaRPr lang="es-ES" sz="2000" dirty="0" smtClean="0"/>
          </a:p>
          <a:p>
            <a:pPr>
              <a:lnSpc>
                <a:spcPct val="250000"/>
              </a:lnSpc>
            </a:pPr>
            <a:r>
              <a:rPr lang="es-ES" sz="2000" dirty="0" smtClean="0"/>
              <a:t>Desarrollo de </a:t>
            </a:r>
            <a:r>
              <a:rPr lang="es-ES" sz="2000" dirty="0"/>
              <a:t>una aplicación Android </a:t>
            </a:r>
            <a:r>
              <a:rPr lang="es-ES" sz="2000" dirty="0" smtClean="0"/>
              <a:t>/IOS</a:t>
            </a:r>
            <a:endParaRPr lang="es-ES" sz="2000" dirty="0"/>
          </a:p>
          <a:p>
            <a:pPr>
              <a:lnSpc>
                <a:spcPct val="250000"/>
              </a:lnSpc>
            </a:pPr>
            <a:r>
              <a:rPr lang="es-ES" sz="2000" dirty="0" smtClean="0"/>
              <a:t>Mejorar interfaz</a:t>
            </a:r>
            <a:endParaRPr lang="es-E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25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38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Horas de dedicación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26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08991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ConclusionEs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8115"/>
          </a:xfrm>
        </p:spPr>
        <p:txBody>
          <a:bodyPr numCol="2">
            <a:normAutofit/>
          </a:bodyPr>
          <a:lstStyle/>
          <a:p>
            <a:r>
              <a:rPr lang="ca-ES" sz="2400" dirty="0" smtClean="0"/>
              <a:t>Objetivos conseguidos:</a:t>
            </a:r>
          </a:p>
          <a:p>
            <a:pPr lvl="1"/>
            <a:r>
              <a:rPr lang="es-ES" sz="2000" dirty="0" smtClean="0"/>
              <a:t>Web aplicación funcional</a:t>
            </a:r>
          </a:p>
          <a:p>
            <a:pPr lvl="1"/>
            <a:r>
              <a:rPr lang="es-ES" sz="2000" dirty="0" smtClean="0"/>
              <a:t>Mejora respecto la forma anterior de hacerlo</a:t>
            </a:r>
          </a:p>
          <a:p>
            <a:pPr lvl="1"/>
            <a:endParaRPr lang="es-ES" sz="2000" dirty="0" smtClean="0"/>
          </a:p>
          <a:p>
            <a:r>
              <a:rPr lang="es-ES" sz="2400" dirty="0" smtClean="0"/>
              <a:t>Conocimientos aplicados</a:t>
            </a:r>
          </a:p>
          <a:p>
            <a:pPr lvl="1"/>
            <a:r>
              <a:rPr lang="es-ES" sz="2000" dirty="0" smtClean="0"/>
              <a:t>Programación Python</a:t>
            </a:r>
          </a:p>
          <a:p>
            <a:pPr lvl="1"/>
            <a:r>
              <a:rPr lang="es-ES" sz="2000" dirty="0" smtClean="0"/>
              <a:t>HTML</a:t>
            </a:r>
          </a:p>
          <a:p>
            <a:pPr lvl="1"/>
            <a:r>
              <a:rPr lang="es-ES" sz="2000" dirty="0" smtClean="0"/>
              <a:t>CSS</a:t>
            </a:r>
          </a:p>
          <a:p>
            <a:pPr lvl="1"/>
            <a:r>
              <a:rPr lang="es-ES" sz="2000" dirty="0" smtClean="0"/>
              <a:t>SQL</a:t>
            </a:r>
          </a:p>
          <a:p>
            <a:r>
              <a:rPr lang="es-ES" sz="2400" dirty="0" smtClean="0"/>
              <a:t>Conocimientos adquiridos</a:t>
            </a:r>
          </a:p>
          <a:p>
            <a:pPr lvl="1"/>
            <a:r>
              <a:rPr lang="es-ES" sz="2000" dirty="0" smtClean="0"/>
              <a:t>Programación PHP (y sus librerías)</a:t>
            </a:r>
          </a:p>
          <a:p>
            <a:pPr lvl="1"/>
            <a:r>
              <a:rPr lang="es-ES" sz="2000" dirty="0" smtClean="0"/>
              <a:t>XAMPP + </a:t>
            </a:r>
            <a:r>
              <a:rPr lang="es-ES" sz="2000" dirty="0" err="1" smtClean="0"/>
              <a:t>PHPMyAdmin</a:t>
            </a:r>
            <a:endParaRPr lang="es-ES" sz="2000" dirty="0" smtClean="0"/>
          </a:p>
          <a:p>
            <a:pPr lvl="1"/>
            <a:r>
              <a:rPr lang="es-ES" sz="2000" dirty="0" err="1" smtClean="0"/>
              <a:t>Bootstrap</a:t>
            </a:r>
            <a:endParaRPr lang="es-ES" sz="2000" dirty="0" smtClean="0"/>
          </a:p>
          <a:p>
            <a:pPr lvl="1"/>
            <a:r>
              <a:rPr lang="es-ES" sz="2000" dirty="0" err="1" smtClean="0"/>
              <a:t>Github</a:t>
            </a:r>
            <a:endParaRPr lang="es-ES" sz="2000" dirty="0" smtClean="0"/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27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150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3678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400" dirty="0" smtClean="0"/>
              <a:t>GRACIAS POR SU ATENCIÓN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0222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0973" y="1715956"/>
            <a:ext cx="11029615" cy="3678303"/>
          </a:xfrm>
        </p:spPr>
        <p:txBody>
          <a:bodyPr>
            <a:normAutofit/>
          </a:bodyPr>
          <a:lstStyle/>
          <a:p>
            <a:r>
              <a:rPr lang="ca-ES" sz="2400" dirty="0" smtClean="0"/>
              <a:t>Hasta </a:t>
            </a:r>
            <a:r>
              <a:rPr lang="ca-ES" sz="2400" dirty="0" err="1" smtClean="0"/>
              <a:t>ahora</a:t>
            </a:r>
            <a:r>
              <a:rPr lang="ca-ES" sz="2400" dirty="0" smtClean="0"/>
              <a:t>: </a:t>
            </a:r>
            <a:r>
              <a:rPr lang="ca-ES" sz="2400" dirty="0" err="1" smtClean="0"/>
              <a:t>Distribución</a:t>
            </a:r>
            <a:r>
              <a:rPr lang="ca-ES" sz="2400" dirty="0" smtClean="0"/>
              <a:t> </a:t>
            </a:r>
            <a:r>
              <a:rPr lang="ca-ES" sz="2400" dirty="0" err="1" smtClean="0"/>
              <a:t>encargo</a:t>
            </a:r>
            <a:r>
              <a:rPr lang="ca-ES" sz="2400" dirty="0" smtClean="0"/>
              <a:t> </a:t>
            </a:r>
            <a:r>
              <a:rPr lang="ca-ES" sz="2400" dirty="0" err="1" smtClean="0"/>
              <a:t>docente</a:t>
            </a:r>
            <a:r>
              <a:rPr lang="ca-ES" sz="2400" dirty="0" smtClean="0"/>
              <a:t> en el </a:t>
            </a:r>
            <a:r>
              <a:rPr lang="ca-ES" sz="2400" dirty="0" err="1" smtClean="0"/>
              <a:t>dpto</a:t>
            </a:r>
            <a:r>
              <a:rPr lang="ca-ES" sz="2400" dirty="0" smtClean="0"/>
              <a:t>. </a:t>
            </a:r>
            <a:r>
              <a:rPr lang="ca-ES" sz="2400" dirty="0" smtClean="0"/>
              <a:t>de </a:t>
            </a:r>
            <a:r>
              <a:rPr lang="ca-ES" sz="2400" dirty="0" err="1" smtClean="0"/>
              <a:t>electrónica</a:t>
            </a:r>
            <a:endParaRPr lang="ca-ES" sz="2400" dirty="0" smtClean="0"/>
          </a:p>
          <a:p>
            <a:r>
              <a:rPr lang="es-ES" sz="2400" dirty="0" smtClean="0"/>
              <a:t>Método:</a:t>
            </a:r>
            <a:endParaRPr lang="es-ES" sz="2400" dirty="0" smtClean="0">
              <a:sym typeface="Wingdings" panose="05000000000000000000" pitchFamily="2" charset="2"/>
            </a:endParaRPr>
          </a:p>
          <a:p>
            <a:pPr lvl="1"/>
            <a:r>
              <a:rPr lang="es-ES" sz="2200" dirty="0" smtClean="0">
                <a:sym typeface="Wingdings" panose="05000000000000000000" pitchFamily="2" charset="2"/>
              </a:rPr>
              <a:t>Poco eficiente </a:t>
            </a:r>
          </a:p>
          <a:p>
            <a:pPr lvl="1"/>
            <a:r>
              <a:rPr lang="es-ES" sz="2200" dirty="0" smtClean="0">
                <a:sym typeface="Wingdings" panose="05000000000000000000" pitchFamily="2" charset="2"/>
              </a:rPr>
              <a:t>Lento</a:t>
            </a:r>
          </a:p>
          <a:p>
            <a:pPr lvl="1">
              <a:spcAft>
                <a:spcPts val="0"/>
              </a:spcAft>
            </a:pPr>
            <a:r>
              <a:rPr lang="es-ES" sz="2200" dirty="0" smtClean="0">
                <a:sym typeface="Wingdings" panose="05000000000000000000" pitchFamily="2" charset="2"/>
              </a:rPr>
              <a:t>Gran carga de </a:t>
            </a:r>
            <a:r>
              <a:rPr lang="es-ES" sz="2200" dirty="0" smtClean="0">
                <a:sym typeface="Wingdings" panose="05000000000000000000" pitchFamily="2" charset="2"/>
              </a:rPr>
              <a:t>trabajo para el responsable</a:t>
            </a:r>
            <a:endParaRPr lang="ca-ES" sz="2200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9733460" y="2632528"/>
            <a:ext cx="40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 flipH="1">
            <a:off x="10252010" y="2461087"/>
            <a:ext cx="971226" cy="369332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EXCEL</a:t>
            </a:r>
            <a:endParaRPr lang="ca-ES" dirty="0">
              <a:solidFill>
                <a:schemeClr val="tx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3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02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4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7" y="2156510"/>
            <a:ext cx="11427772" cy="39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s-ES" dirty="0" smtClean="0"/>
              <a:t>REQUERIMENTOS PREVIOS 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2979" y="2399953"/>
            <a:ext cx="12043610" cy="3218794"/>
          </a:xfrm>
        </p:spPr>
        <p:txBody>
          <a:bodyPr numCol="2">
            <a:normAutofit lnSpcReduction="10000"/>
          </a:bodyPr>
          <a:lstStyle/>
          <a:p>
            <a:r>
              <a:rPr lang="es-ES" sz="2400" dirty="0"/>
              <a:t>Cada asignatura: créditos ECTS </a:t>
            </a:r>
            <a:r>
              <a:rPr lang="es-ES" sz="2400" dirty="0" smtClean="0"/>
              <a:t>asignados</a:t>
            </a:r>
          </a:p>
          <a:p>
            <a:pPr lvl="1"/>
            <a:r>
              <a:rPr lang="es-ES" sz="2000" dirty="0"/>
              <a:t>A</a:t>
            </a:r>
            <a:r>
              <a:rPr lang="es-ES" sz="2000" dirty="0" smtClean="0"/>
              <a:t>lumno: 25/30 horas de dedicación</a:t>
            </a:r>
            <a:endParaRPr lang="ca-ES" sz="2000" dirty="0"/>
          </a:p>
          <a:p>
            <a:pPr lvl="1"/>
            <a:r>
              <a:rPr lang="ca-ES" sz="2000" dirty="0" smtClean="0"/>
              <a:t>Profesor:</a:t>
            </a:r>
          </a:p>
          <a:p>
            <a:pPr lvl="2"/>
            <a:r>
              <a:rPr lang="ca-ES" sz="1800" dirty="0" smtClean="0"/>
              <a:t>Grado</a:t>
            </a:r>
            <a:r>
              <a:rPr lang="ca-ES" sz="1800" dirty="0"/>
              <a:t>: </a:t>
            </a:r>
            <a:r>
              <a:rPr lang="ca-ES" sz="1800" dirty="0" smtClean="0"/>
              <a:t>10 horas de enseñanza</a:t>
            </a:r>
            <a:endParaRPr lang="ca-ES" sz="1800" dirty="0"/>
          </a:p>
          <a:p>
            <a:pPr lvl="2"/>
            <a:r>
              <a:rPr lang="ca-ES" sz="1800" dirty="0"/>
              <a:t>Máster</a:t>
            </a:r>
            <a:r>
              <a:rPr lang="ca-ES" sz="1800" dirty="0" smtClean="0"/>
              <a:t>: 9 horas de enseñanza</a:t>
            </a:r>
          </a:p>
          <a:p>
            <a:pPr lvl="1"/>
            <a:endParaRPr lang="ca-ES" sz="2400" dirty="0" smtClean="0"/>
          </a:p>
          <a:p>
            <a:r>
              <a:rPr lang="es-ES" sz="2400" dirty="0" smtClean="0"/>
              <a:t>Útil </a:t>
            </a:r>
            <a:r>
              <a:rPr lang="es-ES" sz="2400" dirty="0"/>
              <a:t>conocimientos previos </a:t>
            </a:r>
            <a:r>
              <a:rPr lang="es-ES" sz="2400" dirty="0" smtClean="0"/>
              <a:t>programación</a:t>
            </a:r>
            <a:endParaRPr lang="es-ES" sz="2000" dirty="0" smtClean="0"/>
          </a:p>
          <a:p>
            <a:r>
              <a:rPr lang="es-ES" sz="2400" dirty="0"/>
              <a:t>Cada profesor: </a:t>
            </a:r>
            <a:r>
              <a:rPr lang="es-ES" sz="2400" dirty="0" err="1"/>
              <a:t>PADs</a:t>
            </a:r>
            <a:r>
              <a:rPr lang="es-ES" sz="2400" dirty="0"/>
              <a:t> contratados</a:t>
            </a:r>
          </a:p>
          <a:p>
            <a:pPr lvl="1"/>
            <a:r>
              <a:rPr lang="es-ES" sz="2000" dirty="0"/>
              <a:t>1 crédito ECTS = 3 </a:t>
            </a:r>
            <a:r>
              <a:rPr lang="es-ES" sz="2000" dirty="0" err="1" smtClean="0"/>
              <a:t>PADs</a:t>
            </a:r>
            <a:endParaRPr lang="es-ES" sz="2000" dirty="0" smtClean="0"/>
          </a:p>
          <a:p>
            <a:pPr lvl="1"/>
            <a:r>
              <a:rPr lang="es-ES" sz="2000" dirty="0" smtClean="0"/>
              <a:t>Tiene que cubrir los </a:t>
            </a:r>
            <a:r>
              <a:rPr lang="es-ES" sz="2000" dirty="0" err="1" smtClean="0"/>
              <a:t>PADs</a:t>
            </a:r>
            <a:r>
              <a:rPr lang="es-ES" sz="2000" dirty="0" smtClean="0"/>
              <a:t> con asignaturas</a:t>
            </a:r>
            <a:endParaRPr lang="es-ES" sz="2000" dirty="0"/>
          </a:p>
          <a:p>
            <a:pPr marL="324000" lvl="1" indent="0">
              <a:buNone/>
            </a:pPr>
            <a:endParaRPr lang="es-ES" sz="1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5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0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ObjetiVOs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6568" y="2180496"/>
            <a:ext cx="11975432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 err="1" smtClean="0"/>
              <a:t>Desarrollar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aplicación</a:t>
            </a:r>
            <a:r>
              <a:rPr lang="en-US" sz="2000" dirty="0"/>
              <a:t> </a:t>
            </a:r>
            <a:r>
              <a:rPr lang="en-US" sz="2000" dirty="0" smtClean="0"/>
              <a:t>web.</a:t>
            </a:r>
          </a:p>
          <a:p>
            <a:r>
              <a:rPr lang="en-US" sz="2000" dirty="0" smtClean="0"/>
              <a:t>La </a:t>
            </a:r>
            <a:r>
              <a:rPr lang="en-US" sz="2000" dirty="0" err="1" smtClean="0"/>
              <a:t>solución</a:t>
            </a:r>
            <a:r>
              <a:rPr lang="en-US" sz="2000" dirty="0" smtClean="0"/>
              <a:t> </a:t>
            </a: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intuitiva</a:t>
            </a:r>
            <a:r>
              <a:rPr lang="en-US" sz="2000" dirty="0" smtClean="0"/>
              <a:t> y </a:t>
            </a:r>
            <a:r>
              <a:rPr lang="en-US" sz="2000" dirty="0" err="1" smtClean="0"/>
              <a:t>aportar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mejora</a:t>
            </a:r>
            <a:r>
              <a:rPr lang="en-US" sz="2000" dirty="0" smtClean="0"/>
              <a:t> </a:t>
            </a:r>
            <a:r>
              <a:rPr lang="en-US" sz="2000" dirty="0" err="1" smtClean="0"/>
              <a:t>respecto</a:t>
            </a:r>
            <a:r>
              <a:rPr lang="en-US" sz="2000" dirty="0" smtClean="0"/>
              <a:t> la </a:t>
            </a:r>
            <a:r>
              <a:rPr lang="en-US" sz="2000" dirty="0" err="1" smtClean="0"/>
              <a:t>situacion</a:t>
            </a:r>
            <a:r>
              <a:rPr lang="en-US" sz="2000" dirty="0" smtClean="0"/>
              <a:t> anterior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proceso</a:t>
            </a:r>
            <a:r>
              <a:rPr lang="en-US" sz="2000" dirty="0" smtClean="0"/>
              <a:t> </a:t>
            </a:r>
            <a:r>
              <a:rPr lang="en-US" sz="2000" dirty="0" err="1" smtClean="0"/>
              <a:t>más</a:t>
            </a:r>
            <a:r>
              <a:rPr lang="en-US" sz="2000" dirty="0" smtClean="0"/>
              <a:t> </a:t>
            </a:r>
            <a:r>
              <a:rPr lang="en-US" sz="2000" dirty="0" err="1" smtClean="0"/>
              <a:t>facil</a:t>
            </a:r>
            <a:r>
              <a:rPr lang="en-US" sz="2000" dirty="0" smtClean="0"/>
              <a:t> y </a:t>
            </a:r>
            <a:r>
              <a:rPr lang="en-US" sz="2000" dirty="0" err="1" smtClean="0"/>
              <a:t>rápido</a:t>
            </a:r>
            <a:r>
              <a:rPr lang="en-US" dirty="0" smtClean="0"/>
              <a:t>.</a:t>
            </a:r>
            <a:endParaRPr lang="ca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130968" y="2712877"/>
            <a:ext cx="10081513" cy="769441"/>
          </a:xfrm>
          <a:prstGeom prst="rect">
            <a:avLst/>
          </a:prstGeom>
          <a:ln w="28575">
            <a:solidFill>
              <a:srgbClr val="5ECCF3"/>
            </a:solidFill>
          </a:ln>
        </p:spPr>
        <p:style>
          <a:lnRef idx="1">
            <a:schemeClr val="accen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ca-ES" sz="2200" dirty="0" smtClean="0">
                <a:solidFill>
                  <a:schemeClr val="tx2"/>
                </a:solidFill>
              </a:rPr>
              <a:t>Creación de una herramienta web que satisfaga una necesidad en el departamento de electrónica en la ETSEIB para </a:t>
            </a:r>
            <a:r>
              <a:rPr lang="ca-ES" sz="2200" dirty="0" smtClean="0">
                <a:solidFill>
                  <a:schemeClr val="tx2"/>
                </a:solidFill>
                <a:sym typeface="Wingdings" panose="05000000000000000000" pitchFamily="2" charset="2"/>
              </a:rPr>
              <a:t>la gestión del encargo docente</a:t>
            </a:r>
            <a:endParaRPr lang="ca-ES" sz="22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6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9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7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" sz="2400" dirty="0" smtClean="0"/>
              <a:t>Subir aplicación web en un servidor (de la UPC preferiblemente)</a:t>
            </a:r>
          </a:p>
          <a:p>
            <a:pPr>
              <a:lnSpc>
                <a:spcPct val="200000"/>
              </a:lnSpc>
            </a:pPr>
            <a:r>
              <a:rPr lang="es-ES" sz="2400" dirty="0" smtClean="0"/>
              <a:t>Acceder mediante credenciales</a:t>
            </a:r>
          </a:p>
          <a:p>
            <a:pPr>
              <a:lnSpc>
                <a:spcPct val="200000"/>
              </a:lnSpc>
            </a:pPr>
            <a:r>
              <a:rPr lang="es-ES" sz="2400" dirty="0" smtClean="0"/>
              <a:t>Pensada para ordenadores pero también posibilidad de accede desde teléfono móvil.</a:t>
            </a:r>
          </a:p>
          <a:p>
            <a:pPr>
              <a:lnSpc>
                <a:spcPct val="200000"/>
              </a:lnSpc>
            </a:pPr>
            <a:r>
              <a:rPr lang="es-ES" sz="2400" dirty="0" smtClean="0"/>
              <a:t>En catalán.</a:t>
            </a:r>
          </a:p>
        </p:txBody>
      </p:sp>
    </p:spTree>
    <p:extLst>
      <p:ext uri="{BB962C8B-B14F-4D97-AF65-F5344CB8AC3E}">
        <p14:creationId xmlns:p14="http://schemas.microsoft.com/office/powerpoint/2010/main" val="28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ALTERNATIVAS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8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3"/>
          <a:stretch/>
        </p:blipFill>
        <p:spPr>
          <a:xfrm>
            <a:off x="0" y="2021305"/>
            <a:ext cx="1219602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47942"/>
              </p:ext>
            </p:extLst>
          </p:nvPr>
        </p:nvGraphicFramePr>
        <p:xfrm>
          <a:off x="581025" y="2181225"/>
          <a:ext cx="7310247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9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2217" t="2275" r="1217"/>
          <a:stretch/>
        </p:blipFill>
        <p:spPr>
          <a:xfrm>
            <a:off x="7291136" y="1833953"/>
            <a:ext cx="3350073" cy="43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Personalizado 9">
      <a:dk1>
        <a:sysClr val="windowText" lastClr="000000"/>
      </a:dk1>
      <a:lt1>
        <a:sysClr val="window" lastClr="FFFFFF"/>
      </a:lt1>
      <a:dk2>
        <a:srgbClr val="454551"/>
      </a:dk2>
      <a:lt2>
        <a:srgbClr val="B4DCFA"/>
      </a:lt2>
      <a:accent1>
        <a:srgbClr val="768AD4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6153</TotalTime>
  <Words>514</Words>
  <Application>Microsoft Office PowerPoint</Application>
  <PresentationFormat>Personalizado</PresentationFormat>
  <Paragraphs>180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Dividendo</vt:lpstr>
      <vt:lpstr>  Development of a computer-based tool to manage via web the teaching assignment </vt:lpstr>
      <vt:lpstr>ContENIDO</vt:lpstr>
      <vt:lpstr>ORIGEN DEL PROYECTO</vt:lpstr>
      <vt:lpstr>Origen del proyecto</vt:lpstr>
      <vt:lpstr>REQUERIMENTOS PREVIOS </vt:lpstr>
      <vt:lpstr>ObjetiVOs</vt:lpstr>
      <vt:lpstr>ALCANCE</vt:lpstr>
      <vt:lpstr>ALTERNATIVAS</vt:lpstr>
      <vt:lpstr>SOLUCIÓN</vt:lpstr>
      <vt:lpstr>SOLUCIÓN</vt:lpstr>
      <vt:lpstr>ESPECIFICACIONES</vt:lpstr>
      <vt:lpstr>Desarrollo - Herramientas</vt:lpstr>
      <vt:lpstr>Desarrollo- php</vt:lpstr>
      <vt:lpstr>Desarrollo – Base de datos</vt:lpstr>
      <vt:lpstr>Desarrollo – Base de datos</vt:lpstr>
      <vt:lpstr>Desarrollo – Base de datos</vt:lpstr>
      <vt:lpstr>Desarrollo - Casos De uso</vt:lpstr>
      <vt:lpstr>Desarrollo - Diagrama de flujo</vt:lpstr>
      <vt:lpstr>Demo</vt:lpstr>
      <vt:lpstr>Validación preliminar</vt:lpstr>
      <vt:lpstr>Validación preliminar</vt:lpstr>
      <vt:lpstr>ResultaDOs</vt:lpstr>
      <vt:lpstr>ResultaDOs</vt:lpstr>
      <vt:lpstr>ResultaDOs</vt:lpstr>
      <vt:lpstr>Futuras mejoras</vt:lpstr>
      <vt:lpstr>Horas de dedicación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Villanueva Rourera</dc:creator>
  <cp:lastModifiedBy>Maria de Luna</cp:lastModifiedBy>
  <cp:revision>170</cp:revision>
  <dcterms:created xsi:type="dcterms:W3CDTF">2019-09-11T10:20:28Z</dcterms:created>
  <dcterms:modified xsi:type="dcterms:W3CDTF">2020-01-28T19:40:29Z</dcterms:modified>
</cp:coreProperties>
</file>