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2" r:id="rId7"/>
    <p:sldId id="281" r:id="rId8"/>
    <p:sldId id="280" r:id="rId9"/>
    <p:sldId id="288" r:id="rId10"/>
    <p:sldId id="289" r:id="rId11"/>
    <p:sldId id="264" r:id="rId12"/>
    <p:sldId id="296" r:id="rId13"/>
    <p:sldId id="290" r:id="rId14"/>
    <p:sldId id="291" r:id="rId15"/>
    <p:sldId id="292" r:id="rId16"/>
    <p:sldId id="278" r:id="rId17"/>
    <p:sldId id="294" r:id="rId18"/>
    <p:sldId id="270" r:id="rId19"/>
    <p:sldId id="271" r:id="rId20"/>
    <p:sldId id="274" r:id="rId21"/>
    <p:sldId id="293" r:id="rId22"/>
    <p:sldId id="272" r:id="rId23"/>
    <p:sldId id="295" r:id="rId2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CCF3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dirty="0" smtClean="0"/>
            <a:t>Aplicación web</a:t>
          </a:r>
          <a:endParaRPr lang="es-ES" dirty="0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smtClean="0"/>
            <a:t>Rápida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smtClean="0"/>
            <a:t>Eficiente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E3B36F13-C95B-439B-A653-FDD9A530DB7E}">
      <dgm:prSet phldrT="[Texto]"/>
      <dgm:spPr/>
      <dgm:t>
        <a:bodyPr/>
        <a:lstStyle/>
        <a:p>
          <a:r>
            <a:rPr lang="es-ES" dirty="0" smtClean="0"/>
            <a:t>Fácil seguir orden de prioridad y de gestionar</a:t>
          </a:r>
          <a:endParaRPr lang="es-ES" dirty="0"/>
        </a:p>
      </dgm:t>
    </dgm:pt>
    <dgm:pt modelId="{D1FBA947-3738-4BD1-ABCF-43807572AE30}" type="parTrans" cxnId="{8362E16F-D58A-4D3A-BD9F-858A2C6F6FDE}">
      <dgm:prSet/>
      <dgm:spPr/>
      <dgm:t>
        <a:bodyPr/>
        <a:lstStyle/>
        <a:p>
          <a:endParaRPr lang="es-ES"/>
        </a:p>
      </dgm:t>
    </dgm:pt>
    <dgm:pt modelId="{283A1F31-1E31-4DF6-9219-F79784FA3C54}" type="sibTrans" cxnId="{8362E16F-D58A-4D3A-BD9F-858A2C6F6FDE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1" custScaleX="1157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1" custScaleX="85496" custScaleY="8837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72F3F5CC-C001-4D33-B649-299DC8AB2F29}" type="presOf" srcId="{E3B36F13-C95B-439B-A653-FDD9A530DB7E}" destId="{049AFD20-6B73-47B9-AC83-32D61B685470}" srcOrd="1" destOrd="2" presId="urn:microsoft.com/office/officeart/2005/8/layout/hProcess6"/>
    <dgm:cxn modelId="{F7F0F1C5-0B02-4A4E-B33B-AB67D2E998D9}" type="presOf" srcId="{E3B36F13-C95B-439B-A653-FDD9A530DB7E}" destId="{457D56E9-BABF-4DAA-B00A-0413EC3B98F0}" srcOrd="0" destOrd="2" presId="urn:microsoft.com/office/officeart/2005/8/layout/hProcess6"/>
    <dgm:cxn modelId="{8362E16F-D58A-4D3A-BD9F-858A2C6F6FDE}" srcId="{1B0363D8-0367-4F48-AB19-B0D674DCBDFD}" destId="{E3B36F13-C95B-439B-A653-FDD9A530DB7E}" srcOrd="2" destOrd="0" parTransId="{D1FBA947-3738-4BD1-ABCF-43807572AE30}" sibTransId="{283A1F31-1E31-4DF6-9219-F79784FA3C54}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581678" y="0"/>
          <a:ext cx="4868545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3810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Rápida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Eficiente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Fácil seguir orden de prioridad y de gestionar</a:t>
          </a:r>
          <a:endParaRPr lang="es-ES" sz="3000" kern="1200" dirty="0"/>
        </a:p>
      </dsp:txBody>
      <dsp:txXfrm>
        <a:off x="2798814" y="551736"/>
        <a:ext cx="2373415" cy="2574766"/>
      </dsp:txXfrm>
    </dsp:sp>
    <dsp:sp modelId="{ABD3C4A2-111C-4AE8-98A9-E78ACB0A510B}">
      <dsp:nvSpPr>
        <dsp:cNvPr id="0" name=""/>
        <dsp:cNvSpPr/>
      </dsp:nvSpPr>
      <dsp:spPr>
        <a:xfrm>
          <a:off x="1012601" y="909445"/>
          <a:ext cx="1798794" cy="1859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Aplicación web</a:t>
          </a:r>
          <a:endParaRPr lang="es-ES" sz="2300" kern="1200" dirty="0"/>
        </a:p>
      </dsp:txBody>
      <dsp:txXfrm>
        <a:off x="1276028" y="1181740"/>
        <a:ext cx="1271940" cy="131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28/1/2020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28/1/2020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28/1/2020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28/1/2020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28/1/2020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28/1/2020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‹Nº›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28/1/2020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28/1/2020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28/1/2020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/22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f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Treball de Fi de Grau </a:t>
            </a:r>
          </a:p>
          <a:p>
            <a:pPr algn="ctr"/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Profesores</a:t>
            </a:r>
            <a:r>
              <a:rPr lang="en-US" dirty="0" smtClean="0"/>
              <a:t>: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r>
              <a:rPr lang="en-US" dirty="0" smtClean="0"/>
              <a:t> con email y DNI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contraseña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administrador</a:t>
            </a:r>
            <a:r>
              <a:rPr lang="en-US" dirty="0" smtClean="0"/>
              <a:t> para </a:t>
            </a:r>
            <a:r>
              <a:rPr lang="en-US" dirty="0" err="1" smtClean="0"/>
              <a:t>gestionar</a:t>
            </a:r>
            <a:r>
              <a:rPr lang="en-US" dirty="0" smtClean="0"/>
              <a:t> la </a:t>
            </a:r>
            <a:r>
              <a:rPr lang="en-US" dirty="0" err="1" smtClean="0"/>
              <a:t>herramienta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CSV para </a:t>
            </a:r>
            <a:r>
              <a:rPr lang="en-US" dirty="0" err="1" smtClean="0"/>
              <a:t>crear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  <a:endParaRPr lang="es-ES" dirty="0"/>
          </a:p>
          <a:p>
            <a:r>
              <a:rPr lang="en-US" dirty="0" err="1" smtClean="0"/>
              <a:t>Permitir</a:t>
            </a:r>
            <a:r>
              <a:rPr lang="en-US" dirty="0" smtClean="0"/>
              <a:t> al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docente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asignaturas</a:t>
            </a:r>
            <a:r>
              <a:rPr lang="en-US" dirty="0" smtClean="0"/>
              <a:t> para </a:t>
            </a:r>
            <a:r>
              <a:rPr lang="en-US" dirty="0" err="1" smtClean="0"/>
              <a:t>imaprtir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académico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Mostrar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 actual de </a:t>
            </a:r>
            <a:r>
              <a:rPr lang="en-US" dirty="0" err="1" smtClean="0"/>
              <a:t>ocupación</a:t>
            </a:r>
            <a:r>
              <a:rPr lang="en-US" dirty="0" smtClean="0"/>
              <a:t> de </a:t>
            </a:r>
            <a:r>
              <a:rPr lang="en-US" dirty="0" err="1" smtClean="0"/>
              <a:t>asignaturas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distribución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profesores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Tener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prioridad</a:t>
            </a:r>
            <a:r>
              <a:rPr lang="en-US" dirty="0" smtClean="0"/>
              <a:t> para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Envío</a:t>
            </a:r>
            <a:r>
              <a:rPr lang="en-US" dirty="0" smtClean="0"/>
              <a:t> </a:t>
            </a:r>
            <a:r>
              <a:rPr lang="en-US" dirty="0" err="1" smtClean="0"/>
              <a:t>automatico</a:t>
            </a:r>
            <a:r>
              <a:rPr lang="en-US" dirty="0" smtClean="0"/>
              <a:t> de mails para </a:t>
            </a:r>
            <a:r>
              <a:rPr lang="en-US" dirty="0" err="1" smtClean="0"/>
              <a:t>avisar</a:t>
            </a:r>
            <a:r>
              <a:rPr lang="en-US" dirty="0" smtClean="0"/>
              <a:t> a los </a:t>
            </a:r>
            <a:r>
              <a:rPr lang="en-US" dirty="0" err="1" smtClean="0"/>
              <a:t>profesores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Descargar</a:t>
            </a:r>
            <a:r>
              <a:rPr lang="en-US" dirty="0" smtClean="0"/>
              <a:t> </a:t>
            </a:r>
            <a:r>
              <a:rPr lang="en-US" dirty="0" err="1" smtClean="0"/>
              <a:t>fichero</a:t>
            </a:r>
            <a:r>
              <a:rPr lang="en-US" dirty="0" smtClean="0"/>
              <a:t> Excel con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- Herramientas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93294" y="2148934"/>
            <a:ext cx="9745912" cy="4003736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Netbeans</a:t>
            </a:r>
            <a:r>
              <a:rPr lang="en-US" b="1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XAMPP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Bootstrap 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Java </a:t>
            </a:r>
            <a:r>
              <a:rPr lang="en-US" b="1" dirty="0"/>
              <a:t>SDK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PHPMailer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PHPSpreadsheets</a:t>
            </a:r>
            <a:r>
              <a:rPr lang="en-US" b="1" dirty="0" smtClean="0"/>
              <a:t> 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/>
              <a:t>Desktop 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github.com/mdlunag/tfg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83" y="2148934"/>
            <a:ext cx="685047" cy="7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5579" y="3171506"/>
            <a:ext cx="705551" cy="6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4266492"/>
            <a:ext cx="696579" cy="6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5218749"/>
            <a:ext cx="708482" cy="98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7" y="2193286"/>
            <a:ext cx="711869" cy="67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80" y="3344778"/>
            <a:ext cx="1158346" cy="59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92" y="4299640"/>
            <a:ext cx="618122" cy="61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Desarrollo- </a:t>
            </a:r>
            <a:r>
              <a:rPr lang="es-ES" dirty="0" err="1" smtClean="0"/>
              <a:t>php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72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¿Por qué PHP?</a:t>
            </a:r>
          </a:p>
          <a:p>
            <a:r>
              <a:rPr lang="es-ES" dirty="0" smtClean="0"/>
              <a:t>Reto: aprender nuevo lenguaje de programación</a:t>
            </a:r>
          </a:p>
          <a:p>
            <a:r>
              <a:rPr lang="es-ES" dirty="0" smtClean="0"/>
              <a:t>Para sitios dinámicos , interactuando con HTML y con bases de datos.</a:t>
            </a:r>
          </a:p>
          <a:p>
            <a:r>
              <a:rPr lang="es-ES" dirty="0"/>
              <a:t>G</a:t>
            </a:r>
            <a:r>
              <a:rPr lang="es-ES" dirty="0" smtClean="0"/>
              <a:t>ratuito</a:t>
            </a:r>
            <a:r>
              <a:rPr lang="es-ES" dirty="0"/>
              <a:t> </a:t>
            </a:r>
          </a:p>
          <a:p>
            <a:r>
              <a:rPr lang="es-ES" dirty="0" smtClean="0"/>
              <a:t>Multiplataforma</a:t>
            </a:r>
            <a:r>
              <a:rPr lang="es-ES" dirty="0"/>
              <a:t> , se puede instalar en cualquier sistema, ya sea Windows, Linux o Mac.</a:t>
            </a:r>
          </a:p>
          <a:p>
            <a:r>
              <a:rPr lang="es-ES" dirty="0"/>
              <a:t>C</a:t>
            </a:r>
            <a:r>
              <a:rPr lang="es-ES" dirty="0" smtClean="0"/>
              <a:t>urva </a:t>
            </a:r>
            <a:r>
              <a:rPr lang="es-ES" dirty="0"/>
              <a:t>de aprendizaje </a:t>
            </a:r>
            <a:r>
              <a:rPr lang="es-ES" dirty="0" smtClean="0"/>
              <a:t>baja.</a:t>
            </a:r>
            <a:endParaRPr lang="es-ES" dirty="0"/>
          </a:p>
          <a:p>
            <a:r>
              <a:rPr lang="es-ES" dirty="0" smtClean="0"/>
              <a:t>La</a:t>
            </a:r>
            <a:r>
              <a:rPr lang="es-ES" dirty="0"/>
              <a:t> interacción entre PHP y HTML es muy sencilla .</a:t>
            </a:r>
          </a:p>
          <a:p>
            <a:r>
              <a:rPr lang="es-ES" dirty="0" smtClean="0"/>
              <a:t>Es </a:t>
            </a:r>
            <a:r>
              <a:rPr lang="es-ES" dirty="0"/>
              <a:t>un lenguaje muy sólido y maduro , lleva muchos años en el mercado y se ha ido perfeccionando</a:t>
            </a:r>
            <a:r>
              <a:rPr lang="es-ES" dirty="0" smtClean="0"/>
              <a:t>.</a:t>
            </a:r>
          </a:p>
          <a:p>
            <a:r>
              <a:rPr lang="es-ES" dirty="0" smtClean="0"/>
              <a:t> Gran </a:t>
            </a:r>
            <a:r>
              <a:rPr lang="es-ES" dirty="0"/>
              <a:t>demanda </a:t>
            </a:r>
            <a:r>
              <a:rPr lang="es-ES" dirty="0" smtClean="0"/>
              <a:t>laboral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840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Base de datos </a:t>
            </a:r>
            <a:r>
              <a:rPr lang="es-ES" dirty="0" err="1">
                <a:solidFill>
                  <a:schemeClr val="tx2"/>
                </a:solidFill>
              </a:rPr>
              <a:t>tfg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5" y="2618424"/>
            <a:ext cx="10333468" cy="280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Professors</a:t>
            </a: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Assignatures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33" y="2659720"/>
            <a:ext cx="9115133" cy="107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33" y="4796054"/>
            <a:ext cx="30035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Globals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2" y="2889504"/>
            <a:ext cx="4718663" cy="183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Casos De uso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06" y="2129089"/>
            <a:ext cx="6579520" cy="392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Diagrama de flujo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1861986"/>
            <a:ext cx="5469383" cy="470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48114"/>
            <a:ext cx="5960681" cy="2840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7360" y="2295144"/>
            <a:ext cx="351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http://gestio-docent.byethost7.com/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10 sujetos </a:t>
            </a:r>
          </a:p>
          <a:p>
            <a:r>
              <a:rPr lang="es-ES" dirty="0" smtClean="0"/>
              <a:t>3 preguntas</a:t>
            </a:r>
          </a:p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8"/>
          <a:stretch>
            <a:fillRect/>
          </a:stretch>
        </p:blipFill>
        <p:spPr bwMode="auto">
          <a:xfrm>
            <a:off x="2264918" y="2713631"/>
            <a:ext cx="431165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6"/>
          <a:stretch>
            <a:fillRect/>
          </a:stretch>
        </p:blipFill>
        <p:spPr bwMode="auto">
          <a:xfrm>
            <a:off x="7108063" y="2377080"/>
            <a:ext cx="42132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/>
              <a:t>Alcance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</a:p>
          <a:p>
            <a:r>
              <a:rPr lang="es-ES" dirty="0" smtClean="0"/>
              <a:t>Futura mejoras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2" y="1877911"/>
            <a:ext cx="4916488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2" y="4340153"/>
            <a:ext cx="492442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43" y="3095553"/>
            <a:ext cx="4924425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s-ES" dirty="0" smtClean="0"/>
              <a:t>Hacer uso </a:t>
            </a:r>
            <a:r>
              <a:rPr lang="es-ES" dirty="0"/>
              <a:t>en otros </a:t>
            </a:r>
            <a:r>
              <a:rPr lang="es-ES" dirty="0" smtClean="0"/>
              <a:t>departamentos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Multilenguaje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Desarrollo de </a:t>
            </a:r>
            <a:r>
              <a:rPr lang="es-ES" dirty="0"/>
              <a:t>una aplicación Android </a:t>
            </a:r>
            <a:r>
              <a:rPr lang="es-ES" dirty="0" smtClean="0"/>
              <a:t>/IOS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 smtClean="0"/>
              <a:t>Mejorar interfaz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21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8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a-ES" dirty="0" smtClean="0"/>
              <a:t>Objetivos conseguidos:</a:t>
            </a:r>
          </a:p>
          <a:p>
            <a:pPr lvl="1"/>
            <a:r>
              <a:rPr lang="es-ES" dirty="0" smtClean="0"/>
              <a:t>Web aplicación funcional</a:t>
            </a:r>
          </a:p>
          <a:p>
            <a:pPr lvl="1"/>
            <a:r>
              <a:rPr lang="es-ES" dirty="0" smtClean="0"/>
              <a:t>Mejora respecto la forma anterior de hacerlo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Conocimientos aplicados</a:t>
            </a:r>
          </a:p>
          <a:p>
            <a:pPr lvl="1"/>
            <a:r>
              <a:rPr lang="es-ES" dirty="0" smtClean="0"/>
              <a:t>Programación Python</a:t>
            </a:r>
          </a:p>
          <a:p>
            <a:pPr lvl="1"/>
            <a:r>
              <a:rPr lang="es-ES" dirty="0" smtClean="0"/>
              <a:t>HTML</a:t>
            </a:r>
          </a:p>
          <a:p>
            <a:pPr lvl="1"/>
            <a:r>
              <a:rPr lang="es-ES" dirty="0" smtClean="0"/>
              <a:t>CSS</a:t>
            </a:r>
          </a:p>
          <a:p>
            <a:pPr lvl="1"/>
            <a:r>
              <a:rPr lang="es-ES" dirty="0" smtClean="0"/>
              <a:t>SQL</a:t>
            </a:r>
          </a:p>
          <a:p>
            <a:r>
              <a:rPr lang="es-ES" dirty="0" smtClean="0"/>
              <a:t>Conocimientos adquiridos</a:t>
            </a:r>
          </a:p>
          <a:p>
            <a:pPr lvl="1"/>
            <a:r>
              <a:rPr lang="es-ES" dirty="0" smtClean="0"/>
              <a:t>Programación PHP (y sus librerías)</a:t>
            </a:r>
          </a:p>
          <a:p>
            <a:pPr lvl="1"/>
            <a:r>
              <a:rPr lang="es-ES" dirty="0" smtClean="0"/>
              <a:t>XAMPP + </a:t>
            </a:r>
            <a:r>
              <a:rPr lang="es-ES" dirty="0" err="1" smtClean="0"/>
              <a:t>PHPMyAdmin</a:t>
            </a:r>
            <a:endParaRPr lang="es-ES" dirty="0" smtClean="0"/>
          </a:p>
          <a:p>
            <a:pPr lvl="1"/>
            <a:r>
              <a:rPr lang="es-ES" dirty="0" err="1" smtClean="0"/>
              <a:t>Bootstrap</a:t>
            </a:r>
            <a:endParaRPr lang="es-ES" dirty="0" smtClean="0"/>
          </a:p>
          <a:p>
            <a:pPr lvl="1"/>
            <a:r>
              <a:rPr lang="es-ES" dirty="0" err="1" smtClean="0"/>
              <a:t>Github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22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dirty="0" smtClean="0"/>
              <a:t>GRACIAS POR SU ATENCIÓN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0222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/>
          <a:lstStyle/>
          <a:p>
            <a:r>
              <a:rPr lang="ca-ES" dirty="0" smtClean="0"/>
              <a:t>Hasta </a:t>
            </a:r>
            <a:r>
              <a:rPr lang="ca-ES" dirty="0" err="1" smtClean="0"/>
              <a:t>ahora</a:t>
            </a:r>
            <a:r>
              <a:rPr lang="ca-ES" dirty="0" smtClean="0"/>
              <a:t>: </a:t>
            </a:r>
            <a:r>
              <a:rPr lang="ca-ES" dirty="0" err="1" smtClean="0"/>
              <a:t>Distribución</a:t>
            </a:r>
            <a:r>
              <a:rPr lang="ca-ES" dirty="0" smtClean="0"/>
              <a:t> del </a:t>
            </a:r>
            <a:r>
              <a:rPr lang="ca-ES" dirty="0" err="1" smtClean="0"/>
              <a:t>encargo</a:t>
            </a:r>
            <a:r>
              <a:rPr lang="ca-ES" dirty="0" smtClean="0"/>
              <a:t> </a:t>
            </a:r>
            <a:r>
              <a:rPr lang="ca-ES" dirty="0" err="1" smtClean="0"/>
              <a:t>docente</a:t>
            </a:r>
            <a:r>
              <a:rPr lang="ca-ES" dirty="0" smtClean="0"/>
              <a:t> en el </a:t>
            </a:r>
            <a:r>
              <a:rPr lang="ca-ES" dirty="0" err="1" smtClean="0"/>
              <a:t>departamento</a:t>
            </a:r>
            <a:r>
              <a:rPr lang="ca-ES" dirty="0" smtClean="0"/>
              <a:t> de </a:t>
            </a:r>
            <a:r>
              <a:rPr lang="ca-ES" dirty="0" err="1" smtClean="0"/>
              <a:t>electrónica</a:t>
            </a:r>
            <a:endParaRPr lang="ca-ES" dirty="0" smtClean="0"/>
          </a:p>
          <a:p>
            <a:r>
              <a:rPr lang="es-ES" dirty="0" smtClean="0"/>
              <a:t>Método: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Poco eficiente 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Lento</a:t>
            </a:r>
          </a:p>
          <a:p>
            <a:pPr lvl="1">
              <a:spcAft>
                <a:spcPts val="0"/>
              </a:spcAft>
            </a:pPr>
            <a:r>
              <a:rPr lang="es-ES" dirty="0" smtClean="0">
                <a:sym typeface="Wingdings" panose="05000000000000000000" pitchFamily="2" charset="2"/>
              </a:rPr>
              <a:t>Gran carga de trabajo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s-ES" dirty="0" smtClean="0">
                <a:sym typeface="Wingdings" panose="05000000000000000000" pitchFamily="2" charset="2"/>
              </a:rPr>
              <a:t>      para el responsable</a:t>
            </a:r>
            <a:endParaRPr lang="ca-ES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8803119" y="2690557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9373704" y="2505891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0" y="3545262"/>
            <a:ext cx="6290070" cy="215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99953"/>
            <a:ext cx="11029617" cy="2958432"/>
          </a:xfrm>
        </p:spPr>
        <p:txBody>
          <a:bodyPr numCol="2"/>
          <a:lstStyle/>
          <a:p>
            <a:r>
              <a:rPr lang="es-ES" dirty="0"/>
              <a:t>Cada asignatura: créditos ECTS </a:t>
            </a:r>
            <a:r>
              <a:rPr lang="es-ES" dirty="0" smtClean="0"/>
              <a:t>asignados</a:t>
            </a:r>
          </a:p>
          <a:p>
            <a:pPr lvl="1"/>
            <a:r>
              <a:rPr lang="es-ES" dirty="0"/>
              <a:t>A</a:t>
            </a:r>
            <a:r>
              <a:rPr lang="es-ES" dirty="0" smtClean="0"/>
              <a:t>lumno: 25/30 horas de dedicación</a:t>
            </a:r>
            <a:endParaRPr lang="ca-ES" dirty="0"/>
          </a:p>
          <a:p>
            <a:pPr lvl="1"/>
            <a:r>
              <a:rPr lang="ca-ES" dirty="0" smtClean="0"/>
              <a:t>Profesor:</a:t>
            </a:r>
          </a:p>
          <a:p>
            <a:pPr lvl="2"/>
            <a:r>
              <a:rPr lang="ca-ES" dirty="0" smtClean="0"/>
              <a:t>Grado</a:t>
            </a:r>
            <a:r>
              <a:rPr lang="ca-ES" dirty="0"/>
              <a:t>: </a:t>
            </a:r>
            <a:r>
              <a:rPr lang="ca-ES" dirty="0" smtClean="0"/>
              <a:t>10 horas de enseñanza</a:t>
            </a:r>
            <a:endParaRPr lang="ca-ES" dirty="0"/>
          </a:p>
          <a:p>
            <a:pPr lvl="2"/>
            <a:r>
              <a:rPr lang="ca-ES" dirty="0"/>
              <a:t>Máster</a:t>
            </a:r>
            <a:r>
              <a:rPr lang="ca-ES" dirty="0" smtClean="0"/>
              <a:t>: 9 horas de enseñanza</a:t>
            </a:r>
          </a:p>
          <a:p>
            <a:pPr lvl="1"/>
            <a:endParaRPr lang="ca-ES" sz="1800" dirty="0" smtClean="0"/>
          </a:p>
          <a:p>
            <a:r>
              <a:rPr lang="es-ES" dirty="0" smtClean="0"/>
              <a:t>Útil </a:t>
            </a:r>
            <a:r>
              <a:rPr lang="es-ES" dirty="0"/>
              <a:t>conocimientos previos programación</a:t>
            </a:r>
            <a:endParaRPr lang="ca-ES" dirty="0"/>
          </a:p>
          <a:p>
            <a:pPr marL="324000" lvl="1" indent="0">
              <a:buNone/>
            </a:pPr>
            <a:endParaRPr lang="es-ES" dirty="0" smtClean="0"/>
          </a:p>
          <a:p>
            <a:r>
              <a:rPr lang="es-ES" dirty="0"/>
              <a:t>Cada profesor: </a:t>
            </a:r>
            <a:r>
              <a:rPr lang="es-ES" dirty="0" err="1"/>
              <a:t>PADs</a:t>
            </a:r>
            <a:r>
              <a:rPr lang="es-ES" dirty="0"/>
              <a:t> contratados</a:t>
            </a:r>
          </a:p>
          <a:p>
            <a:pPr lvl="1"/>
            <a:r>
              <a:rPr lang="es-ES" dirty="0"/>
              <a:t>1 crédito ECTS = 3 </a:t>
            </a:r>
            <a:r>
              <a:rPr lang="es-ES" dirty="0" err="1" smtClean="0"/>
              <a:t>PADs</a:t>
            </a:r>
            <a:endParaRPr lang="es-ES" dirty="0" smtClean="0"/>
          </a:p>
          <a:p>
            <a:pPr lvl="1"/>
            <a:r>
              <a:rPr lang="es-ES" dirty="0" smtClean="0"/>
              <a:t>Tiene que cubrir los </a:t>
            </a:r>
            <a:r>
              <a:rPr lang="es-ES" dirty="0" err="1" smtClean="0"/>
              <a:t>PADs</a:t>
            </a:r>
            <a:r>
              <a:rPr lang="es-ES" dirty="0" smtClean="0"/>
              <a:t> con asignaturas</a:t>
            </a:r>
            <a:endParaRPr lang="es-ES" dirty="0"/>
          </a:p>
          <a:p>
            <a:pPr marL="324000" lvl="1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ObjetiVOs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12312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/>
              <a:t> </a:t>
            </a:r>
            <a:r>
              <a:rPr lang="en-US" dirty="0" smtClean="0"/>
              <a:t>web.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intuitiva</a:t>
            </a:r>
            <a:r>
              <a:rPr lang="en-US" dirty="0" smtClean="0"/>
              <a:t> y </a:t>
            </a:r>
            <a:r>
              <a:rPr lang="en-US" dirty="0" err="1" smtClean="0"/>
              <a:t>aportar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mejora</a:t>
            </a:r>
            <a:r>
              <a:rPr lang="en-US" dirty="0" smtClean="0"/>
              <a:t> </a:t>
            </a:r>
            <a:r>
              <a:rPr lang="en-US" dirty="0" err="1" smtClean="0"/>
              <a:t>respecto</a:t>
            </a:r>
            <a:r>
              <a:rPr lang="en-US" dirty="0" smtClean="0"/>
              <a:t> la </a:t>
            </a:r>
            <a:r>
              <a:rPr lang="en-US" dirty="0" err="1" smtClean="0"/>
              <a:t>situacion</a:t>
            </a:r>
            <a:r>
              <a:rPr lang="en-US" dirty="0" smtClean="0"/>
              <a:t> anterior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y </a:t>
            </a:r>
            <a:r>
              <a:rPr lang="en-US" dirty="0" err="1" smtClean="0"/>
              <a:t>rápido</a:t>
            </a:r>
            <a:r>
              <a:rPr lang="en-US" dirty="0" smtClean="0"/>
              <a:t>.</a:t>
            </a:r>
            <a:endParaRPr lang="ca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30968" y="2712877"/>
            <a:ext cx="10081513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 smtClean="0">
                <a:solidFill>
                  <a:schemeClr val="tx2"/>
                </a:solidFill>
              </a:rPr>
              <a:t>Creación de una herramienta web que satisfaga una necesidad en el departamento de electrónica en la ETSEIB para </a:t>
            </a:r>
            <a:r>
              <a:rPr lang="ca-ES" sz="2200" dirty="0" smtClean="0">
                <a:solidFill>
                  <a:schemeClr val="tx2"/>
                </a:solidFill>
                <a:sym typeface="Wingdings" panose="05000000000000000000" pitchFamily="2" charset="2"/>
              </a:rPr>
              <a:t>la gestión del encargo docente</a:t>
            </a:r>
            <a:endParaRPr lang="ca-ES" sz="22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/>
              <a:t>Subir aplicación web en un servidor (de la UPC preferiblemente)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Acceder mediante credenciales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Pensada para ordenadores pero también posibilidad de accede desde teléfono móvil.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En catalán.</a:t>
            </a:r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3"/>
          <a:stretch/>
        </p:blipFill>
        <p:spPr>
          <a:xfrm>
            <a:off x="581192" y="2411515"/>
            <a:ext cx="10885384" cy="32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47942"/>
              </p:ext>
            </p:extLst>
          </p:nvPr>
        </p:nvGraphicFramePr>
        <p:xfrm>
          <a:off x="581025" y="2181225"/>
          <a:ext cx="73102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17" t="2275" r="1217"/>
          <a:stretch/>
        </p:blipFill>
        <p:spPr>
          <a:xfrm>
            <a:off x="8513064" y="2603977"/>
            <a:ext cx="2176272" cy="28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 numCol="2"/>
          <a:lstStyle/>
          <a:p>
            <a:r>
              <a:rPr lang="es-ES" dirty="0" smtClean="0"/>
              <a:t>Web vs aplicación web </a:t>
            </a:r>
            <a:r>
              <a:rPr lang="es-ES" dirty="0" smtClean="0">
                <a:sym typeface="Wingdings" pitchFamily="2" charset="2"/>
              </a:rPr>
              <a:t> estática o dinámica?</a:t>
            </a:r>
            <a:endParaRPr lang="es-ES" dirty="0" smtClean="0"/>
          </a:p>
          <a:p>
            <a:r>
              <a:rPr lang="es-ES" dirty="0" smtClean="0"/>
              <a:t>Aplicación web:</a:t>
            </a:r>
          </a:p>
          <a:p>
            <a:pPr lvl="1"/>
            <a:r>
              <a:rPr lang="es-ES" dirty="0" smtClean="0"/>
              <a:t>Front 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Back </a:t>
            </a:r>
            <a:r>
              <a:rPr lang="es-ES" dirty="0" err="1" smtClean="0"/>
              <a:t>end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97" y="3868385"/>
            <a:ext cx="3976747" cy="1484309"/>
          </a:xfrm>
          <a:prstGeom prst="rect">
            <a:avLst/>
          </a:prstGeom>
        </p:spPr>
      </p:pic>
      <p:pic>
        <p:nvPicPr>
          <p:cNvPr id="1028" name="Picture 4" descr="Back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45" y="3524690"/>
            <a:ext cx="2171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6062</TotalTime>
  <Words>484</Words>
  <Application>Microsoft Office PowerPoint</Application>
  <PresentationFormat>Personalizado</PresentationFormat>
  <Paragraphs>166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Dividendo</vt:lpstr>
      <vt:lpstr>  Development of a computer-based tool to manage via web the teaching assignment </vt:lpstr>
      <vt:lpstr>ContENIDO</vt:lpstr>
      <vt:lpstr>ORIGEN DEL PROYECTO</vt:lpstr>
      <vt:lpstr>REQUERIMENTOS PREVIOS </vt:lpstr>
      <vt:lpstr>ObjetiVOs</vt:lpstr>
      <vt:lpstr>ALCANCE</vt:lpstr>
      <vt:lpstr>ALTERNATIVAS</vt:lpstr>
      <vt:lpstr>SOLUCIÓN</vt:lpstr>
      <vt:lpstr>SOLUCIÓN</vt:lpstr>
      <vt:lpstr>ESPECIFICACIONES</vt:lpstr>
      <vt:lpstr>Desarrollo - Herramientas</vt:lpstr>
      <vt:lpstr>Desarrollo- php</vt:lpstr>
      <vt:lpstr>Desarrollo – Base de datos</vt:lpstr>
      <vt:lpstr>Desarrollo – Base de datos</vt:lpstr>
      <vt:lpstr>Desarrollo – Base de datos</vt:lpstr>
      <vt:lpstr>Desarrollo - Casos De uso</vt:lpstr>
      <vt:lpstr>Desarrollo - Diagrama de flujo</vt:lpstr>
      <vt:lpstr>Demo</vt:lpstr>
      <vt:lpstr>Validación preliminar</vt:lpstr>
      <vt:lpstr>ResultaDOs</vt:lpstr>
      <vt:lpstr>Futuras mejoras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Maria de Luna</cp:lastModifiedBy>
  <cp:revision>164</cp:revision>
  <dcterms:created xsi:type="dcterms:W3CDTF">2019-09-11T10:20:28Z</dcterms:created>
  <dcterms:modified xsi:type="dcterms:W3CDTF">2020-01-28T17:32:03Z</dcterms:modified>
</cp:coreProperties>
</file>