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RY4ZrAoqCy0v4fJxj5pqAbooK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4295ca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4295ca0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5d4295ca0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Contours can be explained simply as a curve joining all the continuous points (along the boundary), having same color or intensity.</a:t>
            </a:r>
            <a:endParaRPr/>
          </a:p>
        </p:txBody>
      </p:sp>
      <p:sp>
        <p:nvSpPr>
          <p:cNvPr id="135" name="Google Shape;13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3"/>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7" name="Google Shape;17;p13"/>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 name="Google Shape;18;p13"/>
          <p:cNvCxnSpPr/>
          <p:nvPr/>
        </p:nvCxnSpPr>
        <p:spPr>
          <a:xfrm>
            <a:off x="1463626"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cxnSp>
        <p:nvCxnSpPr>
          <p:cNvPr id="19" name="Google Shape;19;p13"/>
          <p:cNvCxnSpPr/>
          <p:nvPr/>
        </p:nvCxnSpPr>
        <p:spPr>
          <a:xfrm>
            <a:off x="4708574"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sp>
        <p:nvSpPr>
          <p:cNvPr id="20" name="Google Shape;20;p13"/>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1" name="Google Shape;21;p1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3" name="Google Shape;23;p1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2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1" name="Google Shape;81;p2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3"/>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7" name="Google Shape;87;p2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26" name="Google Shape;26;p1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600" u="none" cap="none" strike="noStrike">
                <a:solidFill>
                  <a:schemeClr val="lt2"/>
                </a:solidFill>
                <a:latin typeface="Constantia"/>
                <a:ea typeface="Constantia"/>
                <a:cs typeface="Constantia"/>
                <a:sym typeface="Constantia"/>
              </a:defRPr>
            </a:lvl1pPr>
            <a:lvl2pPr indent="0" lvl="1" marL="0" algn="ctr">
              <a:spcBef>
                <a:spcPts val="0"/>
              </a:spcBef>
              <a:buNone/>
              <a:defRPr b="0" i="0" sz="1600" u="none" cap="none" strike="noStrike">
                <a:solidFill>
                  <a:schemeClr val="lt2"/>
                </a:solidFill>
                <a:latin typeface="Constantia"/>
                <a:ea typeface="Constantia"/>
                <a:cs typeface="Constantia"/>
                <a:sym typeface="Constantia"/>
              </a:defRPr>
            </a:lvl2pPr>
            <a:lvl3pPr indent="0" lvl="2" marL="0" algn="ctr">
              <a:spcBef>
                <a:spcPts val="0"/>
              </a:spcBef>
              <a:buNone/>
              <a:defRPr b="0" i="0" sz="1600" u="none" cap="none" strike="noStrike">
                <a:solidFill>
                  <a:schemeClr val="lt2"/>
                </a:solidFill>
                <a:latin typeface="Constantia"/>
                <a:ea typeface="Constantia"/>
                <a:cs typeface="Constantia"/>
                <a:sym typeface="Constantia"/>
              </a:defRPr>
            </a:lvl3pPr>
            <a:lvl4pPr indent="0" lvl="3" marL="0" algn="ctr">
              <a:spcBef>
                <a:spcPts val="0"/>
              </a:spcBef>
              <a:buNone/>
              <a:defRPr b="0" i="0" sz="1600" u="none" cap="none" strike="noStrike">
                <a:solidFill>
                  <a:schemeClr val="lt2"/>
                </a:solidFill>
                <a:latin typeface="Constantia"/>
                <a:ea typeface="Constantia"/>
                <a:cs typeface="Constantia"/>
                <a:sym typeface="Constantia"/>
              </a:defRPr>
            </a:lvl4pPr>
            <a:lvl5pPr indent="0" lvl="4" marL="0" algn="ctr">
              <a:spcBef>
                <a:spcPts val="0"/>
              </a:spcBef>
              <a:buNone/>
              <a:defRPr b="0" i="0" sz="1600" u="none" cap="none" strike="noStrike">
                <a:solidFill>
                  <a:schemeClr val="lt2"/>
                </a:solidFill>
                <a:latin typeface="Constantia"/>
                <a:ea typeface="Constantia"/>
                <a:cs typeface="Constantia"/>
                <a:sym typeface="Constantia"/>
              </a:defRPr>
            </a:lvl5pPr>
            <a:lvl6pPr indent="0" lvl="5" marL="0" algn="ctr">
              <a:spcBef>
                <a:spcPts val="0"/>
              </a:spcBef>
              <a:buNone/>
              <a:defRPr b="0" i="0" sz="1600" u="none" cap="none" strike="noStrike">
                <a:solidFill>
                  <a:schemeClr val="lt2"/>
                </a:solidFill>
                <a:latin typeface="Constantia"/>
                <a:ea typeface="Constantia"/>
                <a:cs typeface="Constantia"/>
                <a:sym typeface="Constantia"/>
              </a:defRPr>
            </a:lvl6pPr>
            <a:lvl7pPr indent="0" lvl="6" marL="0" algn="ctr">
              <a:spcBef>
                <a:spcPts val="0"/>
              </a:spcBef>
              <a:buNone/>
              <a:defRPr b="0" i="0" sz="1600" u="none" cap="none" strike="noStrike">
                <a:solidFill>
                  <a:schemeClr val="lt2"/>
                </a:solidFill>
                <a:latin typeface="Constantia"/>
                <a:ea typeface="Constantia"/>
                <a:cs typeface="Constantia"/>
                <a:sym typeface="Constantia"/>
              </a:defRPr>
            </a:lvl7pPr>
            <a:lvl8pPr indent="0" lvl="7" marL="0" algn="ctr">
              <a:spcBef>
                <a:spcPts val="0"/>
              </a:spcBef>
              <a:buNone/>
              <a:defRPr b="0" i="0" sz="1600" u="none" cap="none" strike="noStrike">
                <a:solidFill>
                  <a:schemeClr val="lt2"/>
                </a:solidFill>
                <a:latin typeface="Constantia"/>
                <a:ea typeface="Constantia"/>
                <a:cs typeface="Constantia"/>
                <a:sym typeface="Constantia"/>
              </a:defRPr>
            </a:lvl8pPr>
            <a:lvl9pPr indent="0" lvl="8" mar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IN"/>
              <a:t>‹#›</a:t>
            </a:fld>
            <a:endParaRPr/>
          </a:p>
        </p:txBody>
      </p:sp>
      <p:sp>
        <p:nvSpPr>
          <p:cNvPr id="28" name="Google Shape;28;p1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1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4" name="Google Shape;34;p15"/>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36" name="Google Shape;36;p15"/>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1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3" name="Google Shape;43;p16"/>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6" name="Google Shape;46;p1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9" name="Google Shape;49;p17"/>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0" name="Google Shape;50;p17"/>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1" name="Google Shape;51;p17"/>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53" name="Google Shape;53;p17"/>
          <p:cNvCxnSpPr/>
          <p:nvPr/>
        </p:nvCxnSpPr>
        <p:spPr>
          <a:xfrm>
            <a:off x="562945"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cxnSp>
        <p:nvCxnSpPr>
          <p:cNvPr id="54" name="Google Shape;54;p17"/>
          <p:cNvCxnSpPr/>
          <p:nvPr/>
        </p:nvCxnSpPr>
        <p:spPr>
          <a:xfrm>
            <a:off x="4754880"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1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59" name="Google Shape;59;p1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20"/>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rm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6" name="Google Shape;66;p20"/>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7" name="Google Shape;67;p20"/>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rm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2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rm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rm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4" name="Google Shape;74;p21"/>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5" name="Google Shape;75;p2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7" name="Google Shape;77;p2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11" name="Google Shape;11;p1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3" name="Google Shape;13;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Constantia"/>
                <a:ea typeface="Constantia"/>
                <a:cs typeface="Constantia"/>
                <a:sym typeface="Constantia"/>
              </a:defRPr>
            </a:lvl1pPr>
            <a:lvl2pPr indent="0" lvl="1" marL="0" marR="0" rtl="0" algn="ctr">
              <a:spcBef>
                <a:spcPts val="0"/>
              </a:spcBef>
              <a:buNone/>
              <a:defRPr b="0" i="0" sz="1600" u="none" cap="none" strike="noStrike">
                <a:solidFill>
                  <a:schemeClr val="lt2"/>
                </a:solidFill>
                <a:latin typeface="Constantia"/>
                <a:ea typeface="Constantia"/>
                <a:cs typeface="Constantia"/>
                <a:sym typeface="Constantia"/>
              </a:defRPr>
            </a:lvl2pPr>
            <a:lvl3pPr indent="0" lvl="2" marL="0" marR="0" rtl="0" algn="ctr">
              <a:spcBef>
                <a:spcPts val="0"/>
              </a:spcBef>
              <a:buNone/>
              <a:defRPr b="0" i="0" sz="1600" u="none" cap="none" strike="noStrike">
                <a:solidFill>
                  <a:schemeClr val="lt2"/>
                </a:solidFill>
                <a:latin typeface="Constantia"/>
                <a:ea typeface="Constantia"/>
                <a:cs typeface="Constantia"/>
                <a:sym typeface="Constantia"/>
              </a:defRPr>
            </a:lvl3pPr>
            <a:lvl4pPr indent="0" lvl="3" marL="0" marR="0" rtl="0" algn="ctr">
              <a:spcBef>
                <a:spcPts val="0"/>
              </a:spcBef>
              <a:buNone/>
              <a:defRPr b="0" i="0" sz="1600" u="none" cap="none" strike="noStrike">
                <a:solidFill>
                  <a:schemeClr val="lt2"/>
                </a:solidFill>
                <a:latin typeface="Constantia"/>
                <a:ea typeface="Constantia"/>
                <a:cs typeface="Constantia"/>
                <a:sym typeface="Constantia"/>
              </a:defRPr>
            </a:lvl4pPr>
            <a:lvl5pPr indent="0" lvl="4" marL="0" marR="0" rtl="0" algn="ctr">
              <a:spcBef>
                <a:spcPts val="0"/>
              </a:spcBef>
              <a:buNone/>
              <a:defRPr b="0" i="0" sz="1600" u="none" cap="none" strike="noStrike">
                <a:solidFill>
                  <a:schemeClr val="lt2"/>
                </a:solidFill>
                <a:latin typeface="Constantia"/>
                <a:ea typeface="Constantia"/>
                <a:cs typeface="Constantia"/>
                <a:sym typeface="Constantia"/>
              </a:defRPr>
            </a:lvl5pPr>
            <a:lvl6pPr indent="0" lvl="5" marL="0" marR="0" rtl="0" algn="ctr">
              <a:spcBef>
                <a:spcPts val="0"/>
              </a:spcBef>
              <a:buNone/>
              <a:defRPr b="0" i="0" sz="1600" u="none" cap="none" strike="noStrike">
                <a:solidFill>
                  <a:schemeClr val="lt2"/>
                </a:solidFill>
                <a:latin typeface="Constantia"/>
                <a:ea typeface="Constantia"/>
                <a:cs typeface="Constantia"/>
                <a:sym typeface="Constantia"/>
              </a:defRPr>
            </a:lvl6pPr>
            <a:lvl7pPr indent="0" lvl="6" marL="0" marR="0" rtl="0" algn="ctr">
              <a:spcBef>
                <a:spcPts val="0"/>
              </a:spcBef>
              <a:buNone/>
              <a:defRPr b="0" i="0" sz="1600" u="none" cap="none" strike="noStrike">
                <a:solidFill>
                  <a:schemeClr val="lt2"/>
                </a:solidFill>
                <a:latin typeface="Constantia"/>
                <a:ea typeface="Constantia"/>
                <a:cs typeface="Constantia"/>
                <a:sym typeface="Constantia"/>
              </a:defRPr>
            </a:lvl7pPr>
            <a:lvl8pPr indent="0" lvl="7" marL="0" marR="0" rtl="0" algn="ctr">
              <a:spcBef>
                <a:spcPts val="0"/>
              </a:spcBef>
              <a:buNone/>
              <a:defRPr b="0" i="0" sz="1600" u="none" cap="none" strike="noStrike">
                <a:solidFill>
                  <a:schemeClr val="lt2"/>
                </a:solidFill>
                <a:latin typeface="Constantia"/>
                <a:ea typeface="Constantia"/>
                <a:cs typeface="Constantia"/>
                <a:sym typeface="Constantia"/>
              </a:defRPr>
            </a:lvl8pPr>
            <a:lvl9pPr indent="0" lvl="8" marL="0" marR="0" rt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IN"/>
              <a:t>‹#›</a:t>
            </a:fld>
            <a:endParaRPr/>
          </a:p>
        </p:txBody>
      </p:sp>
      <p:sp>
        <p:nvSpPr>
          <p:cNvPr id="14" name="Google Shape;14;p1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70"/>
              <a:buNone/>
            </a:pPr>
            <a:r>
              <a:rPr lang="en-IN"/>
              <a:t>Made by:</a:t>
            </a:r>
            <a:endParaRPr/>
          </a:p>
          <a:p>
            <a:pPr indent="0" lvl="0" marL="0" rtl="0" algn="ctr">
              <a:spcBef>
                <a:spcPts val="600"/>
              </a:spcBef>
              <a:spcAft>
                <a:spcPts val="0"/>
              </a:spcAft>
              <a:buSzPts val="1870"/>
              <a:buNone/>
            </a:pPr>
            <a:r>
              <a:rPr lang="en-IN"/>
              <a:t>Md Sakibul Alam</a:t>
            </a:r>
            <a:endParaRPr/>
          </a:p>
          <a:p>
            <a:pPr indent="0" lvl="0" marL="0" rtl="0" algn="ctr">
              <a:spcBef>
                <a:spcPts val="600"/>
              </a:spcBef>
              <a:spcAft>
                <a:spcPts val="0"/>
              </a:spcAft>
              <a:buSzPts val="1870"/>
              <a:buNone/>
            </a:pPr>
            <a:r>
              <a:rPr lang="en-IN"/>
              <a:t>Hossain Mohammad Farhad</a:t>
            </a:r>
            <a:endParaRPr/>
          </a:p>
          <a:p>
            <a:pPr indent="0" lvl="0" marL="0" rtl="0" algn="ctr">
              <a:spcBef>
                <a:spcPts val="600"/>
              </a:spcBef>
              <a:spcAft>
                <a:spcPts val="0"/>
              </a:spcAft>
              <a:buSzPts val="1870"/>
              <a:buNone/>
            </a:pPr>
            <a:r>
              <a:rPr lang="en-IN"/>
              <a:t>Mahadi Hasan</a:t>
            </a:r>
            <a:endParaRPr/>
          </a:p>
          <a:p>
            <a:pPr indent="0" lvl="0" marL="0" rtl="0" algn="ctr">
              <a:spcBef>
                <a:spcPts val="600"/>
              </a:spcBef>
              <a:spcAft>
                <a:spcPts val="0"/>
              </a:spcAft>
              <a:buSzPts val="1870"/>
              <a:buNone/>
            </a:pPr>
            <a:r>
              <a:rPr lang="en-IN"/>
              <a:t>Akash Saha</a:t>
            </a:r>
            <a:br>
              <a:rPr lang="en-IN"/>
            </a:br>
            <a:r>
              <a:rPr lang="en-IN"/>
              <a:t>Md Ripon Bhuiya</a:t>
            </a:r>
            <a:endParaRPr/>
          </a:p>
        </p:txBody>
      </p:sp>
      <p:sp>
        <p:nvSpPr>
          <p:cNvPr id="95" name="Google Shape;95;p1"/>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9F9F9"/>
              </a:buClr>
              <a:buSzPts val="4800"/>
              <a:buFont typeface="Constantia"/>
              <a:buNone/>
            </a:pPr>
            <a:r>
              <a:rPr lang="en-IN"/>
              <a:t>Hand Detection and Finger Counting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0"/>
          <p:cNvSpPr txBox="1"/>
          <p:nvPr>
            <p:ph idx="1" type="body"/>
          </p:nvPr>
        </p:nvSpPr>
        <p:spPr>
          <a:xfrm>
            <a:off x="457200" y="19812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Your environment will stand-off big time against you in this technique because whenever you perform any sort of thresholding in OpenCV, you have to make sure that your background doesn’t interfere with the detection.</a:t>
            </a:r>
            <a:endParaRPr/>
          </a:p>
          <a:p>
            <a:pPr indent="-133985" lvl="0" marL="274320" rtl="0" algn="l">
              <a:spcBef>
                <a:spcPts val="600"/>
              </a:spcBef>
              <a:spcAft>
                <a:spcPts val="0"/>
              </a:spcAft>
              <a:buSzPts val="2210"/>
              <a:buNone/>
            </a:pPr>
            <a:r>
              <a:t/>
            </a:r>
            <a:endParaRPr/>
          </a:p>
          <a:p>
            <a:pPr indent="-274320" lvl="0" marL="274320" rtl="0" algn="l">
              <a:spcBef>
                <a:spcPts val="600"/>
              </a:spcBef>
              <a:spcAft>
                <a:spcPts val="0"/>
              </a:spcAft>
              <a:buSzPts val="2210"/>
              <a:buChar char="⚫"/>
            </a:pPr>
            <a:r>
              <a:rPr lang="en-IN"/>
              <a:t>Moving objects/strong changes of illumination in the background</a:t>
            </a:r>
            <a:endParaRPr/>
          </a:p>
        </p:txBody>
      </p:sp>
      <p:sp>
        <p:nvSpPr>
          <p:cNvPr id="150" name="Google Shape;150;p10"/>
          <p:cNvSpPr txBox="1"/>
          <p:nvPr>
            <p:ph type="title"/>
          </p:nvPr>
        </p:nvSpPr>
        <p:spPr>
          <a:xfrm>
            <a:off x="457200" y="3810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800"/>
              <a:buFont typeface="Constantia"/>
              <a:buNone/>
            </a:pPr>
            <a:r>
              <a:rPr lang="en-IN" sz="4800"/>
              <a:t>Limitations</a:t>
            </a:r>
            <a:r>
              <a:rPr lang="en-I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1"/>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We use this for </a:t>
            </a:r>
            <a:endParaRPr/>
          </a:p>
          <a:p>
            <a:pPr indent="-274320" lvl="1" marL="640080" rtl="0" algn="l">
              <a:spcBef>
                <a:spcPts val="300"/>
              </a:spcBef>
              <a:spcAft>
                <a:spcPts val="0"/>
              </a:spcAft>
              <a:buSzPts val="2040"/>
              <a:buChar char="⚫"/>
            </a:pPr>
            <a:r>
              <a:rPr lang="en-IN"/>
              <a:t>drawing with our fingers </a:t>
            </a:r>
            <a:endParaRPr/>
          </a:p>
          <a:p>
            <a:pPr indent="-274320" lvl="1" marL="640080" rtl="0" algn="l">
              <a:spcBef>
                <a:spcPts val="300"/>
              </a:spcBef>
              <a:spcAft>
                <a:spcPts val="0"/>
              </a:spcAft>
              <a:buSzPts val="2040"/>
              <a:buChar char="⚫"/>
            </a:pPr>
            <a:r>
              <a:rPr lang="en-IN"/>
              <a:t>creating mini games that would let you control the character with gestures using their webcam</a:t>
            </a:r>
            <a:endParaRPr/>
          </a:p>
        </p:txBody>
      </p:sp>
      <p:sp>
        <p:nvSpPr>
          <p:cNvPr id="156" name="Google Shape;156;p1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More Advanced Applications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5d4295ca01_0_0"/>
          <p:cNvSpPr txBox="1"/>
          <p:nvPr>
            <p:ph type="title"/>
          </p:nvPr>
        </p:nvSpPr>
        <p:spPr>
          <a:xfrm>
            <a:off x="457200" y="2819400"/>
            <a:ext cx="8229600" cy="1219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I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10"/>
              <a:buNone/>
            </a:pPr>
            <a:r>
              <a:rPr lang="en-IN"/>
              <a:t>Computer Vision is the broad parent name for any computations involving visual content – that means images, videos, icons, and anything else with pixels involved. But within this parent idea, there are a few specific tasks that are core building blocks:</a:t>
            </a:r>
            <a:endParaRPr/>
          </a:p>
          <a:p>
            <a:pPr indent="-274320" lvl="1" marL="640080" rtl="0" algn="l">
              <a:lnSpc>
                <a:spcPct val="90000"/>
              </a:lnSpc>
              <a:spcBef>
                <a:spcPts val="300"/>
              </a:spcBef>
              <a:spcAft>
                <a:spcPts val="0"/>
              </a:spcAft>
              <a:buSzPts val="2040"/>
              <a:buChar char="⚫"/>
            </a:pPr>
            <a:r>
              <a:rPr lang="en-IN"/>
              <a:t>In </a:t>
            </a:r>
            <a:r>
              <a:rPr b="1" lang="en-IN"/>
              <a:t>object classification</a:t>
            </a:r>
            <a:r>
              <a:rPr lang="en-IN"/>
              <a:t>, you train a model on a dataset of specific objects, and the model classifies new objects as belonging to one or more of your training categories.</a:t>
            </a:r>
            <a:endParaRPr/>
          </a:p>
          <a:p>
            <a:pPr indent="-274320" lvl="1" marL="640080" rtl="0" algn="l">
              <a:lnSpc>
                <a:spcPct val="90000"/>
              </a:lnSpc>
              <a:spcBef>
                <a:spcPts val="300"/>
              </a:spcBef>
              <a:spcAft>
                <a:spcPts val="0"/>
              </a:spcAft>
              <a:buSzPts val="2040"/>
              <a:buChar char="⚫"/>
            </a:pPr>
            <a:r>
              <a:rPr lang="en-IN"/>
              <a:t>For </a:t>
            </a:r>
            <a:r>
              <a:rPr b="1" lang="en-IN"/>
              <a:t>object identification</a:t>
            </a:r>
            <a:r>
              <a:rPr lang="en-IN"/>
              <a:t>, your model will recognize a specific instance of an object – for example, parsing two faces in an image and tagging one as Tom Cruise and one as Katie Holmes.</a:t>
            </a:r>
            <a:endParaRPr/>
          </a:p>
          <a:p>
            <a:pPr indent="-274320" lvl="0" marL="274320" rtl="0" algn="l">
              <a:lnSpc>
                <a:spcPct val="90000"/>
              </a:lnSpc>
              <a:spcBef>
                <a:spcPts val="600"/>
              </a:spcBef>
              <a:spcAft>
                <a:spcPts val="0"/>
              </a:spcAft>
              <a:buSzPts val="2210"/>
              <a:buNone/>
            </a:pPr>
            <a:r>
              <a:t/>
            </a:r>
            <a:endParaRPr/>
          </a:p>
        </p:txBody>
      </p:sp>
      <p:sp>
        <p:nvSpPr>
          <p:cNvPr id="101" name="Google Shape;101;p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Computer Vision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In computer vision, the task of recognizing an object in the scene is very common.</a:t>
            </a:r>
            <a:endParaRPr/>
          </a:p>
          <a:p>
            <a:pPr indent="-274320" lvl="0" marL="274320" rtl="0" algn="l">
              <a:spcBef>
                <a:spcPts val="600"/>
              </a:spcBef>
              <a:spcAft>
                <a:spcPts val="0"/>
              </a:spcAft>
              <a:buSzPts val="2210"/>
              <a:buChar char="⚫"/>
            </a:pPr>
            <a:r>
              <a:rPr lang="en-IN"/>
              <a:t>OpenCV, a open-source library for computer vision and digital image processing. </a:t>
            </a:r>
            <a:endParaRPr/>
          </a:p>
          <a:p>
            <a:pPr indent="-274320" lvl="0" marL="274320" rtl="0" algn="l">
              <a:spcBef>
                <a:spcPts val="600"/>
              </a:spcBef>
              <a:spcAft>
                <a:spcPts val="0"/>
              </a:spcAft>
              <a:buSzPts val="2210"/>
              <a:buChar char="⚫"/>
            </a:pPr>
            <a:r>
              <a:rPr lang="en-IN"/>
              <a:t>In this project we have made an application which is capable of recognizing hands in an video and of counting the number of lifted fingers.</a:t>
            </a:r>
            <a:endParaRPr/>
          </a:p>
        </p:txBody>
      </p:sp>
      <p:sp>
        <p:nvSpPr>
          <p:cNvPr id="107" name="Google Shape;107;p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Abstract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There are many possible approaches to solve this problem, each with different complexity and accuracy. Due to the lack of strong constraints on the scene’s composition and illumination, we had to exclude segmentation techniques based on thresholding grayscale images. Even though this techniques are generally fast and reliable (with the right images), our typical image histogram doesn’t have any recognizable separation of modes, therefore grayscale analysis is not a viable option.</a:t>
            </a:r>
            <a:endParaRPr/>
          </a:p>
        </p:txBody>
      </p:sp>
      <p:sp>
        <p:nvSpPr>
          <p:cNvPr id="113" name="Google Shape;113;p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SzPts val="2210"/>
              <a:buAutoNum type="arabicParenR"/>
            </a:pPr>
            <a:r>
              <a:rPr lang="en-IN"/>
              <a:t>Find the roi(region of interest)</a:t>
            </a:r>
            <a:endParaRPr/>
          </a:p>
          <a:p>
            <a:pPr indent="-514350" lvl="0" marL="514350" rtl="0" algn="l">
              <a:lnSpc>
                <a:spcPct val="90000"/>
              </a:lnSpc>
              <a:spcBef>
                <a:spcPts val="600"/>
              </a:spcBef>
              <a:spcAft>
                <a:spcPts val="0"/>
              </a:spcAft>
              <a:buSzPts val="2210"/>
              <a:buAutoNum type="arabicParenR"/>
            </a:pPr>
            <a:r>
              <a:rPr lang="en-IN"/>
              <a:t>Hand Segmentation : Convert the video frame from BGR to HSV(or Gray)</a:t>
            </a:r>
            <a:endParaRPr/>
          </a:p>
          <a:p>
            <a:pPr indent="-514350" lvl="0" marL="514350" rtl="0" algn="l">
              <a:lnSpc>
                <a:spcPct val="90000"/>
              </a:lnSpc>
              <a:spcBef>
                <a:spcPts val="600"/>
              </a:spcBef>
              <a:spcAft>
                <a:spcPts val="0"/>
              </a:spcAft>
              <a:buSzPts val="2210"/>
              <a:buAutoNum type="arabicParenR"/>
            </a:pPr>
            <a:r>
              <a:rPr lang="en-IN"/>
              <a:t>Perform a Gaussian blur</a:t>
            </a:r>
            <a:endParaRPr/>
          </a:p>
          <a:p>
            <a:pPr indent="-514350" lvl="0" marL="514350" rtl="0" algn="l">
              <a:lnSpc>
                <a:spcPct val="90000"/>
              </a:lnSpc>
              <a:spcBef>
                <a:spcPts val="600"/>
              </a:spcBef>
              <a:spcAft>
                <a:spcPts val="0"/>
              </a:spcAft>
              <a:buSzPts val="2210"/>
              <a:buAutoNum type="arabicParenR"/>
            </a:pPr>
            <a:r>
              <a:rPr lang="en-IN"/>
              <a:t>Perform a Threshold</a:t>
            </a:r>
            <a:endParaRPr/>
          </a:p>
          <a:p>
            <a:pPr indent="-514350" lvl="0" marL="514350" rtl="0" algn="l">
              <a:lnSpc>
                <a:spcPct val="90000"/>
              </a:lnSpc>
              <a:spcBef>
                <a:spcPts val="600"/>
              </a:spcBef>
              <a:spcAft>
                <a:spcPts val="0"/>
              </a:spcAft>
              <a:buSzPts val="2210"/>
              <a:buAutoNum type="arabicParenR"/>
            </a:pPr>
            <a:r>
              <a:rPr lang="en-IN"/>
              <a:t>Find the Biggest Contour(this will be our hand)</a:t>
            </a:r>
            <a:endParaRPr/>
          </a:p>
          <a:p>
            <a:pPr indent="-514350" lvl="0" marL="514350" rtl="0" algn="l">
              <a:lnSpc>
                <a:spcPct val="90000"/>
              </a:lnSpc>
              <a:spcBef>
                <a:spcPts val="600"/>
              </a:spcBef>
              <a:spcAft>
                <a:spcPts val="0"/>
              </a:spcAft>
              <a:buSzPts val="2210"/>
              <a:buAutoNum type="arabicParenR"/>
            </a:pPr>
            <a:r>
              <a:rPr lang="en-IN"/>
              <a:t>Perform a ConvexHull and mark the ROI(region of interest</a:t>
            </a:r>
            <a:endParaRPr/>
          </a:p>
          <a:p>
            <a:pPr indent="-514350" lvl="0" marL="514350" rtl="0" algn="l">
              <a:lnSpc>
                <a:spcPct val="90000"/>
              </a:lnSpc>
              <a:spcBef>
                <a:spcPts val="600"/>
              </a:spcBef>
              <a:spcAft>
                <a:spcPts val="0"/>
              </a:spcAft>
              <a:buSzPts val="2210"/>
              <a:buAutoNum type="arabicParenR"/>
            </a:pPr>
            <a:r>
              <a:rPr lang="en-IN"/>
              <a:t>Count the no. of counters	</a:t>
            </a:r>
            <a:endParaRPr/>
          </a:p>
          <a:p>
            <a:pPr indent="-514350" lvl="0" marL="514350" rtl="0" algn="l">
              <a:lnSpc>
                <a:spcPct val="90000"/>
              </a:lnSpc>
              <a:spcBef>
                <a:spcPts val="600"/>
              </a:spcBef>
              <a:spcAft>
                <a:spcPts val="0"/>
              </a:spcAft>
              <a:buSzPts val="2210"/>
              <a:buAutoNum type="arabicParenR"/>
            </a:pPr>
            <a:r>
              <a:rPr lang="en-IN"/>
              <a:t>Display it</a:t>
            </a:r>
            <a:endParaRPr/>
          </a:p>
          <a:p>
            <a:pPr indent="-133985" lvl="0" marL="274320" rtl="0" algn="l">
              <a:lnSpc>
                <a:spcPct val="90000"/>
              </a:lnSpc>
              <a:spcBef>
                <a:spcPts val="600"/>
              </a:spcBef>
              <a:spcAft>
                <a:spcPts val="0"/>
              </a:spcAft>
              <a:buSzPts val="2210"/>
              <a:buNone/>
            </a:pPr>
            <a:r>
              <a:t/>
            </a:r>
            <a:endParaRPr/>
          </a:p>
        </p:txBody>
      </p:sp>
      <p:sp>
        <p:nvSpPr>
          <p:cNvPr id="119" name="Google Shape;119;p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000"/>
              <a:buFont typeface="Constantia"/>
              <a:buNone/>
            </a:pPr>
            <a:r>
              <a:rPr lang="en-IN" sz="4000"/>
              <a:t>To detect the Fingers and count them.</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6"/>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The most common is the RGB, where any pixel is composed by the union of three colors (red, green, blue). However, for color segmenting, the HSV color space is much better, because in there the information of color is dissociated from the information of illumination. </a:t>
            </a:r>
            <a:r>
              <a:rPr lang="en-IN">
                <a:solidFill>
                  <a:srgbClr val="FDF59C"/>
                </a:solidFill>
              </a:rPr>
              <a:t>HSV</a:t>
            </a:r>
            <a:r>
              <a:rPr lang="en-IN"/>
              <a:t> stands for </a:t>
            </a:r>
            <a:r>
              <a:rPr b="1" lang="en-IN">
                <a:solidFill>
                  <a:srgbClr val="FDF59C"/>
                </a:solidFill>
              </a:rPr>
              <a:t>H</a:t>
            </a:r>
            <a:r>
              <a:rPr lang="en-IN">
                <a:solidFill>
                  <a:srgbClr val="FDF59C"/>
                </a:solidFill>
              </a:rPr>
              <a:t>ue</a:t>
            </a:r>
            <a:r>
              <a:rPr lang="en-IN"/>
              <a:t> (the color information), </a:t>
            </a:r>
            <a:r>
              <a:rPr b="1" lang="en-IN"/>
              <a:t>S</a:t>
            </a:r>
            <a:r>
              <a:rPr lang="en-IN"/>
              <a:t> (</a:t>
            </a:r>
            <a:r>
              <a:rPr lang="en-IN">
                <a:solidFill>
                  <a:srgbClr val="FDF59C"/>
                </a:solidFill>
              </a:rPr>
              <a:t>Saturation</a:t>
            </a:r>
            <a:r>
              <a:rPr lang="en-IN"/>
              <a:t>, e.g., the percentage of ‘color’ present) and </a:t>
            </a:r>
            <a:r>
              <a:rPr b="1" lang="en-IN"/>
              <a:t>V</a:t>
            </a:r>
            <a:r>
              <a:rPr lang="en-IN"/>
              <a:t> (</a:t>
            </a:r>
            <a:r>
              <a:rPr lang="en-IN">
                <a:solidFill>
                  <a:srgbClr val="FDF59C"/>
                </a:solidFill>
              </a:rPr>
              <a:t>Value/brightness</a:t>
            </a:r>
            <a:r>
              <a:rPr lang="en-IN"/>
              <a:t>, e.g., the percentage of ‘white’ color present). </a:t>
            </a:r>
            <a:r>
              <a:rPr b="1" lang="en-IN" u="sng">
                <a:solidFill>
                  <a:srgbClr val="DFCE04"/>
                </a:solidFill>
              </a:rPr>
              <a:t>Generally, human skin lies between (H=0,S=58) and (H=50,S=173)</a:t>
            </a:r>
            <a:r>
              <a:rPr lang="en-IN"/>
              <a:t>.</a:t>
            </a:r>
            <a:endParaRPr/>
          </a:p>
        </p:txBody>
      </p:sp>
      <p:sp>
        <p:nvSpPr>
          <p:cNvPr id="125" name="Google Shape;125;p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b="1" lang="en-IN" cap="none"/>
              <a:t>SEGMENTING THE HAND SKIN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7"/>
          <p:cNvSpPr txBox="1"/>
          <p:nvPr>
            <p:ph idx="1" type="body"/>
          </p:nvPr>
        </p:nvSpPr>
        <p:spPr>
          <a:xfrm>
            <a:off x="457200" y="16002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380"/>
              <a:buNone/>
            </a:pPr>
            <a:r>
              <a:rPr lang="en-IN" sz="2800"/>
              <a:t>For our convenience we have taken the values as </a:t>
            </a:r>
            <a:endParaRPr/>
          </a:p>
          <a:p>
            <a:pPr indent="-274320" lvl="1" marL="640080" rtl="0" algn="l">
              <a:spcBef>
                <a:spcPts val="300"/>
              </a:spcBef>
              <a:spcAft>
                <a:spcPts val="0"/>
              </a:spcAft>
              <a:buSzPts val="2380"/>
              <a:buChar char="⚫"/>
            </a:pPr>
            <a:r>
              <a:rPr lang="en-IN" sz="2800"/>
              <a:t>Lower skin [0,20,70]</a:t>
            </a:r>
            <a:endParaRPr/>
          </a:p>
          <a:p>
            <a:pPr indent="-274320" lvl="1" marL="640080" rtl="0" algn="l">
              <a:spcBef>
                <a:spcPts val="300"/>
              </a:spcBef>
              <a:spcAft>
                <a:spcPts val="0"/>
              </a:spcAft>
              <a:buSzPts val="2380"/>
              <a:buChar char="⚫"/>
            </a:pPr>
            <a:r>
              <a:rPr lang="en-IN" sz="2800"/>
              <a:t>Upper skin [20,255,255]</a:t>
            </a:r>
            <a:endParaRPr/>
          </a:p>
          <a:p>
            <a:pPr indent="-123190" lvl="1" marL="640080" rtl="0" algn="l">
              <a:spcBef>
                <a:spcPts val="300"/>
              </a:spcBef>
              <a:spcAft>
                <a:spcPts val="0"/>
              </a:spcAft>
              <a:buSzPts val="2380"/>
              <a:buNone/>
            </a:pPr>
            <a:r>
              <a:t/>
            </a:r>
            <a:endParaRPr sz="2800"/>
          </a:p>
          <a:p>
            <a:pPr indent="-274320" lvl="0" marL="274320" rtl="0" algn="l">
              <a:spcBef>
                <a:spcPts val="600"/>
              </a:spcBef>
              <a:spcAft>
                <a:spcPts val="0"/>
              </a:spcAft>
              <a:buSzPts val="2550"/>
              <a:buNone/>
            </a:pPr>
            <a:r>
              <a:t/>
            </a:r>
            <a:endParaRPr sz="3000"/>
          </a:p>
          <a:p>
            <a:pPr indent="-274320" lvl="0" marL="274320" rtl="0" algn="l">
              <a:spcBef>
                <a:spcPts val="600"/>
              </a:spcBef>
              <a:spcAft>
                <a:spcPts val="0"/>
              </a:spcAft>
              <a:buSzPts val="2550"/>
              <a:buNone/>
            </a:pPr>
            <a:r>
              <a:t/>
            </a:r>
            <a:endParaRPr sz="3000"/>
          </a:p>
          <a:p>
            <a:pPr indent="-274320" lvl="0" marL="274320" rtl="0" algn="l">
              <a:spcBef>
                <a:spcPts val="600"/>
              </a:spcBef>
              <a:spcAft>
                <a:spcPts val="0"/>
              </a:spcAft>
              <a:buSzPts val="2550"/>
              <a:buNone/>
            </a:pPr>
            <a:r>
              <a:rPr lang="en-IN" sz="3000"/>
              <a:t>Note : In order to get good segmentation you need to fine-tune HSV bounds </a:t>
            </a:r>
            <a:endParaRPr sz="3000"/>
          </a:p>
        </p:txBody>
      </p:sp>
      <p:sp>
        <p:nvSpPr>
          <p:cNvPr id="131" name="Google Shape;131;p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None/>
            </a:pPr>
            <a:r>
              <a:rPr lang="en-IN"/>
              <a:t>In order to detect fingertips, we are going to use the </a:t>
            </a:r>
            <a:r>
              <a:rPr b="1" lang="en-IN"/>
              <a:t>Convex Hull</a:t>
            </a:r>
            <a:r>
              <a:rPr lang="en-IN"/>
              <a:t> technique. In mathematics, Convex Hull is the smallest convex set that contains a set of points. And a convex set is a set of points such that, if we trace a straight line from any pair of points in the set, that line must be also be inside the region. The result is then a nice, smooth region, much easier to be analysed than our contour, that contains many imperfections.</a:t>
            </a:r>
            <a:endParaRPr/>
          </a:p>
        </p:txBody>
      </p:sp>
      <p:sp>
        <p:nvSpPr>
          <p:cNvPr id="138" name="Google Shape;138;p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Convex Hull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9F9F9"/>
              </a:buClr>
              <a:buSzPts val="4200"/>
              <a:buFont typeface="Constantia"/>
              <a:buNone/>
            </a:pPr>
            <a:r>
              <a:rPr lang="en-IN"/>
              <a:t>Convex Hull</a:t>
            </a:r>
            <a:endParaRPr/>
          </a:p>
        </p:txBody>
      </p:sp>
      <p:pic>
        <p:nvPicPr>
          <p:cNvPr descr="G:\Computer Vision\py_project\contours_flowchart.png" id="144" name="Google Shape;144;p9"/>
          <p:cNvPicPr preferRelativeResize="0"/>
          <p:nvPr>
            <p:ph idx="1" type="body"/>
          </p:nvPr>
        </p:nvPicPr>
        <p:blipFill rotWithShape="1">
          <a:blip r:embed="rId3">
            <a:alphaModFix/>
          </a:blip>
          <a:srcRect b="0" l="0" r="0" t="0"/>
          <a:stretch/>
        </p:blipFill>
        <p:spPr>
          <a:xfrm>
            <a:off x="727710" y="2407920"/>
            <a:ext cx="7688580" cy="2804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LENOVO</dc:creator>
</cp:coreProperties>
</file>