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1" r:id="rId4"/>
    <p:sldId id="262" r:id="rId5"/>
    <p:sldId id="263" r:id="rId6"/>
    <p:sldId id="264" r:id="rId7"/>
    <p:sldId id="265" r:id="rId8"/>
    <p:sldId id="267" r:id="rId9"/>
    <p:sldId id="268" r:id="rId10"/>
    <p:sldId id="269" r:id="rId11"/>
    <p:sldId id="270" r:id="rId12"/>
    <p:sldId id="271" r:id="rId13"/>
    <p:sldId id="272" r:id="rId14"/>
    <p:sldId id="273" r:id="rId15"/>
    <p:sldId id="275" r:id="rId16"/>
    <p:sldId id="276" r:id="rId17"/>
    <p:sldId id="274" r:id="rId18"/>
    <p:sldId id="277" r:id="rId19"/>
    <p:sldId id="278" r:id="rId20"/>
    <p:sldId id="279" r:id="rId21"/>
    <p:sldId id="280" r:id="rId22"/>
    <p:sldId id="282" r:id="rId23"/>
    <p:sldId id="281" r:id="rId24"/>
    <p:sldId id="284" r:id="rId25"/>
    <p:sldId id="283" r:id="rId26"/>
    <p:sldId id="285" r:id="rId27"/>
    <p:sldId id="286" r:id="rId28"/>
    <p:sldId id="287" r:id="rId29"/>
    <p:sldId id="288" r:id="rId30"/>
    <p:sldId id="289" r:id="rId31"/>
    <p:sldId id="292" r:id="rId32"/>
    <p:sldId id="293" r:id="rId33"/>
    <p:sldId id="296" r:id="rId34"/>
    <p:sldId id="297" r:id="rId35"/>
    <p:sldId id="298" r:id="rId36"/>
    <p:sldId id="29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1" autoAdjust="0"/>
    <p:restoredTop sz="94660"/>
  </p:normalViewPr>
  <p:slideViewPr>
    <p:cSldViewPr snapToGrid="0">
      <p:cViewPr varScale="1">
        <p:scale>
          <a:sx n="91" d="100"/>
          <a:sy n="91" d="100"/>
        </p:scale>
        <p:origin x="4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C7EC98-0696-4211-99C2-65F4C26A83F9}" type="datetimeFigureOut">
              <a:rPr lang="en-US" smtClean="0"/>
              <a:t>11/29/2017</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151A49F-5BB7-402F-B3D9-0277EAE34FC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4030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7EC98-0696-4211-99C2-65F4C26A83F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1A49F-5BB7-402F-B3D9-0277EAE34FC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7787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7EC98-0696-4211-99C2-65F4C26A83F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1A49F-5BB7-402F-B3D9-0277EAE34FC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9202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7EC98-0696-4211-99C2-65F4C26A83F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1A49F-5BB7-402F-B3D9-0277EAE34FC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4177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C7EC98-0696-4211-99C2-65F4C26A83F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1A49F-5BB7-402F-B3D9-0277EAE34FC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4844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C7EC98-0696-4211-99C2-65F4C26A83F9}"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51A49F-5BB7-402F-B3D9-0277EAE34FC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0632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C7EC98-0696-4211-99C2-65F4C26A83F9}" type="datetimeFigureOut">
              <a:rPr lang="en-US" smtClean="0"/>
              <a:t>11/29/2017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51A49F-5BB7-402F-B3D9-0277EAE34FC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682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C7EC98-0696-4211-99C2-65F4C26A83F9}" type="datetimeFigureOut">
              <a:rPr lang="en-US" smtClean="0"/>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51A49F-5BB7-402F-B3D9-0277EAE34FC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0449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C7EC98-0696-4211-99C2-65F4C26A83F9}" type="datetimeFigureOut">
              <a:rPr lang="en-US" smtClean="0"/>
              <a:t>11/29/2017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51A49F-5BB7-402F-B3D9-0277EAE34FC5}" type="slidenum">
              <a:rPr lang="en-US" smtClean="0"/>
              <a:t>‹#›</a:t>
            </a:fld>
            <a:endParaRPr lang="en-US"/>
          </a:p>
        </p:txBody>
      </p:sp>
    </p:spTree>
    <p:extLst>
      <p:ext uri="{BB962C8B-B14F-4D97-AF65-F5344CB8AC3E}">
        <p14:creationId xmlns:p14="http://schemas.microsoft.com/office/powerpoint/2010/main" val="1277734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C7EC98-0696-4211-99C2-65F4C26A83F9}"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51A49F-5BB7-402F-B3D9-0277EAE34FC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0340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CC7EC98-0696-4211-99C2-65F4C26A83F9}" type="datetimeFigureOut">
              <a:rPr lang="en-US" smtClean="0"/>
              <a:t>11/29/2017</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151A49F-5BB7-402F-B3D9-0277EAE34FC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7602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CC7EC98-0696-4211-99C2-65F4C26A83F9}" type="datetimeFigureOut">
              <a:rPr lang="en-US" smtClean="0"/>
              <a:t>11/29/2017</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151A49F-5BB7-402F-B3D9-0277EAE34FC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5305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descr="A picture containing indoor, furniture&#10;&#10;Description generated with high confidence">
            <a:extLst>
              <a:ext uri="{FF2B5EF4-FFF2-40B4-BE49-F238E27FC236}">
                <a16:creationId xmlns:a16="http://schemas.microsoft.com/office/drawing/2014/main" id="{C2192E09-EBC7-416C-B887-DFF915D7F43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BC7667-C352-4842-9AFD-E5C16AD002F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352BB3D1-FC10-43EE-8114-34C0EBA6F82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7766695C-9F91-4225-8954-E3288BC513F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00D6EAF-9764-4BE5-881A-3FEDC9F222D9}"/>
              </a:ext>
            </a:extLst>
          </p:cNvPr>
          <p:cNvSpPr>
            <a:spLocks noGrp="1"/>
          </p:cNvSpPr>
          <p:nvPr>
            <p:ph type="title"/>
          </p:nvPr>
        </p:nvSpPr>
        <p:spPr>
          <a:xfrm>
            <a:off x="4976636" y="992221"/>
            <a:ext cx="6247308" cy="4873558"/>
          </a:xfrm>
        </p:spPr>
        <p:txBody>
          <a:bodyPr vert="horz" lIns="91440" tIns="45720" rIns="91440" bIns="0" rtlCol="0" anchor="ctr">
            <a:normAutofit/>
          </a:bodyPr>
          <a:lstStyle/>
          <a:p>
            <a:r>
              <a:rPr lang="en-US" sz="4800"/>
              <a:t>GROUP 5</a:t>
            </a:r>
          </a:p>
        </p:txBody>
      </p:sp>
      <p:sp>
        <p:nvSpPr>
          <p:cNvPr id="3" name="Text Placeholder 2">
            <a:extLst>
              <a:ext uri="{FF2B5EF4-FFF2-40B4-BE49-F238E27FC236}">
                <a16:creationId xmlns:a16="http://schemas.microsoft.com/office/drawing/2014/main" id="{A2BAF018-B6AE-4E18-A494-B01986AFB6D0}"/>
              </a:ext>
            </a:extLst>
          </p:cNvPr>
          <p:cNvSpPr>
            <a:spLocks noGrp="1"/>
          </p:cNvSpPr>
          <p:nvPr>
            <p:ph type="body" idx="1"/>
          </p:nvPr>
        </p:nvSpPr>
        <p:spPr>
          <a:xfrm>
            <a:off x="968056" y="996610"/>
            <a:ext cx="3363901" cy="4864780"/>
          </a:xfrm>
        </p:spPr>
        <p:txBody>
          <a:bodyPr vert="horz" lIns="91440" tIns="91440" rIns="91440" bIns="91440" rtlCol="0" anchor="ctr">
            <a:normAutofit/>
          </a:bodyPr>
          <a:lstStyle/>
          <a:p>
            <a:pPr algn="r"/>
            <a:r>
              <a:rPr lang="en-US" sz="2000" cap="all">
                <a:solidFill>
                  <a:schemeClr val="tx2"/>
                </a:solidFill>
              </a:rPr>
              <a:t>PROJECT TOPIC: </a:t>
            </a:r>
          </a:p>
          <a:p>
            <a:pPr algn="r"/>
            <a:r>
              <a:rPr lang="en-US" sz="2000" cap="all">
                <a:solidFill>
                  <a:schemeClr val="tx2"/>
                </a:solidFill>
              </a:rPr>
              <a:t>CUSTOMER’S SATISFACTION ABOUT SDSU’S DAIRY BAR</a:t>
            </a:r>
          </a:p>
          <a:p>
            <a:pPr algn="r"/>
            <a:endParaRPr lang="en-US" sz="2000" cap="all">
              <a:solidFill>
                <a:schemeClr val="tx2"/>
              </a:solidFill>
            </a:endParaRPr>
          </a:p>
        </p:txBody>
      </p:sp>
    </p:spTree>
    <p:extLst>
      <p:ext uri="{BB962C8B-B14F-4D97-AF65-F5344CB8AC3E}">
        <p14:creationId xmlns:p14="http://schemas.microsoft.com/office/powerpoint/2010/main" val="1875937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0CABCAE3-64FC-4149-819F-2C18128241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0" name="Picture 39">
            <a:extLst>
              <a:ext uri="{FF2B5EF4-FFF2-40B4-BE49-F238E27FC236}">
                <a16:creationId xmlns:a16="http://schemas.microsoft.com/office/drawing/2014/main" id="{012FDCFE-9AD2-4D8A-8CBF-B3AA37EBF6D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2" name="Straight Connector 41">
            <a:extLst>
              <a:ext uri="{FF2B5EF4-FFF2-40B4-BE49-F238E27FC236}">
                <a16:creationId xmlns:a16="http://schemas.microsoft.com/office/drawing/2014/main" id="{FBD463FC-4CA8-4FF4-85A3-AF9F4B98D21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56012FD-74A8-4C91-B318-435CF2B719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6" name="Rectangle 45">
            <a:extLst>
              <a:ext uri="{FF2B5EF4-FFF2-40B4-BE49-F238E27FC236}">
                <a16:creationId xmlns:a16="http://schemas.microsoft.com/office/drawing/2014/main" id="{45C76AC0-BB6B-419E-A327-AFA2975008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B0E4246-09B8-46D7-A0D2-4D264863AD3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50" name="Picture 49">
            <a:extLst>
              <a:ext uri="{FF2B5EF4-FFF2-40B4-BE49-F238E27FC236}">
                <a16:creationId xmlns:a16="http://schemas.microsoft.com/office/drawing/2014/main" id="{F50C8D8D-B32F-4194-8321-164EC442750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2" name="Straight Connector 51">
            <a:extLst>
              <a:ext uri="{FF2B5EF4-FFF2-40B4-BE49-F238E27FC236}">
                <a16:creationId xmlns:a16="http://schemas.microsoft.com/office/drawing/2014/main" id="{5BD24D8B-8573-4260-B700-E860AD6D2A8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E0B6A3-E197-43D6-82D5-7455DAB1A74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1847088"/>
            <a:ext cx="415875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Picture Placeholder 7">
            <a:extLst>
              <a:ext uri="{FF2B5EF4-FFF2-40B4-BE49-F238E27FC236}">
                <a16:creationId xmlns:a16="http://schemas.microsoft.com/office/drawing/2014/main" id="{33D9089D-5942-4B94-980C-7F49EC24FA1B}"/>
              </a:ext>
            </a:extLst>
          </p:cNvPr>
          <p:cNvPicPr>
            <a:picLocks noGrp="1"/>
          </p:cNvPicPr>
          <p:nvPr>
            <p:ph type="pic" idx="1"/>
          </p:nvPr>
        </p:nvPicPr>
        <p:blipFill rotWithShape="1">
          <a:blip r:embed="rId4">
            <a:extLst>
              <a:ext uri="{28A0092B-C50C-407E-A947-70E740481C1C}">
                <a14:useLocalDpi xmlns:a14="http://schemas.microsoft.com/office/drawing/2010/main" val="0"/>
              </a:ext>
            </a:extLst>
          </a:blip>
          <a:srcRect/>
          <a:stretch/>
        </p:blipFill>
        <p:spPr bwMode="auto">
          <a:xfrm>
            <a:off x="1135407" y="729586"/>
            <a:ext cx="4960442" cy="4736759"/>
          </a:xfrm>
          <a:prstGeom prst="rect">
            <a:avLst/>
          </a:prstGeom>
          <a:solidFill>
            <a:srgbClr val="FFFFFF">
              <a:shade val="85000"/>
            </a:srgbClr>
          </a:solidFill>
          <a:scene3d>
            <a:camera prst="orthographicFront"/>
            <a:lightRig rig="twoPt" dir="t">
              <a:rot lat="0" lon="0" rev="7800000"/>
            </a:lightRig>
          </a:scene3d>
          <a:sp3d contourW="6350">
            <a:bevelT w="50800" h="16510"/>
            <a:contourClr>
              <a:srgbClr val="C0C0C0"/>
            </a:contourClr>
          </a:sp3d>
        </p:spPr>
      </p:pic>
      <p:sp>
        <p:nvSpPr>
          <p:cNvPr id="2" name="Title 1">
            <a:extLst>
              <a:ext uri="{FF2B5EF4-FFF2-40B4-BE49-F238E27FC236}">
                <a16:creationId xmlns:a16="http://schemas.microsoft.com/office/drawing/2014/main" id="{EEB644AF-D1E5-4E84-B6DF-D40C76760D4C}"/>
              </a:ext>
            </a:extLst>
          </p:cNvPr>
          <p:cNvSpPr>
            <a:spLocks noGrp="1"/>
          </p:cNvSpPr>
          <p:nvPr>
            <p:ph type="title"/>
          </p:nvPr>
        </p:nvSpPr>
        <p:spPr>
          <a:xfrm>
            <a:off x="6579648" y="804520"/>
            <a:ext cx="4158749" cy="1049235"/>
          </a:xfrm>
        </p:spPr>
        <p:txBody>
          <a:bodyPr vert="horz" lIns="91440" tIns="45720" rIns="91440" bIns="45720" rtlCol="0" anchor="t">
            <a:normAutofit/>
          </a:bodyPr>
          <a:lstStyle/>
          <a:p>
            <a:r>
              <a:rPr lang="en-US" dirty="0"/>
              <a:t>Graph &amp; Statistics</a:t>
            </a:r>
          </a:p>
        </p:txBody>
      </p:sp>
      <p:sp>
        <p:nvSpPr>
          <p:cNvPr id="4" name="Text Placeholder 3">
            <a:extLst>
              <a:ext uri="{FF2B5EF4-FFF2-40B4-BE49-F238E27FC236}">
                <a16:creationId xmlns:a16="http://schemas.microsoft.com/office/drawing/2014/main" id="{83C05C0A-5EF8-49AE-A13C-E2D20137E681}"/>
              </a:ext>
            </a:extLst>
          </p:cNvPr>
          <p:cNvSpPr>
            <a:spLocks noGrp="1"/>
          </p:cNvSpPr>
          <p:nvPr>
            <p:ph type="body" sz="half" idx="2"/>
          </p:nvPr>
        </p:nvSpPr>
        <p:spPr>
          <a:xfrm>
            <a:off x="6579647" y="2015732"/>
            <a:ext cx="4158750" cy="3450613"/>
          </a:xfrm>
        </p:spPr>
        <p:txBody>
          <a:bodyPr vert="horz" lIns="91440" tIns="45720" rIns="91440" bIns="45720" rtlCol="0" anchor="t">
            <a:normAutofit/>
          </a:bodyPr>
          <a:lstStyle/>
          <a:p>
            <a:pPr indent="-228600">
              <a:buFont typeface="Arial" panose="020B0604020202020204" pitchFamily="34" charset="0"/>
              <a:buChar char="•"/>
            </a:pPr>
            <a:endParaRPr lang="en-US" dirty="0"/>
          </a:p>
        </p:txBody>
      </p:sp>
      <p:graphicFrame>
        <p:nvGraphicFramePr>
          <p:cNvPr id="9" name="Object 8">
            <a:extLst>
              <a:ext uri="{FF2B5EF4-FFF2-40B4-BE49-F238E27FC236}">
                <a16:creationId xmlns:a16="http://schemas.microsoft.com/office/drawing/2014/main" id="{FF1BC9A1-8330-4C6F-BA60-ADD0497F44E5}"/>
              </a:ext>
            </a:extLst>
          </p:cNvPr>
          <p:cNvGraphicFramePr>
            <a:graphicFrameLocks noChangeAspect="1"/>
          </p:cNvGraphicFramePr>
          <p:nvPr>
            <p:extLst>
              <p:ext uri="{D42A27DB-BD31-4B8C-83A1-F6EECF244321}">
                <p14:modId xmlns:p14="http://schemas.microsoft.com/office/powerpoint/2010/main" val="1154755940"/>
              </p:ext>
            </p:extLst>
          </p:nvPr>
        </p:nvGraphicFramePr>
        <p:xfrm>
          <a:off x="2057400" y="1274716"/>
          <a:ext cx="14007416" cy="4184195"/>
        </p:xfrm>
        <a:graphic>
          <a:graphicData uri="http://schemas.openxmlformats.org/presentationml/2006/ole">
            <mc:AlternateContent xmlns:mc="http://schemas.openxmlformats.org/markup-compatibility/2006">
              <mc:Choice xmlns:v="urn:schemas-microsoft-com:vml" Requires="v">
                <p:oleObj spid="_x0000_s1067" name="Document" r:id="rId5" imgW="5968480" imgH="2236282" progId="Word.Document.12">
                  <p:embed/>
                </p:oleObj>
              </mc:Choice>
              <mc:Fallback>
                <p:oleObj name="Document" r:id="rId5" imgW="5968480" imgH="2236282" progId="Word.Document.12">
                  <p:embed/>
                  <p:pic>
                    <p:nvPicPr>
                      <p:cNvPr id="0" name=""/>
                      <p:cNvPicPr/>
                      <p:nvPr/>
                    </p:nvPicPr>
                    <p:blipFill>
                      <a:blip r:embed="rId6"/>
                      <a:stretch>
                        <a:fillRect/>
                      </a:stretch>
                    </p:blipFill>
                    <p:spPr>
                      <a:xfrm>
                        <a:off x="2057400" y="1274716"/>
                        <a:ext cx="14007416" cy="4184195"/>
                      </a:xfrm>
                      <a:prstGeom prst="rect">
                        <a:avLst/>
                      </a:prstGeom>
                    </p:spPr>
                  </p:pic>
                </p:oleObj>
              </mc:Fallback>
            </mc:AlternateContent>
          </a:graphicData>
        </a:graphic>
      </p:graphicFrame>
    </p:spTree>
    <p:extLst>
      <p:ext uri="{BB962C8B-B14F-4D97-AF65-F5344CB8AC3E}">
        <p14:creationId xmlns:p14="http://schemas.microsoft.com/office/powerpoint/2010/main" val="3093046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7A9EB-D88A-42CA-AE56-B8AA0CA6196B}"/>
              </a:ext>
            </a:extLst>
          </p:cNvPr>
          <p:cNvSpPr>
            <a:spLocks noGrp="1"/>
          </p:cNvSpPr>
          <p:nvPr>
            <p:ph type="title"/>
          </p:nvPr>
        </p:nvSpPr>
        <p:spPr>
          <a:xfrm>
            <a:off x="1444671" y="2117035"/>
            <a:ext cx="3273099" cy="929055"/>
          </a:xfrm>
        </p:spPr>
        <p:txBody>
          <a:bodyPr/>
          <a:lstStyle/>
          <a:p>
            <a:r>
              <a:rPr lang="en-US" dirty="0">
                <a:effectLst>
                  <a:outerShdw blurRad="38100" dist="38100" dir="2700000" algn="tl">
                    <a:srgbClr val="000000">
                      <a:alpha val="43137"/>
                    </a:srgbClr>
                  </a:outerShdw>
                </a:effectLst>
              </a:rPr>
              <a:t>ANALYSIS</a:t>
            </a:r>
          </a:p>
        </p:txBody>
      </p:sp>
      <p:sp>
        <p:nvSpPr>
          <p:cNvPr id="3" name="Content Placeholder 2">
            <a:extLst>
              <a:ext uri="{FF2B5EF4-FFF2-40B4-BE49-F238E27FC236}">
                <a16:creationId xmlns:a16="http://schemas.microsoft.com/office/drawing/2014/main" id="{20D91B9E-1AB8-446E-B48C-448831034186}"/>
              </a:ext>
            </a:extLst>
          </p:cNvPr>
          <p:cNvSpPr>
            <a:spLocks noGrp="1"/>
          </p:cNvSpPr>
          <p:nvPr>
            <p:ph idx="1"/>
          </p:nvPr>
        </p:nvSpPr>
        <p:spPr>
          <a:xfrm>
            <a:off x="5043713" y="798974"/>
            <a:ext cx="6813669" cy="4658826"/>
          </a:xfrm>
        </p:spPr>
        <p:txBody>
          <a:bodyPr>
            <a:normAutofit/>
          </a:bodyPr>
          <a:lstStyle/>
          <a:p>
            <a:pPr algn="just"/>
            <a:r>
              <a:rPr lang="en-US" b="1" i="1" dirty="0"/>
              <a:t>Age</a:t>
            </a:r>
          </a:p>
          <a:p>
            <a:pPr algn="just"/>
            <a:r>
              <a:rPr lang="en-US" dirty="0"/>
              <a:t>Out of the total of 158 respondents, 89 respondents comprising 56.3% belong to the age category 16-20, 61 respondents comprising 38.6% belong the age category 21-25, 7 respondents, comprising 4.4% also have their ages falling within the category 26-30 and only 1 respondent comprising 0.6% has his or her age over 30years. </a:t>
            </a:r>
          </a:p>
          <a:p>
            <a:pPr algn="just"/>
            <a:r>
              <a:rPr lang="en-US" dirty="0"/>
              <a:t>The bar graph depicting this age category clearly shows that the age group with the highest respondents is 16-20, followed by 21-25 and the least is those above the age 30.</a:t>
            </a:r>
          </a:p>
        </p:txBody>
      </p:sp>
      <p:sp>
        <p:nvSpPr>
          <p:cNvPr id="4" name="Text Placeholder 3">
            <a:extLst>
              <a:ext uri="{FF2B5EF4-FFF2-40B4-BE49-F238E27FC236}">
                <a16:creationId xmlns:a16="http://schemas.microsoft.com/office/drawing/2014/main" id="{9B9CBC12-6C49-4E73-97E1-B822B18C1235}"/>
              </a:ext>
            </a:extLst>
          </p:cNvPr>
          <p:cNvSpPr>
            <a:spLocks noGrp="1"/>
          </p:cNvSpPr>
          <p:nvPr>
            <p:ph type="body" sz="half" idx="2"/>
          </p:nvPr>
        </p:nvSpPr>
        <p:spPr/>
        <p:txBody>
          <a:bodyPr>
            <a:normAutofit/>
          </a:bodyPr>
          <a:lstStyle/>
          <a:p>
            <a:r>
              <a:rPr lang="en-US" sz="2000" dirty="0">
                <a:effectLst>
                  <a:outerShdw blurRad="38100" dist="38100" dir="2700000" algn="tl">
                    <a:srgbClr val="000000">
                      <a:alpha val="43137"/>
                    </a:srgbClr>
                  </a:outerShdw>
                </a:effectLst>
              </a:rPr>
              <a:t>SINGLE VARIABLE ANALYSIS</a:t>
            </a:r>
          </a:p>
        </p:txBody>
      </p:sp>
    </p:spTree>
    <p:extLst>
      <p:ext uri="{BB962C8B-B14F-4D97-AF65-F5344CB8AC3E}">
        <p14:creationId xmlns:p14="http://schemas.microsoft.com/office/powerpoint/2010/main" val="1387854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7BC3A2-6BE2-4347-9E07-A5F44DDEA59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095999" cy="6123709"/>
          </a:xfrm>
          <a:prstGeom prst="rect">
            <a:avLst/>
          </a:prstGeom>
          <a:noFill/>
          <a:ln>
            <a:noFill/>
          </a:ln>
        </p:spPr>
      </p:pic>
      <p:graphicFrame>
        <p:nvGraphicFramePr>
          <p:cNvPr id="5" name="Table 4">
            <a:extLst>
              <a:ext uri="{FF2B5EF4-FFF2-40B4-BE49-F238E27FC236}">
                <a16:creationId xmlns:a16="http://schemas.microsoft.com/office/drawing/2014/main" id="{7E2EFA6D-A7EA-464D-8566-CDE66AE31C79}"/>
              </a:ext>
            </a:extLst>
          </p:cNvPr>
          <p:cNvGraphicFramePr>
            <a:graphicFrameLocks noGrp="1"/>
          </p:cNvGraphicFramePr>
          <p:nvPr>
            <p:extLst>
              <p:ext uri="{D42A27DB-BD31-4B8C-83A1-F6EECF244321}">
                <p14:modId xmlns:p14="http://schemas.microsoft.com/office/powerpoint/2010/main" val="2193109096"/>
              </p:ext>
            </p:extLst>
          </p:nvPr>
        </p:nvGraphicFramePr>
        <p:xfrm>
          <a:off x="6321288" y="0"/>
          <a:ext cx="5675241" cy="6184052"/>
        </p:xfrm>
        <a:graphic>
          <a:graphicData uri="http://schemas.openxmlformats.org/drawingml/2006/table">
            <a:tbl>
              <a:tblPr>
                <a:tableStyleId>{85BE263C-DBD7-4A20-BB59-AAB30ACAA65A}</a:tableStyleId>
              </a:tblPr>
              <a:tblGrid>
                <a:gridCol w="563194">
                  <a:extLst>
                    <a:ext uri="{9D8B030D-6E8A-4147-A177-3AD203B41FA5}">
                      <a16:colId xmlns:a16="http://schemas.microsoft.com/office/drawing/2014/main" val="2319141723"/>
                    </a:ext>
                  </a:extLst>
                </a:gridCol>
                <a:gridCol w="892209">
                  <a:extLst>
                    <a:ext uri="{9D8B030D-6E8A-4147-A177-3AD203B41FA5}">
                      <a16:colId xmlns:a16="http://schemas.microsoft.com/office/drawing/2014/main" val="1965135670"/>
                    </a:ext>
                  </a:extLst>
                </a:gridCol>
                <a:gridCol w="892209">
                  <a:extLst>
                    <a:ext uri="{9D8B030D-6E8A-4147-A177-3AD203B41FA5}">
                      <a16:colId xmlns:a16="http://schemas.microsoft.com/office/drawing/2014/main" val="4024201026"/>
                    </a:ext>
                  </a:extLst>
                </a:gridCol>
                <a:gridCol w="1067839">
                  <a:extLst>
                    <a:ext uri="{9D8B030D-6E8A-4147-A177-3AD203B41FA5}">
                      <a16:colId xmlns:a16="http://schemas.microsoft.com/office/drawing/2014/main" val="1000173787"/>
                    </a:ext>
                  </a:extLst>
                </a:gridCol>
                <a:gridCol w="1129895">
                  <a:extLst>
                    <a:ext uri="{9D8B030D-6E8A-4147-A177-3AD203B41FA5}">
                      <a16:colId xmlns:a16="http://schemas.microsoft.com/office/drawing/2014/main" val="268359122"/>
                    </a:ext>
                  </a:extLst>
                </a:gridCol>
                <a:gridCol w="1129895">
                  <a:extLst>
                    <a:ext uri="{9D8B030D-6E8A-4147-A177-3AD203B41FA5}">
                      <a16:colId xmlns:a16="http://schemas.microsoft.com/office/drawing/2014/main" val="4030721220"/>
                    </a:ext>
                  </a:extLst>
                </a:gridCol>
              </a:tblGrid>
              <a:tr h="699578">
                <a:tc gridSpan="6">
                  <a:txBody>
                    <a:bodyPr/>
                    <a:lstStyle/>
                    <a:p>
                      <a:pPr marL="38100" marR="38100" algn="ctr">
                        <a:lnSpc>
                          <a:spcPct val="107000"/>
                        </a:lnSpc>
                        <a:spcBef>
                          <a:spcPts val="0"/>
                        </a:spcBef>
                        <a:spcAft>
                          <a:spcPts val="0"/>
                        </a:spcAft>
                      </a:pPr>
                      <a:r>
                        <a:rPr lang="en-US" sz="2400" dirty="0">
                          <a:effectLst/>
                        </a:rPr>
                        <a:t>age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8948766"/>
                  </a:ext>
                </a:extLst>
              </a:tr>
              <a:tr h="1113707">
                <a:tc gridSpan="2">
                  <a:txBody>
                    <a:bodyPr/>
                    <a:lstStyle/>
                    <a:p>
                      <a:pPr marL="0" marR="0">
                        <a:lnSpc>
                          <a:spcPct val="107000"/>
                        </a:lnSpc>
                        <a:spcBef>
                          <a:spcPts val="0"/>
                        </a:spcBef>
                        <a:spcAft>
                          <a:spcPts val="0"/>
                        </a:spcAft>
                      </a:pPr>
                      <a:r>
                        <a:rPr lang="en-US" sz="24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hMerge="1">
                  <a:txBody>
                    <a:bodyPr/>
                    <a:lstStyle/>
                    <a:p>
                      <a:endParaRPr lang="en-US"/>
                    </a:p>
                  </a:txBody>
                  <a:tcPr/>
                </a:tc>
                <a:tc>
                  <a:txBody>
                    <a:bodyPr/>
                    <a:lstStyle/>
                    <a:p>
                      <a:pPr marL="38100" marR="38100" algn="ctr">
                        <a:lnSpc>
                          <a:spcPct val="107000"/>
                        </a:lnSpc>
                        <a:spcBef>
                          <a:spcPts val="0"/>
                        </a:spcBef>
                        <a:spcAft>
                          <a:spcPts val="0"/>
                        </a:spcAft>
                      </a:pPr>
                      <a:r>
                        <a:rPr lang="en-US" sz="2400">
                          <a:effectLst/>
                        </a:rPr>
                        <a:t>Frequency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ct val="107000"/>
                        </a:lnSpc>
                        <a:spcBef>
                          <a:spcPts val="0"/>
                        </a:spcBef>
                        <a:spcAft>
                          <a:spcPts val="0"/>
                        </a:spcAft>
                      </a:pPr>
                      <a:r>
                        <a:rPr lang="en-US" sz="2400" dirty="0">
                          <a:effectLst/>
                        </a:rPr>
                        <a:t>Percent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ct val="107000"/>
                        </a:lnSpc>
                        <a:spcBef>
                          <a:spcPts val="0"/>
                        </a:spcBef>
                        <a:spcAft>
                          <a:spcPts val="0"/>
                        </a:spcAft>
                      </a:pPr>
                      <a:r>
                        <a:rPr lang="en-US" sz="2400" dirty="0">
                          <a:effectLst/>
                        </a:rPr>
                        <a:t>Valid Percent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ct val="107000"/>
                        </a:lnSpc>
                        <a:spcBef>
                          <a:spcPts val="0"/>
                        </a:spcBef>
                        <a:spcAft>
                          <a:spcPts val="0"/>
                        </a:spcAft>
                      </a:pPr>
                      <a:r>
                        <a:rPr lang="en-US" sz="2400">
                          <a:effectLst/>
                        </a:rPr>
                        <a:t>Cumulative Percent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237777663"/>
                  </a:ext>
                </a:extLst>
              </a:tr>
              <a:tr h="847838">
                <a:tc rowSpan="5">
                  <a:txBody>
                    <a:bodyPr/>
                    <a:lstStyle/>
                    <a:p>
                      <a:pPr marL="38100" marR="38100">
                        <a:lnSpc>
                          <a:spcPct val="107000"/>
                        </a:lnSpc>
                        <a:spcBef>
                          <a:spcPts val="0"/>
                        </a:spcBef>
                        <a:spcAft>
                          <a:spcPts val="0"/>
                        </a:spcAft>
                      </a:pPr>
                      <a:r>
                        <a:rPr lang="en-US" sz="2400">
                          <a:effectLst/>
                        </a:rPr>
                        <a:t>Valid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nSpc>
                          <a:spcPct val="107000"/>
                        </a:lnSpc>
                        <a:spcBef>
                          <a:spcPts val="0"/>
                        </a:spcBef>
                        <a:spcAft>
                          <a:spcPts val="0"/>
                        </a:spcAft>
                      </a:pPr>
                      <a:endParaRPr lang="en-US" sz="2400" dirty="0">
                        <a:effectLst/>
                      </a:endParaRPr>
                    </a:p>
                    <a:p>
                      <a:pPr marL="38100" marR="38100">
                        <a:lnSpc>
                          <a:spcPct val="107000"/>
                        </a:lnSpc>
                        <a:spcBef>
                          <a:spcPts val="0"/>
                        </a:spcBef>
                        <a:spcAft>
                          <a:spcPts val="0"/>
                        </a:spcAft>
                      </a:pPr>
                      <a:r>
                        <a:rPr lang="en-US" sz="2400" dirty="0">
                          <a:effectLst/>
                        </a:rPr>
                        <a:t>1.0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ct val="107000"/>
                        </a:lnSpc>
                        <a:spcBef>
                          <a:spcPts val="0"/>
                        </a:spcBef>
                        <a:spcAft>
                          <a:spcPts val="0"/>
                        </a:spcAft>
                      </a:pPr>
                      <a:r>
                        <a:rPr lang="en-US" sz="2400">
                          <a:effectLst/>
                        </a:rPr>
                        <a:t>89</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400">
                          <a:effectLst/>
                        </a:rPr>
                        <a:t>56.3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400">
                          <a:effectLst/>
                        </a:rPr>
                        <a:t>56.3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400">
                          <a:effectLst/>
                        </a:rPr>
                        <a:t>56.3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057506671"/>
                  </a:ext>
                </a:extLst>
              </a:tr>
              <a:tr h="847838">
                <a:tc vMerge="1">
                  <a:txBody>
                    <a:bodyPr/>
                    <a:lstStyle/>
                    <a:p>
                      <a:endParaRPr lang="en-US"/>
                    </a:p>
                  </a:txBody>
                  <a:tcPr/>
                </a:tc>
                <a:tc>
                  <a:txBody>
                    <a:bodyPr/>
                    <a:lstStyle/>
                    <a:p>
                      <a:pPr marL="38100" marR="38100">
                        <a:lnSpc>
                          <a:spcPct val="107000"/>
                        </a:lnSpc>
                        <a:spcBef>
                          <a:spcPts val="0"/>
                        </a:spcBef>
                        <a:spcAft>
                          <a:spcPts val="0"/>
                        </a:spcAft>
                      </a:pPr>
                      <a:endParaRPr lang="en-US" sz="2400" dirty="0">
                        <a:effectLst/>
                      </a:endParaRPr>
                    </a:p>
                    <a:p>
                      <a:pPr marL="38100" marR="38100">
                        <a:lnSpc>
                          <a:spcPct val="107000"/>
                        </a:lnSpc>
                        <a:spcBef>
                          <a:spcPts val="0"/>
                        </a:spcBef>
                        <a:spcAft>
                          <a:spcPts val="0"/>
                        </a:spcAft>
                      </a:pPr>
                      <a:r>
                        <a:rPr lang="en-US" sz="2400" dirty="0">
                          <a:effectLst/>
                        </a:rPr>
                        <a:t>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ct val="107000"/>
                        </a:lnSpc>
                        <a:spcBef>
                          <a:spcPts val="0"/>
                        </a:spcBef>
                        <a:spcAft>
                          <a:spcPts val="0"/>
                        </a:spcAft>
                      </a:pPr>
                      <a:r>
                        <a:rPr lang="en-US" sz="2400">
                          <a:effectLst/>
                        </a:rPr>
                        <a:t>61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400" dirty="0">
                          <a:effectLst/>
                        </a:rPr>
                        <a:t>38.6</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400" dirty="0">
                          <a:effectLst/>
                        </a:rPr>
                        <a:t>38.6</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400" dirty="0">
                          <a:effectLst/>
                        </a:rPr>
                        <a:t>94.9</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951570860"/>
                  </a:ext>
                </a:extLst>
              </a:tr>
              <a:tr h="847838">
                <a:tc vMerge="1">
                  <a:txBody>
                    <a:bodyPr/>
                    <a:lstStyle/>
                    <a:p>
                      <a:endParaRPr lang="en-US"/>
                    </a:p>
                  </a:txBody>
                  <a:tcPr/>
                </a:tc>
                <a:tc>
                  <a:txBody>
                    <a:bodyPr/>
                    <a:lstStyle/>
                    <a:p>
                      <a:pPr marL="38100" marR="38100">
                        <a:lnSpc>
                          <a:spcPct val="107000"/>
                        </a:lnSpc>
                        <a:spcBef>
                          <a:spcPts val="0"/>
                        </a:spcBef>
                        <a:spcAft>
                          <a:spcPts val="0"/>
                        </a:spcAft>
                      </a:pPr>
                      <a:endParaRPr lang="en-US" sz="2400" dirty="0">
                        <a:effectLst/>
                      </a:endParaRPr>
                    </a:p>
                    <a:p>
                      <a:pPr marL="38100" marR="38100">
                        <a:lnSpc>
                          <a:spcPct val="107000"/>
                        </a:lnSpc>
                        <a:spcBef>
                          <a:spcPts val="0"/>
                        </a:spcBef>
                        <a:spcAft>
                          <a:spcPts val="0"/>
                        </a:spcAft>
                      </a:pPr>
                      <a:r>
                        <a:rPr lang="en-US" sz="2400" dirty="0">
                          <a:effectLst/>
                        </a:rPr>
                        <a:t>3.0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ct val="107000"/>
                        </a:lnSpc>
                        <a:spcBef>
                          <a:spcPts val="0"/>
                        </a:spcBef>
                        <a:spcAft>
                          <a:spcPts val="0"/>
                        </a:spcAft>
                      </a:pPr>
                      <a:r>
                        <a:rPr lang="en-US" sz="2400">
                          <a:effectLst/>
                        </a:rPr>
                        <a:t>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400">
                          <a:effectLst/>
                        </a:rPr>
                        <a:t>4.4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400">
                          <a:effectLst/>
                        </a:rPr>
                        <a:t>4.4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400">
                          <a:effectLst/>
                        </a:rPr>
                        <a:t>99.4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961170998"/>
                  </a:ext>
                </a:extLst>
              </a:tr>
              <a:tr h="847838">
                <a:tc vMerge="1">
                  <a:txBody>
                    <a:bodyPr/>
                    <a:lstStyle/>
                    <a:p>
                      <a:endParaRPr lang="en-US"/>
                    </a:p>
                  </a:txBody>
                  <a:tcPr/>
                </a:tc>
                <a:tc>
                  <a:txBody>
                    <a:bodyPr/>
                    <a:lstStyle/>
                    <a:p>
                      <a:pPr marL="38100" marR="38100">
                        <a:lnSpc>
                          <a:spcPct val="107000"/>
                        </a:lnSpc>
                        <a:spcBef>
                          <a:spcPts val="0"/>
                        </a:spcBef>
                        <a:spcAft>
                          <a:spcPts val="0"/>
                        </a:spcAft>
                      </a:pPr>
                      <a:endParaRPr lang="en-US" sz="2400" dirty="0">
                        <a:effectLst/>
                      </a:endParaRPr>
                    </a:p>
                    <a:p>
                      <a:pPr marL="38100" marR="38100">
                        <a:lnSpc>
                          <a:spcPct val="107000"/>
                        </a:lnSpc>
                        <a:spcBef>
                          <a:spcPts val="0"/>
                        </a:spcBef>
                        <a:spcAft>
                          <a:spcPts val="0"/>
                        </a:spcAft>
                      </a:pPr>
                      <a:r>
                        <a:rPr lang="en-US" sz="2400" dirty="0">
                          <a:effectLst/>
                        </a:rPr>
                        <a:t>4.0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ct val="107000"/>
                        </a:lnSpc>
                        <a:spcBef>
                          <a:spcPts val="0"/>
                        </a:spcBef>
                        <a:spcAft>
                          <a:spcPts val="0"/>
                        </a:spcAft>
                      </a:pPr>
                      <a:r>
                        <a:rPr lang="en-US" sz="24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400" dirty="0">
                          <a:effectLst/>
                        </a:rPr>
                        <a:t>.6</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400">
                          <a:effectLst/>
                        </a:rPr>
                        <a:t>.6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400">
                          <a:effectLst/>
                        </a:rPr>
                        <a:t>100.0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766168387"/>
                  </a:ext>
                </a:extLst>
              </a:tr>
              <a:tr h="919070">
                <a:tc vMerge="1">
                  <a:txBody>
                    <a:bodyPr/>
                    <a:lstStyle/>
                    <a:p>
                      <a:endParaRPr lang="en-US"/>
                    </a:p>
                  </a:txBody>
                  <a:tcPr/>
                </a:tc>
                <a:tc>
                  <a:txBody>
                    <a:bodyPr/>
                    <a:lstStyle/>
                    <a:p>
                      <a:pPr marL="38100" marR="38100">
                        <a:lnSpc>
                          <a:spcPct val="107000"/>
                        </a:lnSpc>
                        <a:spcBef>
                          <a:spcPts val="0"/>
                        </a:spcBef>
                        <a:spcAft>
                          <a:spcPts val="0"/>
                        </a:spcAft>
                      </a:pPr>
                      <a:endParaRPr lang="en-US" sz="2400" dirty="0">
                        <a:effectLst/>
                      </a:endParaRPr>
                    </a:p>
                    <a:p>
                      <a:pPr marL="38100" marR="38100">
                        <a:lnSpc>
                          <a:spcPct val="107000"/>
                        </a:lnSpc>
                        <a:spcBef>
                          <a:spcPts val="0"/>
                        </a:spcBef>
                        <a:spcAft>
                          <a:spcPts val="0"/>
                        </a:spcAft>
                      </a:pPr>
                      <a:r>
                        <a:rPr lang="en-US" sz="2400" dirty="0">
                          <a:effectLst/>
                        </a:rPr>
                        <a:t>Total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ct val="107000"/>
                        </a:lnSpc>
                        <a:spcBef>
                          <a:spcPts val="0"/>
                        </a:spcBef>
                        <a:spcAft>
                          <a:spcPts val="0"/>
                        </a:spcAft>
                      </a:pPr>
                      <a:r>
                        <a:rPr lang="en-US" sz="2400">
                          <a:effectLst/>
                        </a:rPr>
                        <a:t>158</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400" dirty="0">
                          <a:effectLst/>
                        </a:rPr>
                        <a:t>100.0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400">
                          <a:effectLst/>
                        </a:rPr>
                        <a:t>100.0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0"/>
                        </a:spcAft>
                      </a:pPr>
                      <a:r>
                        <a:rPr lang="en-US" sz="24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684174831"/>
                  </a:ext>
                </a:extLst>
              </a:tr>
            </a:tbl>
          </a:graphicData>
        </a:graphic>
      </p:graphicFrame>
    </p:spTree>
    <p:extLst>
      <p:ext uri="{BB962C8B-B14F-4D97-AF65-F5344CB8AC3E}">
        <p14:creationId xmlns:p14="http://schemas.microsoft.com/office/powerpoint/2010/main" val="4141599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7A9EB-D88A-42CA-AE56-B8AA0CA6196B}"/>
              </a:ext>
            </a:extLst>
          </p:cNvPr>
          <p:cNvSpPr>
            <a:spLocks noGrp="1"/>
          </p:cNvSpPr>
          <p:nvPr>
            <p:ph type="title"/>
          </p:nvPr>
        </p:nvSpPr>
        <p:spPr>
          <a:xfrm>
            <a:off x="1444671" y="2117035"/>
            <a:ext cx="3273099" cy="929055"/>
          </a:xfrm>
        </p:spPr>
        <p:txBody>
          <a:bodyPr/>
          <a:lstStyle/>
          <a:p>
            <a:r>
              <a:rPr lang="en-US" dirty="0">
                <a:effectLst>
                  <a:outerShdw blurRad="38100" dist="38100" dir="2700000" algn="tl">
                    <a:srgbClr val="000000">
                      <a:alpha val="43137"/>
                    </a:srgbClr>
                  </a:outerShdw>
                </a:effectLst>
              </a:rPr>
              <a:t>ANALYSIS</a:t>
            </a:r>
          </a:p>
        </p:txBody>
      </p:sp>
      <p:sp>
        <p:nvSpPr>
          <p:cNvPr id="3" name="Content Placeholder 2">
            <a:extLst>
              <a:ext uri="{FF2B5EF4-FFF2-40B4-BE49-F238E27FC236}">
                <a16:creationId xmlns:a16="http://schemas.microsoft.com/office/drawing/2014/main" id="{20D91B9E-1AB8-446E-B48C-448831034186}"/>
              </a:ext>
            </a:extLst>
          </p:cNvPr>
          <p:cNvSpPr>
            <a:spLocks noGrp="1"/>
          </p:cNvSpPr>
          <p:nvPr>
            <p:ph idx="1"/>
          </p:nvPr>
        </p:nvSpPr>
        <p:spPr>
          <a:xfrm>
            <a:off x="5043714" y="798974"/>
            <a:ext cx="6634764" cy="4658826"/>
          </a:xfrm>
        </p:spPr>
        <p:txBody>
          <a:bodyPr>
            <a:normAutofit/>
          </a:bodyPr>
          <a:lstStyle/>
          <a:p>
            <a:r>
              <a:rPr lang="en-US" b="1" i="1" dirty="0"/>
              <a:t>Gender</a:t>
            </a:r>
          </a:p>
          <a:p>
            <a:pPr algn="just"/>
            <a:r>
              <a:rPr lang="en-US" dirty="0"/>
              <a:t>From the gender statistics table, we observe that 54 of our respondents comprising 34.2% were females as against 85 respondents representing 53.8% of male respondents. </a:t>
            </a:r>
          </a:p>
          <a:p>
            <a:pPr marL="0" indent="0" algn="just">
              <a:buNone/>
            </a:pPr>
            <a:endParaRPr lang="en-US" dirty="0"/>
          </a:p>
          <a:p>
            <a:pPr algn="just"/>
            <a:r>
              <a:rPr lang="en-US" dirty="0"/>
              <a:t>We also recoded 18 respondents representing 11.4% who decided not to disclose their gender status to us. </a:t>
            </a:r>
          </a:p>
          <a:p>
            <a:pPr marL="0" indent="0" algn="just">
              <a:buNone/>
            </a:pPr>
            <a:endParaRPr lang="en-US" dirty="0"/>
          </a:p>
          <a:p>
            <a:pPr algn="just"/>
            <a:r>
              <a:rPr lang="en-US" dirty="0"/>
              <a:t>Unfortunately, we had only 1 respondent representing 0.6% who didn’t respond to his or her gender status.</a:t>
            </a:r>
          </a:p>
        </p:txBody>
      </p:sp>
      <p:sp>
        <p:nvSpPr>
          <p:cNvPr id="4" name="Text Placeholder 3">
            <a:extLst>
              <a:ext uri="{FF2B5EF4-FFF2-40B4-BE49-F238E27FC236}">
                <a16:creationId xmlns:a16="http://schemas.microsoft.com/office/drawing/2014/main" id="{9B9CBC12-6C49-4E73-97E1-B822B18C1235}"/>
              </a:ext>
            </a:extLst>
          </p:cNvPr>
          <p:cNvSpPr>
            <a:spLocks noGrp="1"/>
          </p:cNvSpPr>
          <p:nvPr>
            <p:ph type="body" sz="half" idx="2"/>
          </p:nvPr>
        </p:nvSpPr>
        <p:spPr/>
        <p:txBody>
          <a:bodyPr>
            <a:normAutofit/>
          </a:bodyPr>
          <a:lstStyle/>
          <a:p>
            <a:r>
              <a:rPr lang="en-US" sz="2000" dirty="0">
                <a:effectLst>
                  <a:outerShdw blurRad="38100" dist="38100" dir="2700000" algn="tl">
                    <a:srgbClr val="000000">
                      <a:alpha val="43137"/>
                    </a:srgbClr>
                  </a:outerShdw>
                </a:effectLst>
              </a:rPr>
              <a:t>SINGLE VARIABLE ANALYSIS</a:t>
            </a:r>
          </a:p>
        </p:txBody>
      </p:sp>
    </p:spTree>
    <p:extLst>
      <p:ext uri="{BB962C8B-B14F-4D97-AF65-F5344CB8AC3E}">
        <p14:creationId xmlns:p14="http://schemas.microsoft.com/office/powerpoint/2010/main" val="3719555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7B3741-EFBE-4C62-A2E7-C6712855EEA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827707"/>
            <a:ext cx="5943600" cy="4350579"/>
          </a:xfrm>
          <a:prstGeom prst="rect">
            <a:avLst/>
          </a:prstGeom>
          <a:noFill/>
          <a:ln>
            <a:noFill/>
          </a:ln>
        </p:spPr>
      </p:pic>
      <p:graphicFrame>
        <p:nvGraphicFramePr>
          <p:cNvPr id="2" name="Table 1">
            <a:extLst>
              <a:ext uri="{FF2B5EF4-FFF2-40B4-BE49-F238E27FC236}">
                <a16:creationId xmlns:a16="http://schemas.microsoft.com/office/drawing/2014/main" id="{13A0AE91-2D8F-4DBF-AE88-60B9F57C3B59}"/>
              </a:ext>
            </a:extLst>
          </p:cNvPr>
          <p:cNvGraphicFramePr>
            <a:graphicFrameLocks noGrp="1"/>
          </p:cNvGraphicFramePr>
          <p:nvPr>
            <p:extLst>
              <p:ext uri="{D42A27DB-BD31-4B8C-83A1-F6EECF244321}">
                <p14:modId xmlns:p14="http://schemas.microsoft.com/office/powerpoint/2010/main" val="1358661511"/>
              </p:ext>
            </p:extLst>
          </p:nvPr>
        </p:nvGraphicFramePr>
        <p:xfrm>
          <a:off x="6248402" y="827707"/>
          <a:ext cx="5529468" cy="5047144"/>
        </p:xfrm>
        <a:graphic>
          <a:graphicData uri="http://schemas.openxmlformats.org/drawingml/2006/table">
            <a:tbl>
              <a:tblPr>
                <a:tableStyleId>{85BE263C-DBD7-4A20-BB59-AAB30ACAA65A}</a:tableStyleId>
              </a:tblPr>
              <a:tblGrid>
                <a:gridCol w="548766">
                  <a:extLst>
                    <a:ext uri="{9D8B030D-6E8A-4147-A177-3AD203B41FA5}">
                      <a16:colId xmlns:a16="http://schemas.microsoft.com/office/drawing/2014/main" val="1818573190"/>
                    </a:ext>
                  </a:extLst>
                </a:gridCol>
                <a:gridCol w="868807">
                  <a:extLst>
                    <a:ext uri="{9D8B030D-6E8A-4147-A177-3AD203B41FA5}">
                      <a16:colId xmlns:a16="http://schemas.microsoft.com/office/drawing/2014/main" val="4006010922"/>
                    </a:ext>
                  </a:extLst>
                </a:gridCol>
                <a:gridCol w="868807">
                  <a:extLst>
                    <a:ext uri="{9D8B030D-6E8A-4147-A177-3AD203B41FA5}">
                      <a16:colId xmlns:a16="http://schemas.microsoft.com/office/drawing/2014/main" val="1840643306"/>
                    </a:ext>
                  </a:extLst>
                </a:gridCol>
                <a:gridCol w="1041202">
                  <a:extLst>
                    <a:ext uri="{9D8B030D-6E8A-4147-A177-3AD203B41FA5}">
                      <a16:colId xmlns:a16="http://schemas.microsoft.com/office/drawing/2014/main" val="4223895631"/>
                    </a:ext>
                  </a:extLst>
                </a:gridCol>
                <a:gridCol w="1100943">
                  <a:extLst>
                    <a:ext uri="{9D8B030D-6E8A-4147-A177-3AD203B41FA5}">
                      <a16:colId xmlns:a16="http://schemas.microsoft.com/office/drawing/2014/main" val="3497411156"/>
                    </a:ext>
                  </a:extLst>
                </a:gridCol>
                <a:gridCol w="1100943">
                  <a:extLst>
                    <a:ext uri="{9D8B030D-6E8A-4147-A177-3AD203B41FA5}">
                      <a16:colId xmlns:a16="http://schemas.microsoft.com/office/drawing/2014/main" val="1772256853"/>
                    </a:ext>
                  </a:extLst>
                </a:gridCol>
              </a:tblGrid>
              <a:tr h="445657">
                <a:tc gridSpan="6">
                  <a:txBody>
                    <a:bodyPr/>
                    <a:lstStyle/>
                    <a:p>
                      <a:pPr marL="38100" marR="38100" algn="ctr">
                        <a:lnSpc>
                          <a:spcPct val="107000"/>
                        </a:lnSpc>
                        <a:spcBef>
                          <a:spcPts val="0"/>
                        </a:spcBef>
                        <a:spcAft>
                          <a:spcPts val="0"/>
                        </a:spcAft>
                      </a:pPr>
                      <a:r>
                        <a:rPr lang="en-US" sz="2400" dirty="0">
                          <a:effectLst/>
                        </a:rPr>
                        <a:t>gender</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1355535"/>
                  </a:ext>
                </a:extLst>
              </a:tr>
              <a:tr h="477489">
                <a:tc gridSpan="2">
                  <a:txBody>
                    <a:bodyPr/>
                    <a:lstStyle/>
                    <a:p>
                      <a:pPr marL="0" marR="0" algn="r">
                        <a:lnSpc>
                          <a:spcPct val="107000"/>
                        </a:lnSpc>
                        <a:spcBef>
                          <a:spcPts val="0"/>
                        </a:spcBef>
                        <a:spcAft>
                          <a:spcPts val="0"/>
                        </a:spcAft>
                      </a:pPr>
                      <a:r>
                        <a:rPr lang="en-US" sz="2400">
                          <a:effectLst/>
                        </a:rPr>
                        <a:t>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hMerge="1">
                  <a:txBody>
                    <a:bodyPr/>
                    <a:lstStyle/>
                    <a:p>
                      <a:endParaRPr lang="en-US"/>
                    </a:p>
                  </a:txBody>
                  <a:tcPr/>
                </a:tc>
                <a:tc>
                  <a:txBody>
                    <a:bodyPr/>
                    <a:lstStyle/>
                    <a:p>
                      <a:pPr marL="38100" marR="38100" algn="ctr">
                        <a:lnSpc>
                          <a:spcPct val="107000"/>
                        </a:lnSpc>
                        <a:spcBef>
                          <a:spcPts val="0"/>
                        </a:spcBef>
                        <a:spcAft>
                          <a:spcPts val="0"/>
                        </a:spcAft>
                      </a:pPr>
                      <a:r>
                        <a:rPr lang="en-US" sz="2400" dirty="0">
                          <a:effectLst/>
                        </a:rPr>
                        <a:t>Frequency</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ct val="107000"/>
                        </a:lnSpc>
                        <a:spcBef>
                          <a:spcPts val="0"/>
                        </a:spcBef>
                        <a:spcAft>
                          <a:spcPts val="0"/>
                        </a:spcAft>
                      </a:pPr>
                      <a:r>
                        <a:rPr lang="en-US" sz="2400" dirty="0">
                          <a:effectLst/>
                        </a:rPr>
                        <a:t>Percent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ct val="107000"/>
                        </a:lnSpc>
                        <a:spcBef>
                          <a:spcPts val="0"/>
                        </a:spcBef>
                        <a:spcAft>
                          <a:spcPts val="0"/>
                        </a:spcAft>
                      </a:pPr>
                      <a:r>
                        <a:rPr lang="en-US" sz="2400">
                          <a:effectLst/>
                        </a:rPr>
                        <a:t>Valid Percent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ct val="107000"/>
                        </a:lnSpc>
                        <a:spcBef>
                          <a:spcPts val="0"/>
                        </a:spcBef>
                        <a:spcAft>
                          <a:spcPts val="0"/>
                        </a:spcAft>
                      </a:pPr>
                      <a:r>
                        <a:rPr lang="en-US" sz="2400">
                          <a:effectLst/>
                        </a:rPr>
                        <a:t>Cumulative Percent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3553223806"/>
                  </a:ext>
                </a:extLst>
              </a:tr>
              <a:tr h="685487">
                <a:tc rowSpan="5">
                  <a:txBody>
                    <a:bodyPr/>
                    <a:lstStyle/>
                    <a:p>
                      <a:pPr marL="38100" marR="38100" algn="r">
                        <a:lnSpc>
                          <a:spcPct val="107000"/>
                        </a:lnSpc>
                        <a:spcBef>
                          <a:spcPts val="0"/>
                        </a:spcBef>
                        <a:spcAft>
                          <a:spcPts val="0"/>
                        </a:spcAft>
                      </a:pPr>
                      <a:r>
                        <a:rPr lang="en-US" sz="2400">
                          <a:effectLst/>
                        </a:rPr>
                        <a:t> Valid</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ct val="107000"/>
                        </a:lnSpc>
                        <a:spcBef>
                          <a:spcPts val="0"/>
                        </a:spcBef>
                        <a:spcAft>
                          <a:spcPts val="0"/>
                        </a:spcAft>
                      </a:pPr>
                      <a:r>
                        <a:rPr lang="en-US" sz="2400" dirty="0">
                          <a:effectLst/>
                        </a:rPr>
                        <a:t>0.0</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ct val="107000"/>
                        </a:lnSpc>
                        <a:spcBef>
                          <a:spcPts val="0"/>
                        </a:spcBef>
                        <a:spcAft>
                          <a:spcPts val="0"/>
                        </a:spcAft>
                      </a:pPr>
                      <a:r>
                        <a:rPr lang="en-US" sz="2400">
                          <a:effectLst/>
                        </a:rPr>
                        <a:t>54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400" dirty="0">
                          <a:effectLst/>
                        </a:rPr>
                        <a:t>34.2</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400">
                          <a:effectLst/>
                        </a:rPr>
                        <a:t>34.2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400">
                          <a:effectLst/>
                        </a:rPr>
                        <a:t>34.2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85201058"/>
                  </a:ext>
                </a:extLst>
              </a:tr>
              <a:tr h="685487">
                <a:tc vMerge="1">
                  <a:txBody>
                    <a:bodyPr/>
                    <a:lstStyle/>
                    <a:p>
                      <a:endParaRPr lang="en-US"/>
                    </a:p>
                  </a:txBody>
                  <a:tcPr/>
                </a:tc>
                <a:tc>
                  <a:txBody>
                    <a:bodyPr/>
                    <a:lstStyle/>
                    <a:p>
                      <a:pPr marL="38100" marR="38100" algn="r">
                        <a:lnSpc>
                          <a:spcPct val="107000"/>
                        </a:lnSpc>
                        <a:spcBef>
                          <a:spcPts val="0"/>
                        </a:spcBef>
                        <a:spcAft>
                          <a:spcPts val="0"/>
                        </a:spcAft>
                      </a:pPr>
                      <a:r>
                        <a:rPr lang="en-US" sz="2400">
                          <a:effectLst/>
                        </a:rPr>
                        <a:t>1.0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ct val="107000"/>
                        </a:lnSpc>
                        <a:spcBef>
                          <a:spcPts val="0"/>
                        </a:spcBef>
                        <a:spcAft>
                          <a:spcPts val="0"/>
                        </a:spcAft>
                      </a:pPr>
                      <a:r>
                        <a:rPr lang="en-US" sz="2400" dirty="0">
                          <a:effectLst/>
                        </a:rPr>
                        <a:t>85</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400">
                          <a:effectLst/>
                        </a:rPr>
                        <a:t>53.8</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400">
                          <a:effectLst/>
                        </a:rPr>
                        <a:t>53.8</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400">
                          <a:effectLst/>
                        </a:rPr>
                        <a:t>88.0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650515448"/>
                  </a:ext>
                </a:extLst>
              </a:tr>
              <a:tr h="685487">
                <a:tc vMerge="1">
                  <a:txBody>
                    <a:bodyPr/>
                    <a:lstStyle/>
                    <a:p>
                      <a:endParaRPr lang="en-US"/>
                    </a:p>
                  </a:txBody>
                  <a:tcPr/>
                </a:tc>
                <a:tc>
                  <a:txBody>
                    <a:bodyPr/>
                    <a:lstStyle/>
                    <a:p>
                      <a:pPr marL="38100" marR="38100" algn="r">
                        <a:lnSpc>
                          <a:spcPct val="107000"/>
                        </a:lnSpc>
                        <a:spcBef>
                          <a:spcPts val="0"/>
                        </a:spcBef>
                        <a:spcAft>
                          <a:spcPts val="0"/>
                        </a:spcAft>
                      </a:pPr>
                      <a:r>
                        <a:rPr lang="en-US" sz="2400">
                          <a:effectLst/>
                        </a:rPr>
                        <a:t>2.0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ct val="107000"/>
                        </a:lnSpc>
                        <a:spcBef>
                          <a:spcPts val="0"/>
                        </a:spcBef>
                        <a:spcAft>
                          <a:spcPts val="0"/>
                        </a:spcAft>
                      </a:pPr>
                      <a:r>
                        <a:rPr lang="en-US" sz="2400">
                          <a:effectLst/>
                        </a:rPr>
                        <a:t>18</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400">
                          <a:effectLst/>
                        </a:rPr>
                        <a:t>11.4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400">
                          <a:effectLst/>
                        </a:rPr>
                        <a:t>11.4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400">
                          <a:effectLst/>
                        </a:rPr>
                        <a:t>99.4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45177271"/>
                  </a:ext>
                </a:extLst>
              </a:tr>
              <a:tr h="685487">
                <a:tc vMerge="1">
                  <a:txBody>
                    <a:bodyPr/>
                    <a:lstStyle/>
                    <a:p>
                      <a:endParaRPr lang="en-US"/>
                    </a:p>
                  </a:txBody>
                  <a:tcPr/>
                </a:tc>
                <a:tc>
                  <a:txBody>
                    <a:bodyPr/>
                    <a:lstStyle/>
                    <a:p>
                      <a:pPr marL="38100" marR="38100" algn="r">
                        <a:lnSpc>
                          <a:spcPct val="107000"/>
                        </a:lnSpc>
                        <a:spcBef>
                          <a:spcPts val="0"/>
                        </a:spcBef>
                        <a:spcAft>
                          <a:spcPts val="0"/>
                        </a:spcAft>
                      </a:pPr>
                      <a:r>
                        <a:rPr lang="en-US" sz="2400">
                          <a:effectLst/>
                        </a:rPr>
                        <a:t>99.0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ct val="107000"/>
                        </a:lnSpc>
                        <a:spcBef>
                          <a:spcPts val="0"/>
                        </a:spcBef>
                        <a:spcAft>
                          <a:spcPts val="0"/>
                        </a:spcAft>
                      </a:pPr>
                      <a:r>
                        <a:rPr lang="en-US" sz="2400">
                          <a:effectLst/>
                        </a:rPr>
                        <a:t>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400">
                          <a:effectLst/>
                        </a:rPr>
                        <a:t>.6</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400">
                          <a:effectLst/>
                        </a:rPr>
                        <a:t>.6</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400">
                          <a:effectLst/>
                        </a:rPr>
                        <a:t>100.0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994079473"/>
                  </a:ext>
                </a:extLst>
              </a:tr>
              <a:tr h="685487">
                <a:tc vMerge="1">
                  <a:txBody>
                    <a:bodyPr/>
                    <a:lstStyle/>
                    <a:p>
                      <a:endParaRPr lang="en-US"/>
                    </a:p>
                  </a:txBody>
                  <a:tcPr/>
                </a:tc>
                <a:tc>
                  <a:txBody>
                    <a:bodyPr/>
                    <a:lstStyle/>
                    <a:p>
                      <a:pPr marL="38100" marR="38100" algn="r">
                        <a:lnSpc>
                          <a:spcPct val="107000"/>
                        </a:lnSpc>
                        <a:spcBef>
                          <a:spcPts val="0"/>
                        </a:spcBef>
                        <a:spcAft>
                          <a:spcPts val="0"/>
                        </a:spcAft>
                      </a:pPr>
                      <a:r>
                        <a:rPr lang="en-US" sz="2400">
                          <a:effectLst/>
                        </a:rPr>
                        <a:t>Total</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ct val="107000"/>
                        </a:lnSpc>
                        <a:spcBef>
                          <a:spcPts val="0"/>
                        </a:spcBef>
                        <a:spcAft>
                          <a:spcPts val="0"/>
                        </a:spcAft>
                      </a:pPr>
                      <a:r>
                        <a:rPr lang="en-US" sz="2400">
                          <a:effectLst/>
                        </a:rPr>
                        <a:t>158</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400">
                          <a:effectLst/>
                        </a:rPr>
                        <a:t>100.0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400">
                          <a:effectLst/>
                        </a:rPr>
                        <a:t>100.0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r">
                        <a:lnSpc>
                          <a:spcPct val="107000"/>
                        </a:lnSpc>
                        <a:spcBef>
                          <a:spcPts val="0"/>
                        </a:spcBef>
                        <a:spcAft>
                          <a:spcPts val="0"/>
                        </a:spcAft>
                      </a:pPr>
                      <a:r>
                        <a:rPr lang="en-US" sz="2400" dirty="0">
                          <a:effectLst/>
                        </a:rPr>
                        <a:t>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510165982"/>
                  </a:ext>
                </a:extLst>
              </a:tr>
            </a:tbl>
          </a:graphicData>
        </a:graphic>
      </p:graphicFrame>
    </p:spTree>
    <p:extLst>
      <p:ext uri="{BB962C8B-B14F-4D97-AF65-F5344CB8AC3E}">
        <p14:creationId xmlns:p14="http://schemas.microsoft.com/office/powerpoint/2010/main" val="812467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7A9EB-D88A-42CA-AE56-B8AA0CA6196B}"/>
              </a:ext>
            </a:extLst>
          </p:cNvPr>
          <p:cNvSpPr>
            <a:spLocks noGrp="1"/>
          </p:cNvSpPr>
          <p:nvPr>
            <p:ph type="title"/>
          </p:nvPr>
        </p:nvSpPr>
        <p:spPr>
          <a:xfrm>
            <a:off x="1444671" y="2117035"/>
            <a:ext cx="3273099" cy="929055"/>
          </a:xfrm>
        </p:spPr>
        <p:txBody>
          <a:bodyPr/>
          <a:lstStyle/>
          <a:p>
            <a:r>
              <a:rPr lang="en-US" dirty="0">
                <a:effectLst>
                  <a:outerShdw blurRad="38100" dist="38100" dir="2700000" algn="tl">
                    <a:srgbClr val="000000">
                      <a:alpha val="43137"/>
                    </a:srgbClr>
                  </a:outerShdw>
                </a:effectLst>
              </a:rPr>
              <a:t>ANALYSIS</a:t>
            </a:r>
          </a:p>
        </p:txBody>
      </p:sp>
      <p:sp>
        <p:nvSpPr>
          <p:cNvPr id="3" name="Content Placeholder 2">
            <a:extLst>
              <a:ext uri="{FF2B5EF4-FFF2-40B4-BE49-F238E27FC236}">
                <a16:creationId xmlns:a16="http://schemas.microsoft.com/office/drawing/2014/main" id="{20D91B9E-1AB8-446E-B48C-448831034186}"/>
              </a:ext>
            </a:extLst>
          </p:cNvPr>
          <p:cNvSpPr>
            <a:spLocks noGrp="1"/>
          </p:cNvSpPr>
          <p:nvPr>
            <p:ph idx="1"/>
          </p:nvPr>
        </p:nvSpPr>
        <p:spPr>
          <a:xfrm>
            <a:off x="5043713" y="798974"/>
            <a:ext cx="6654643" cy="4658826"/>
          </a:xfrm>
        </p:spPr>
        <p:txBody>
          <a:bodyPr>
            <a:normAutofit/>
          </a:bodyPr>
          <a:lstStyle/>
          <a:p>
            <a:pPr lvl="0"/>
            <a:r>
              <a:rPr lang="en-US" b="1" i="1" dirty="0"/>
              <a:t>Will you like to order Dairy Bar products online?</a:t>
            </a:r>
          </a:p>
          <a:p>
            <a:pPr algn="just"/>
            <a:r>
              <a:rPr lang="en-US" dirty="0"/>
              <a:t>Our output shows that 84 respondents representing 53% of customers would not prefer to order Dairy Bar products online and 74 respondents representing 47% of customers would like to order items from the dairy bar online. </a:t>
            </a:r>
          </a:p>
          <a:p>
            <a:pPr algn="just"/>
            <a:endParaRPr lang="en-US" dirty="0"/>
          </a:p>
          <a:p>
            <a:pPr algn="just"/>
            <a:r>
              <a:rPr lang="en-US" dirty="0"/>
              <a:t>Though we had a significant number of respondents who will want to order Dairy products online, we advise that Dairy Bar should not make online ordering available, since those not in favor of this services outweighs those in favor of it.</a:t>
            </a:r>
          </a:p>
        </p:txBody>
      </p:sp>
      <p:sp>
        <p:nvSpPr>
          <p:cNvPr id="4" name="Text Placeholder 3">
            <a:extLst>
              <a:ext uri="{FF2B5EF4-FFF2-40B4-BE49-F238E27FC236}">
                <a16:creationId xmlns:a16="http://schemas.microsoft.com/office/drawing/2014/main" id="{9B9CBC12-6C49-4E73-97E1-B822B18C1235}"/>
              </a:ext>
            </a:extLst>
          </p:cNvPr>
          <p:cNvSpPr>
            <a:spLocks noGrp="1"/>
          </p:cNvSpPr>
          <p:nvPr>
            <p:ph type="body" sz="half" idx="2"/>
          </p:nvPr>
        </p:nvSpPr>
        <p:spPr/>
        <p:txBody>
          <a:bodyPr>
            <a:normAutofit/>
          </a:bodyPr>
          <a:lstStyle/>
          <a:p>
            <a:r>
              <a:rPr lang="en-US" sz="2000" dirty="0">
                <a:effectLst>
                  <a:outerShdw blurRad="38100" dist="38100" dir="2700000" algn="tl">
                    <a:srgbClr val="000000">
                      <a:alpha val="43137"/>
                    </a:srgbClr>
                  </a:outerShdw>
                </a:effectLst>
              </a:rPr>
              <a:t>SINGLE VARIABLE ANALYSIS</a:t>
            </a:r>
          </a:p>
        </p:txBody>
      </p:sp>
    </p:spTree>
    <p:extLst>
      <p:ext uri="{BB962C8B-B14F-4D97-AF65-F5344CB8AC3E}">
        <p14:creationId xmlns:p14="http://schemas.microsoft.com/office/powerpoint/2010/main" val="2100153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105AE13-1AEF-49C2-96ED-1F657F7EE199}"/>
              </a:ext>
            </a:extLst>
          </p:cNvPr>
          <p:cNvGraphicFramePr>
            <a:graphicFrameLocks noGrp="1"/>
          </p:cNvGraphicFramePr>
          <p:nvPr>
            <p:extLst>
              <p:ext uri="{D42A27DB-BD31-4B8C-83A1-F6EECF244321}">
                <p14:modId xmlns:p14="http://schemas.microsoft.com/office/powerpoint/2010/main" val="27909558"/>
              </p:ext>
            </p:extLst>
          </p:nvPr>
        </p:nvGraphicFramePr>
        <p:xfrm>
          <a:off x="6017624" y="367748"/>
          <a:ext cx="5852160" cy="4661452"/>
        </p:xfrm>
        <a:graphic>
          <a:graphicData uri="http://schemas.openxmlformats.org/drawingml/2006/table">
            <a:tbl>
              <a:tblPr>
                <a:tableStyleId>{85BE263C-DBD7-4A20-BB59-AAB30ACAA65A}</a:tableStyleId>
              </a:tblPr>
              <a:tblGrid>
                <a:gridCol w="580987">
                  <a:extLst>
                    <a:ext uri="{9D8B030D-6E8A-4147-A177-3AD203B41FA5}">
                      <a16:colId xmlns:a16="http://schemas.microsoft.com/office/drawing/2014/main" val="388592828"/>
                    </a:ext>
                  </a:extLst>
                </a:gridCol>
                <a:gridCol w="920531">
                  <a:extLst>
                    <a:ext uri="{9D8B030D-6E8A-4147-A177-3AD203B41FA5}">
                      <a16:colId xmlns:a16="http://schemas.microsoft.com/office/drawing/2014/main" val="3771343954"/>
                    </a:ext>
                  </a:extLst>
                </a:gridCol>
                <a:gridCol w="920531">
                  <a:extLst>
                    <a:ext uri="{9D8B030D-6E8A-4147-A177-3AD203B41FA5}">
                      <a16:colId xmlns:a16="http://schemas.microsoft.com/office/drawing/2014/main" val="1201220836"/>
                    </a:ext>
                  </a:extLst>
                </a:gridCol>
                <a:gridCol w="1102641">
                  <a:extLst>
                    <a:ext uri="{9D8B030D-6E8A-4147-A177-3AD203B41FA5}">
                      <a16:colId xmlns:a16="http://schemas.microsoft.com/office/drawing/2014/main" val="2162714044"/>
                    </a:ext>
                  </a:extLst>
                </a:gridCol>
                <a:gridCol w="1163735">
                  <a:extLst>
                    <a:ext uri="{9D8B030D-6E8A-4147-A177-3AD203B41FA5}">
                      <a16:colId xmlns:a16="http://schemas.microsoft.com/office/drawing/2014/main" val="4016007797"/>
                    </a:ext>
                  </a:extLst>
                </a:gridCol>
                <a:gridCol w="1163735">
                  <a:extLst>
                    <a:ext uri="{9D8B030D-6E8A-4147-A177-3AD203B41FA5}">
                      <a16:colId xmlns:a16="http://schemas.microsoft.com/office/drawing/2014/main" val="829638820"/>
                    </a:ext>
                  </a:extLst>
                </a:gridCol>
              </a:tblGrid>
              <a:tr h="616991">
                <a:tc gridSpan="6">
                  <a:txBody>
                    <a:bodyPr/>
                    <a:lstStyle/>
                    <a:p>
                      <a:pPr marL="38100" marR="38100" algn="ctr">
                        <a:lnSpc>
                          <a:spcPct val="107000"/>
                        </a:lnSpc>
                        <a:spcBef>
                          <a:spcPts val="0"/>
                        </a:spcBef>
                        <a:spcAft>
                          <a:spcPts val="0"/>
                        </a:spcAft>
                      </a:pPr>
                      <a:r>
                        <a:rPr lang="en-US" sz="2000">
                          <a:effectLst/>
                        </a:rPr>
                        <a:t>Will you want to order Dairy Bar Product online?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92809312"/>
                  </a:ext>
                </a:extLst>
              </a:tr>
              <a:tr h="980576">
                <a:tc gridSpan="2">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hMerge="1">
                  <a:txBody>
                    <a:bodyPr/>
                    <a:lstStyle/>
                    <a:p>
                      <a:endParaRPr lang="en-US"/>
                    </a:p>
                  </a:txBody>
                  <a:tcPr/>
                </a:tc>
                <a:tc>
                  <a:txBody>
                    <a:bodyPr/>
                    <a:lstStyle/>
                    <a:p>
                      <a:pPr marL="38100" marR="38100" algn="ctr">
                        <a:lnSpc>
                          <a:spcPct val="107000"/>
                        </a:lnSpc>
                        <a:spcBef>
                          <a:spcPts val="0"/>
                        </a:spcBef>
                        <a:spcAft>
                          <a:spcPts val="0"/>
                        </a:spcAft>
                      </a:pPr>
                      <a:r>
                        <a:rPr lang="en-US" sz="2000" dirty="0">
                          <a:effectLst/>
                        </a:rPr>
                        <a:t>Frequency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ct val="107000"/>
                        </a:lnSpc>
                        <a:spcBef>
                          <a:spcPts val="0"/>
                        </a:spcBef>
                        <a:spcAft>
                          <a:spcPts val="0"/>
                        </a:spcAft>
                      </a:pPr>
                      <a:r>
                        <a:rPr lang="en-US" sz="2000">
                          <a:effectLst/>
                        </a:rPr>
                        <a:t>Percent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ct val="107000"/>
                        </a:lnSpc>
                        <a:spcBef>
                          <a:spcPts val="0"/>
                        </a:spcBef>
                        <a:spcAft>
                          <a:spcPts val="0"/>
                        </a:spcAft>
                      </a:pPr>
                      <a:r>
                        <a:rPr lang="en-US" sz="2000">
                          <a:effectLst/>
                        </a:rPr>
                        <a:t>Valid Percent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ct val="107000"/>
                        </a:lnSpc>
                        <a:spcBef>
                          <a:spcPts val="0"/>
                        </a:spcBef>
                        <a:spcAft>
                          <a:spcPts val="0"/>
                        </a:spcAft>
                      </a:pPr>
                      <a:r>
                        <a:rPr lang="en-US" sz="2000">
                          <a:effectLst/>
                        </a:rPr>
                        <a:t>Cumulative Percent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868044783"/>
                  </a:ext>
                </a:extLst>
              </a:tr>
              <a:tr h="1013629">
                <a:tc rowSpan="3">
                  <a:txBody>
                    <a:bodyPr/>
                    <a:lstStyle/>
                    <a:p>
                      <a:pPr marL="38100" marR="38100">
                        <a:lnSpc>
                          <a:spcPct val="107000"/>
                        </a:lnSpc>
                        <a:spcBef>
                          <a:spcPts val="0"/>
                        </a:spcBef>
                        <a:spcAft>
                          <a:spcPts val="0"/>
                        </a:spcAft>
                      </a:pPr>
                      <a:r>
                        <a:rPr lang="en-US" sz="2000">
                          <a:effectLst/>
                        </a:rPr>
                        <a:t>Valid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nSpc>
                          <a:spcPct val="107000"/>
                        </a:lnSpc>
                        <a:spcBef>
                          <a:spcPts val="0"/>
                        </a:spcBef>
                        <a:spcAft>
                          <a:spcPts val="0"/>
                        </a:spcAft>
                      </a:pPr>
                      <a:endParaRPr lang="en-US" sz="2000" dirty="0">
                        <a:effectLst/>
                      </a:endParaRPr>
                    </a:p>
                    <a:p>
                      <a:pPr marL="38100" marR="38100">
                        <a:lnSpc>
                          <a:spcPct val="107000"/>
                        </a:lnSpc>
                        <a:spcBef>
                          <a:spcPts val="0"/>
                        </a:spcBef>
                        <a:spcAft>
                          <a:spcPts val="0"/>
                        </a:spcAft>
                      </a:pPr>
                      <a:r>
                        <a:rPr lang="en-US" sz="2000" dirty="0">
                          <a:effectLst/>
                        </a:rPr>
                        <a:t>0.0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ct val="107000"/>
                        </a:lnSpc>
                        <a:spcBef>
                          <a:spcPts val="0"/>
                        </a:spcBef>
                        <a:spcAft>
                          <a:spcPts val="0"/>
                        </a:spcAft>
                      </a:pPr>
                      <a:r>
                        <a:rPr lang="en-US" sz="2000">
                          <a:effectLst/>
                        </a:rPr>
                        <a:t>84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000">
                          <a:effectLst/>
                        </a:rPr>
                        <a:t>53.2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000">
                          <a:effectLst/>
                        </a:rPr>
                        <a:t>53.2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000">
                          <a:effectLst/>
                        </a:rPr>
                        <a:t>53.2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593211920"/>
                  </a:ext>
                </a:extLst>
              </a:tr>
              <a:tr h="1025128">
                <a:tc vMerge="1">
                  <a:txBody>
                    <a:bodyPr/>
                    <a:lstStyle/>
                    <a:p>
                      <a:endParaRPr lang="en-US"/>
                    </a:p>
                  </a:txBody>
                  <a:tcPr/>
                </a:tc>
                <a:tc>
                  <a:txBody>
                    <a:bodyPr/>
                    <a:lstStyle/>
                    <a:p>
                      <a:pPr marL="38100" marR="38100">
                        <a:lnSpc>
                          <a:spcPct val="107000"/>
                        </a:lnSpc>
                        <a:spcBef>
                          <a:spcPts val="0"/>
                        </a:spcBef>
                        <a:spcAft>
                          <a:spcPts val="0"/>
                        </a:spcAft>
                      </a:pPr>
                      <a:endParaRPr lang="en-US" sz="2000" dirty="0">
                        <a:effectLst/>
                      </a:endParaRPr>
                    </a:p>
                    <a:p>
                      <a:pPr marL="38100" marR="38100">
                        <a:lnSpc>
                          <a:spcPct val="107000"/>
                        </a:lnSpc>
                        <a:spcBef>
                          <a:spcPts val="0"/>
                        </a:spcBef>
                        <a:spcAft>
                          <a:spcPts val="0"/>
                        </a:spcAft>
                      </a:pPr>
                      <a:r>
                        <a:rPr lang="en-US" sz="2000" dirty="0">
                          <a:effectLst/>
                        </a:rPr>
                        <a:t>1.0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ct val="107000"/>
                        </a:lnSpc>
                        <a:spcBef>
                          <a:spcPts val="0"/>
                        </a:spcBef>
                        <a:spcAft>
                          <a:spcPts val="0"/>
                        </a:spcAft>
                      </a:pPr>
                      <a:r>
                        <a:rPr lang="en-US" sz="2000">
                          <a:effectLst/>
                        </a:rPr>
                        <a:t>74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000">
                          <a:effectLst/>
                        </a:rPr>
                        <a:t>46.8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000">
                          <a:effectLst/>
                        </a:rPr>
                        <a:t>46.8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000">
                          <a:effectLst/>
                        </a:rPr>
                        <a:t>100.0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727866194"/>
                  </a:ext>
                </a:extLst>
              </a:tr>
              <a:tr h="1025128">
                <a:tc vMerge="1">
                  <a:txBody>
                    <a:bodyPr/>
                    <a:lstStyle/>
                    <a:p>
                      <a:endParaRPr lang="en-US"/>
                    </a:p>
                  </a:txBody>
                  <a:tcPr/>
                </a:tc>
                <a:tc>
                  <a:txBody>
                    <a:bodyPr/>
                    <a:lstStyle/>
                    <a:p>
                      <a:pPr marL="38100" marR="38100">
                        <a:lnSpc>
                          <a:spcPct val="107000"/>
                        </a:lnSpc>
                        <a:spcBef>
                          <a:spcPts val="0"/>
                        </a:spcBef>
                        <a:spcAft>
                          <a:spcPts val="0"/>
                        </a:spcAft>
                      </a:pPr>
                      <a:endParaRPr lang="en-US" sz="2000" dirty="0">
                        <a:effectLst/>
                      </a:endParaRPr>
                    </a:p>
                    <a:p>
                      <a:pPr marL="38100" marR="38100">
                        <a:lnSpc>
                          <a:spcPct val="107000"/>
                        </a:lnSpc>
                        <a:spcBef>
                          <a:spcPts val="0"/>
                        </a:spcBef>
                        <a:spcAft>
                          <a:spcPts val="0"/>
                        </a:spcAft>
                      </a:pPr>
                      <a:r>
                        <a:rPr lang="en-US" sz="2000" dirty="0">
                          <a:effectLst/>
                        </a:rPr>
                        <a:t>Total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ct val="107000"/>
                        </a:lnSpc>
                        <a:spcBef>
                          <a:spcPts val="0"/>
                        </a:spcBef>
                        <a:spcAft>
                          <a:spcPts val="0"/>
                        </a:spcAft>
                      </a:pPr>
                      <a:r>
                        <a:rPr lang="en-US" sz="2000">
                          <a:effectLst/>
                        </a:rPr>
                        <a:t>158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000">
                          <a:effectLst/>
                        </a:rPr>
                        <a:t>100.0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2000">
                          <a:effectLst/>
                        </a:rPr>
                        <a:t>100.0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943520067"/>
                  </a:ext>
                </a:extLst>
              </a:tr>
            </a:tbl>
          </a:graphicData>
        </a:graphic>
      </p:graphicFrame>
      <p:pic>
        <p:nvPicPr>
          <p:cNvPr id="5" name="Picture 4">
            <a:extLst>
              <a:ext uri="{FF2B5EF4-FFF2-40B4-BE49-F238E27FC236}">
                <a16:creationId xmlns:a16="http://schemas.microsoft.com/office/drawing/2014/main" id="{E4777340-F5FE-47E3-9717-9BC5AE04929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367749"/>
            <a:ext cx="5943600" cy="4661451"/>
          </a:xfrm>
          <a:prstGeom prst="rect">
            <a:avLst/>
          </a:prstGeom>
          <a:noFill/>
          <a:ln>
            <a:noFill/>
          </a:ln>
        </p:spPr>
      </p:pic>
    </p:spTree>
    <p:extLst>
      <p:ext uri="{BB962C8B-B14F-4D97-AF65-F5344CB8AC3E}">
        <p14:creationId xmlns:p14="http://schemas.microsoft.com/office/powerpoint/2010/main" val="1767257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7A9EB-D88A-42CA-AE56-B8AA0CA6196B}"/>
              </a:ext>
            </a:extLst>
          </p:cNvPr>
          <p:cNvSpPr>
            <a:spLocks noGrp="1"/>
          </p:cNvSpPr>
          <p:nvPr>
            <p:ph type="title"/>
          </p:nvPr>
        </p:nvSpPr>
        <p:spPr>
          <a:xfrm>
            <a:off x="1444671" y="2117035"/>
            <a:ext cx="3273099" cy="929055"/>
          </a:xfrm>
        </p:spPr>
        <p:txBody>
          <a:bodyPr/>
          <a:lstStyle/>
          <a:p>
            <a:r>
              <a:rPr lang="en-US" dirty="0">
                <a:effectLst>
                  <a:outerShdw blurRad="38100" dist="38100" dir="2700000" algn="tl">
                    <a:srgbClr val="000000">
                      <a:alpha val="43137"/>
                    </a:srgbClr>
                  </a:outerShdw>
                </a:effectLst>
              </a:rPr>
              <a:t>ANALYSIS</a:t>
            </a:r>
          </a:p>
        </p:txBody>
      </p:sp>
      <p:sp>
        <p:nvSpPr>
          <p:cNvPr id="3" name="Content Placeholder 2">
            <a:extLst>
              <a:ext uri="{FF2B5EF4-FFF2-40B4-BE49-F238E27FC236}">
                <a16:creationId xmlns:a16="http://schemas.microsoft.com/office/drawing/2014/main" id="{20D91B9E-1AB8-446E-B48C-448831034186}"/>
              </a:ext>
            </a:extLst>
          </p:cNvPr>
          <p:cNvSpPr>
            <a:spLocks noGrp="1"/>
          </p:cNvSpPr>
          <p:nvPr>
            <p:ph idx="1"/>
          </p:nvPr>
        </p:nvSpPr>
        <p:spPr>
          <a:xfrm>
            <a:off x="5043713" y="798974"/>
            <a:ext cx="6674521" cy="4658826"/>
          </a:xfrm>
        </p:spPr>
        <p:txBody>
          <a:bodyPr>
            <a:normAutofit lnSpcReduction="10000"/>
          </a:bodyPr>
          <a:lstStyle/>
          <a:p>
            <a:pPr lvl="0" algn="just"/>
            <a:r>
              <a:rPr lang="en-US" b="1" i="1" dirty="0"/>
              <a:t>Are you aware of the nondairy products of the Dairy Bar?</a:t>
            </a:r>
          </a:p>
          <a:p>
            <a:pPr algn="just"/>
            <a:r>
              <a:rPr lang="en-US" dirty="0"/>
              <a:t>The number of respondents saying they were aware is 96 representing 60.8% while the number of respondent saying they were unaware is 62 representing 39.2%. </a:t>
            </a:r>
          </a:p>
          <a:p>
            <a:pPr algn="just"/>
            <a:r>
              <a:rPr lang="en-US" dirty="0"/>
              <a:t>The bar graph clearly shows the difference between respondent awareness. Majority of the respondents answered that they were aware of the nondairy products of the Dairy Bar. </a:t>
            </a:r>
          </a:p>
          <a:p>
            <a:pPr algn="just"/>
            <a:r>
              <a:rPr lang="en-US" dirty="0"/>
              <a:t>Although we had 62 respondents representing 39.2% saying they are not aware of the nondairy products, this number is still not negligible.</a:t>
            </a:r>
          </a:p>
        </p:txBody>
      </p:sp>
      <p:sp>
        <p:nvSpPr>
          <p:cNvPr id="4" name="Text Placeholder 3">
            <a:extLst>
              <a:ext uri="{FF2B5EF4-FFF2-40B4-BE49-F238E27FC236}">
                <a16:creationId xmlns:a16="http://schemas.microsoft.com/office/drawing/2014/main" id="{9B9CBC12-6C49-4E73-97E1-B822B18C1235}"/>
              </a:ext>
            </a:extLst>
          </p:cNvPr>
          <p:cNvSpPr>
            <a:spLocks noGrp="1"/>
          </p:cNvSpPr>
          <p:nvPr>
            <p:ph type="body" sz="half" idx="2"/>
          </p:nvPr>
        </p:nvSpPr>
        <p:spPr/>
        <p:txBody>
          <a:bodyPr>
            <a:normAutofit/>
          </a:bodyPr>
          <a:lstStyle/>
          <a:p>
            <a:r>
              <a:rPr lang="en-US" sz="2000" dirty="0">
                <a:effectLst>
                  <a:outerShdw blurRad="38100" dist="38100" dir="2700000" algn="tl">
                    <a:srgbClr val="000000">
                      <a:alpha val="43137"/>
                    </a:srgbClr>
                  </a:outerShdw>
                </a:effectLst>
              </a:rPr>
              <a:t>SINGLE VARIABLE ANALYSIS</a:t>
            </a:r>
          </a:p>
        </p:txBody>
      </p:sp>
    </p:spTree>
    <p:extLst>
      <p:ext uri="{BB962C8B-B14F-4D97-AF65-F5344CB8AC3E}">
        <p14:creationId xmlns:p14="http://schemas.microsoft.com/office/powerpoint/2010/main" val="2591388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480B18-282C-4229-85FB-9A5C6B3380F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 y="367748"/>
            <a:ext cx="6096001" cy="5357191"/>
          </a:xfrm>
          <a:prstGeom prst="rect">
            <a:avLst/>
          </a:prstGeom>
          <a:noFill/>
          <a:ln>
            <a:noFill/>
          </a:ln>
        </p:spPr>
      </p:pic>
      <p:graphicFrame>
        <p:nvGraphicFramePr>
          <p:cNvPr id="2" name="Table 1">
            <a:extLst>
              <a:ext uri="{FF2B5EF4-FFF2-40B4-BE49-F238E27FC236}">
                <a16:creationId xmlns:a16="http://schemas.microsoft.com/office/drawing/2014/main" id="{6600689F-A28F-4BBE-91AE-24F3ECE1ACBF}"/>
              </a:ext>
            </a:extLst>
          </p:cNvPr>
          <p:cNvGraphicFramePr>
            <a:graphicFrameLocks noGrp="1"/>
          </p:cNvGraphicFramePr>
          <p:nvPr>
            <p:extLst>
              <p:ext uri="{D42A27DB-BD31-4B8C-83A1-F6EECF244321}">
                <p14:modId xmlns:p14="http://schemas.microsoft.com/office/powerpoint/2010/main" val="520637636"/>
              </p:ext>
            </p:extLst>
          </p:nvPr>
        </p:nvGraphicFramePr>
        <p:xfrm>
          <a:off x="6095999" y="367747"/>
          <a:ext cx="6096000" cy="5357190"/>
        </p:xfrm>
        <a:graphic>
          <a:graphicData uri="http://schemas.openxmlformats.org/drawingml/2006/table">
            <a:tbl>
              <a:tblPr>
                <a:tableStyleId>{85BE263C-DBD7-4A20-BB59-AAB30ACAA65A}</a:tableStyleId>
              </a:tblPr>
              <a:tblGrid>
                <a:gridCol w="605082">
                  <a:extLst>
                    <a:ext uri="{9D8B030D-6E8A-4147-A177-3AD203B41FA5}">
                      <a16:colId xmlns:a16="http://schemas.microsoft.com/office/drawing/2014/main" val="2557367035"/>
                    </a:ext>
                  </a:extLst>
                </a:gridCol>
                <a:gridCol w="958605">
                  <a:extLst>
                    <a:ext uri="{9D8B030D-6E8A-4147-A177-3AD203B41FA5}">
                      <a16:colId xmlns:a16="http://schemas.microsoft.com/office/drawing/2014/main" val="376055780"/>
                    </a:ext>
                  </a:extLst>
                </a:gridCol>
                <a:gridCol w="958605">
                  <a:extLst>
                    <a:ext uri="{9D8B030D-6E8A-4147-A177-3AD203B41FA5}">
                      <a16:colId xmlns:a16="http://schemas.microsoft.com/office/drawing/2014/main" val="333247869"/>
                    </a:ext>
                  </a:extLst>
                </a:gridCol>
                <a:gridCol w="1148496">
                  <a:extLst>
                    <a:ext uri="{9D8B030D-6E8A-4147-A177-3AD203B41FA5}">
                      <a16:colId xmlns:a16="http://schemas.microsoft.com/office/drawing/2014/main" val="2980190327"/>
                    </a:ext>
                  </a:extLst>
                </a:gridCol>
                <a:gridCol w="1212606">
                  <a:extLst>
                    <a:ext uri="{9D8B030D-6E8A-4147-A177-3AD203B41FA5}">
                      <a16:colId xmlns:a16="http://schemas.microsoft.com/office/drawing/2014/main" val="3762758617"/>
                    </a:ext>
                  </a:extLst>
                </a:gridCol>
                <a:gridCol w="1212606">
                  <a:extLst>
                    <a:ext uri="{9D8B030D-6E8A-4147-A177-3AD203B41FA5}">
                      <a16:colId xmlns:a16="http://schemas.microsoft.com/office/drawing/2014/main" val="1534997598"/>
                    </a:ext>
                  </a:extLst>
                </a:gridCol>
              </a:tblGrid>
              <a:tr h="678029">
                <a:tc gridSpan="6">
                  <a:txBody>
                    <a:bodyPr/>
                    <a:lstStyle/>
                    <a:p>
                      <a:pPr marL="38100" marR="38100" algn="ctr">
                        <a:lnSpc>
                          <a:spcPct val="107000"/>
                        </a:lnSpc>
                        <a:spcBef>
                          <a:spcPts val="0"/>
                        </a:spcBef>
                        <a:spcAft>
                          <a:spcPts val="0"/>
                        </a:spcAft>
                      </a:pPr>
                      <a:r>
                        <a:rPr lang="en-US" sz="1800">
                          <a:effectLst/>
                        </a:rPr>
                        <a:t>Are you aware of the nondairy products?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17031579"/>
                  </a:ext>
                </a:extLst>
              </a:tr>
              <a:tr h="981382">
                <a:tc gridSpan="2">
                  <a:txBody>
                    <a:bodyPr/>
                    <a:lstStyle/>
                    <a:p>
                      <a:pPr marL="0" marR="0">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hMerge="1">
                  <a:txBody>
                    <a:bodyPr/>
                    <a:lstStyle/>
                    <a:p>
                      <a:endParaRPr lang="en-US"/>
                    </a:p>
                  </a:txBody>
                  <a:tcPr/>
                </a:tc>
                <a:tc>
                  <a:txBody>
                    <a:bodyPr/>
                    <a:lstStyle/>
                    <a:p>
                      <a:pPr marL="38100" marR="38100" algn="ctr">
                        <a:lnSpc>
                          <a:spcPct val="107000"/>
                        </a:lnSpc>
                        <a:spcBef>
                          <a:spcPts val="0"/>
                        </a:spcBef>
                        <a:spcAft>
                          <a:spcPts val="0"/>
                        </a:spcAft>
                      </a:pPr>
                      <a:r>
                        <a:rPr lang="en-US" sz="1800">
                          <a:effectLst/>
                        </a:rPr>
                        <a:t>Frequency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ct val="107000"/>
                        </a:lnSpc>
                        <a:spcBef>
                          <a:spcPts val="0"/>
                        </a:spcBef>
                        <a:spcAft>
                          <a:spcPts val="0"/>
                        </a:spcAft>
                      </a:pPr>
                      <a:r>
                        <a:rPr lang="en-US" sz="1800">
                          <a:effectLst/>
                        </a:rPr>
                        <a:t>Percent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ct val="107000"/>
                        </a:lnSpc>
                        <a:spcBef>
                          <a:spcPts val="0"/>
                        </a:spcBef>
                        <a:spcAft>
                          <a:spcPts val="0"/>
                        </a:spcAft>
                      </a:pPr>
                      <a:r>
                        <a:rPr lang="en-US" sz="1800">
                          <a:effectLst/>
                        </a:rPr>
                        <a:t>Valid Percent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ct val="107000"/>
                        </a:lnSpc>
                        <a:spcBef>
                          <a:spcPts val="0"/>
                        </a:spcBef>
                        <a:spcAft>
                          <a:spcPts val="0"/>
                        </a:spcAft>
                      </a:pPr>
                      <a:r>
                        <a:rPr lang="en-US" sz="1800">
                          <a:effectLst/>
                        </a:rPr>
                        <a:t>Cumulative Percent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359508479"/>
                  </a:ext>
                </a:extLst>
              </a:tr>
              <a:tr h="1232593">
                <a:tc rowSpan="3">
                  <a:txBody>
                    <a:bodyPr/>
                    <a:lstStyle/>
                    <a:p>
                      <a:pPr marL="38100" marR="38100">
                        <a:lnSpc>
                          <a:spcPct val="107000"/>
                        </a:lnSpc>
                        <a:spcBef>
                          <a:spcPts val="0"/>
                        </a:spcBef>
                        <a:spcAft>
                          <a:spcPts val="0"/>
                        </a:spcAft>
                      </a:pPr>
                      <a:r>
                        <a:rPr lang="en-US" sz="1800">
                          <a:effectLst/>
                        </a:rPr>
                        <a:t>Valid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nSpc>
                          <a:spcPct val="107000"/>
                        </a:lnSpc>
                        <a:spcBef>
                          <a:spcPts val="0"/>
                        </a:spcBef>
                        <a:spcAft>
                          <a:spcPts val="0"/>
                        </a:spcAft>
                      </a:pPr>
                      <a:endParaRPr lang="en-US" sz="1800" dirty="0">
                        <a:effectLst/>
                      </a:endParaRPr>
                    </a:p>
                    <a:p>
                      <a:pPr marL="38100" marR="38100">
                        <a:lnSpc>
                          <a:spcPct val="107000"/>
                        </a:lnSpc>
                        <a:spcBef>
                          <a:spcPts val="0"/>
                        </a:spcBef>
                        <a:spcAft>
                          <a:spcPts val="0"/>
                        </a:spcAft>
                      </a:pPr>
                      <a:endParaRPr lang="en-US" sz="1800" dirty="0">
                        <a:effectLst/>
                      </a:endParaRPr>
                    </a:p>
                    <a:p>
                      <a:pPr marL="38100" marR="38100">
                        <a:lnSpc>
                          <a:spcPct val="107000"/>
                        </a:lnSpc>
                        <a:spcBef>
                          <a:spcPts val="0"/>
                        </a:spcBef>
                        <a:spcAft>
                          <a:spcPts val="0"/>
                        </a:spcAft>
                      </a:pPr>
                      <a:r>
                        <a:rPr lang="en-US" sz="1800" dirty="0">
                          <a:effectLst/>
                        </a:rPr>
                        <a:t>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ct val="107000"/>
                        </a:lnSpc>
                        <a:spcBef>
                          <a:spcPts val="0"/>
                        </a:spcBef>
                        <a:spcAft>
                          <a:spcPts val="0"/>
                        </a:spcAft>
                      </a:pPr>
                      <a:r>
                        <a:rPr lang="en-US" sz="1800">
                          <a:effectLst/>
                        </a:rPr>
                        <a:t>62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1800">
                          <a:effectLst/>
                        </a:rPr>
                        <a:t>39.2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1800">
                          <a:effectLst/>
                        </a:rPr>
                        <a:t>39.2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1800">
                          <a:effectLst/>
                        </a:rPr>
                        <a:t>39.2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353010197"/>
                  </a:ext>
                </a:extLst>
              </a:tr>
              <a:tr h="1232593">
                <a:tc vMerge="1">
                  <a:txBody>
                    <a:bodyPr/>
                    <a:lstStyle/>
                    <a:p>
                      <a:endParaRPr lang="en-US"/>
                    </a:p>
                  </a:txBody>
                  <a:tcPr/>
                </a:tc>
                <a:tc>
                  <a:txBody>
                    <a:bodyPr/>
                    <a:lstStyle/>
                    <a:p>
                      <a:pPr marL="38100" marR="38100">
                        <a:lnSpc>
                          <a:spcPct val="107000"/>
                        </a:lnSpc>
                        <a:spcBef>
                          <a:spcPts val="0"/>
                        </a:spcBef>
                        <a:spcAft>
                          <a:spcPts val="0"/>
                        </a:spcAft>
                      </a:pPr>
                      <a:endParaRPr lang="en-US" sz="1800" dirty="0">
                        <a:effectLst/>
                      </a:endParaRPr>
                    </a:p>
                    <a:p>
                      <a:pPr marL="38100" marR="38100">
                        <a:lnSpc>
                          <a:spcPct val="107000"/>
                        </a:lnSpc>
                        <a:spcBef>
                          <a:spcPts val="0"/>
                        </a:spcBef>
                        <a:spcAft>
                          <a:spcPts val="0"/>
                        </a:spcAft>
                      </a:pPr>
                      <a:endParaRPr lang="en-US" sz="1800" dirty="0">
                        <a:effectLst/>
                      </a:endParaRPr>
                    </a:p>
                    <a:p>
                      <a:pPr marL="38100" marR="38100">
                        <a:lnSpc>
                          <a:spcPct val="107000"/>
                        </a:lnSpc>
                        <a:spcBef>
                          <a:spcPts val="0"/>
                        </a:spcBef>
                        <a:spcAft>
                          <a:spcPts val="0"/>
                        </a:spcAft>
                      </a:pPr>
                      <a:r>
                        <a:rPr lang="en-US" sz="1800" dirty="0">
                          <a:effectLst/>
                        </a:rPr>
                        <a:t>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ct val="107000"/>
                        </a:lnSpc>
                        <a:spcBef>
                          <a:spcPts val="0"/>
                        </a:spcBef>
                        <a:spcAft>
                          <a:spcPts val="0"/>
                        </a:spcAft>
                      </a:pPr>
                      <a:r>
                        <a:rPr lang="en-US" sz="1800">
                          <a:effectLst/>
                        </a:rPr>
                        <a:t>96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1800">
                          <a:effectLst/>
                        </a:rPr>
                        <a:t>60.8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1800">
                          <a:effectLst/>
                        </a:rPr>
                        <a:t>60.8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1800">
                          <a:effectLst/>
                        </a:rPr>
                        <a:t>100.0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34441983"/>
                  </a:ext>
                </a:extLst>
              </a:tr>
              <a:tr h="1232593">
                <a:tc vMerge="1">
                  <a:txBody>
                    <a:bodyPr/>
                    <a:lstStyle/>
                    <a:p>
                      <a:endParaRPr lang="en-US"/>
                    </a:p>
                  </a:txBody>
                  <a:tcPr/>
                </a:tc>
                <a:tc>
                  <a:txBody>
                    <a:bodyPr/>
                    <a:lstStyle/>
                    <a:p>
                      <a:pPr marL="38100" marR="38100">
                        <a:lnSpc>
                          <a:spcPct val="107000"/>
                        </a:lnSpc>
                        <a:spcBef>
                          <a:spcPts val="0"/>
                        </a:spcBef>
                        <a:spcAft>
                          <a:spcPts val="0"/>
                        </a:spcAft>
                      </a:pPr>
                      <a:endParaRPr lang="en-US" sz="1800" dirty="0">
                        <a:effectLst/>
                      </a:endParaRPr>
                    </a:p>
                    <a:p>
                      <a:pPr marL="38100" marR="38100">
                        <a:lnSpc>
                          <a:spcPct val="107000"/>
                        </a:lnSpc>
                        <a:spcBef>
                          <a:spcPts val="0"/>
                        </a:spcBef>
                        <a:spcAft>
                          <a:spcPts val="0"/>
                        </a:spcAft>
                      </a:pPr>
                      <a:endParaRPr lang="en-US" sz="1800" dirty="0">
                        <a:effectLst/>
                      </a:endParaRPr>
                    </a:p>
                    <a:p>
                      <a:pPr marL="38100" marR="38100">
                        <a:lnSpc>
                          <a:spcPct val="107000"/>
                        </a:lnSpc>
                        <a:spcBef>
                          <a:spcPts val="0"/>
                        </a:spcBef>
                        <a:spcAft>
                          <a:spcPts val="0"/>
                        </a:spcAft>
                      </a:pPr>
                      <a:r>
                        <a:rPr lang="en-US" sz="1800" dirty="0">
                          <a:effectLst/>
                        </a:rPr>
                        <a:t>Total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ct val="107000"/>
                        </a:lnSpc>
                        <a:spcBef>
                          <a:spcPts val="0"/>
                        </a:spcBef>
                        <a:spcAft>
                          <a:spcPts val="0"/>
                        </a:spcAft>
                      </a:pPr>
                      <a:r>
                        <a:rPr lang="en-US" sz="1800">
                          <a:effectLst/>
                        </a:rPr>
                        <a:t>158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1800">
                          <a:effectLst/>
                        </a:rPr>
                        <a:t>100.0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1800">
                          <a:effectLst/>
                        </a:rPr>
                        <a:t>100.0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287125473"/>
                  </a:ext>
                </a:extLst>
              </a:tr>
            </a:tbl>
          </a:graphicData>
        </a:graphic>
      </p:graphicFrame>
    </p:spTree>
    <p:extLst>
      <p:ext uri="{BB962C8B-B14F-4D97-AF65-F5344CB8AC3E}">
        <p14:creationId xmlns:p14="http://schemas.microsoft.com/office/powerpoint/2010/main" val="734326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7A9EB-D88A-42CA-AE56-B8AA0CA6196B}"/>
              </a:ext>
            </a:extLst>
          </p:cNvPr>
          <p:cNvSpPr>
            <a:spLocks noGrp="1"/>
          </p:cNvSpPr>
          <p:nvPr>
            <p:ph type="title"/>
          </p:nvPr>
        </p:nvSpPr>
        <p:spPr>
          <a:xfrm>
            <a:off x="1444671" y="2117035"/>
            <a:ext cx="3273099" cy="929055"/>
          </a:xfrm>
        </p:spPr>
        <p:txBody>
          <a:bodyPr/>
          <a:lstStyle/>
          <a:p>
            <a:r>
              <a:rPr lang="en-US" dirty="0">
                <a:effectLst>
                  <a:outerShdw blurRad="38100" dist="38100" dir="2700000" algn="tl">
                    <a:srgbClr val="000000">
                      <a:alpha val="43137"/>
                    </a:srgbClr>
                  </a:outerShdw>
                </a:effectLst>
              </a:rPr>
              <a:t>ANALYSIS</a:t>
            </a:r>
          </a:p>
        </p:txBody>
      </p:sp>
      <p:sp>
        <p:nvSpPr>
          <p:cNvPr id="3" name="Content Placeholder 2">
            <a:extLst>
              <a:ext uri="{FF2B5EF4-FFF2-40B4-BE49-F238E27FC236}">
                <a16:creationId xmlns:a16="http://schemas.microsoft.com/office/drawing/2014/main" id="{20D91B9E-1AB8-446E-B48C-448831034186}"/>
              </a:ext>
            </a:extLst>
          </p:cNvPr>
          <p:cNvSpPr>
            <a:spLocks noGrp="1"/>
          </p:cNvSpPr>
          <p:nvPr>
            <p:ph idx="1"/>
          </p:nvPr>
        </p:nvSpPr>
        <p:spPr>
          <a:xfrm>
            <a:off x="5043714" y="798974"/>
            <a:ext cx="6704338" cy="4658826"/>
          </a:xfrm>
        </p:spPr>
        <p:txBody>
          <a:bodyPr>
            <a:normAutofit fontScale="92500" lnSpcReduction="20000"/>
          </a:bodyPr>
          <a:lstStyle/>
          <a:p>
            <a:r>
              <a:rPr lang="en-US" b="1" i="1" dirty="0"/>
              <a:t>What mainly takes you to the Dairy Bar?</a:t>
            </a:r>
            <a:endParaRPr lang="en-US" dirty="0"/>
          </a:p>
          <a:p>
            <a:pPr algn="just"/>
            <a:r>
              <a:rPr lang="en-US" dirty="0"/>
              <a:t>Out of 158 respondents, we had 127(80.4%) respondents who goes to the Dairy Bar mainly to buy dairy product, while only 11(7%) respondents visit dairy bar to buy nondairy products.  </a:t>
            </a:r>
          </a:p>
          <a:p>
            <a:pPr algn="just"/>
            <a:r>
              <a:rPr lang="en-US" dirty="0"/>
              <a:t>At the same time 20(12.7%) respondents visit Dairy Bar for other purposes such as to see the different items of dairy and nondairy products, to use internet, to enjoy the environment, to meet with friends etc. </a:t>
            </a:r>
          </a:p>
          <a:p>
            <a:pPr algn="just"/>
            <a:r>
              <a:rPr lang="en-US" dirty="0"/>
              <a:t>It is an indication that 138(87.3%) respondents visit dairy bar for buying purposes and rest of the respondents go there with non-buying intentions. </a:t>
            </a:r>
          </a:p>
          <a:p>
            <a:pPr algn="just"/>
            <a:r>
              <a:rPr lang="en-US" dirty="0"/>
              <a:t>Though we had many respondents 62(39.2%) saying that they were aware of the nondairy products, only 11(7%) go there to buy these nondairy products. </a:t>
            </a:r>
          </a:p>
        </p:txBody>
      </p:sp>
      <p:sp>
        <p:nvSpPr>
          <p:cNvPr id="4" name="Text Placeholder 3">
            <a:extLst>
              <a:ext uri="{FF2B5EF4-FFF2-40B4-BE49-F238E27FC236}">
                <a16:creationId xmlns:a16="http://schemas.microsoft.com/office/drawing/2014/main" id="{9B9CBC12-6C49-4E73-97E1-B822B18C1235}"/>
              </a:ext>
            </a:extLst>
          </p:cNvPr>
          <p:cNvSpPr>
            <a:spLocks noGrp="1"/>
          </p:cNvSpPr>
          <p:nvPr>
            <p:ph type="body" sz="half" idx="2"/>
          </p:nvPr>
        </p:nvSpPr>
        <p:spPr/>
        <p:txBody>
          <a:bodyPr>
            <a:normAutofit/>
          </a:bodyPr>
          <a:lstStyle/>
          <a:p>
            <a:r>
              <a:rPr lang="en-US" sz="2000" dirty="0">
                <a:effectLst>
                  <a:outerShdw blurRad="38100" dist="38100" dir="2700000" algn="tl">
                    <a:srgbClr val="000000">
                      <a:alpha val="43137"/>
                    </a:srgbClr>
                  </a:outerShdw>
                </a:effectLst>
              </a:rPr>
              <a:t>SINGLE VARIABLE ANALYSIS</a:t>
            </a:r>
          </a:p>
        </p:txBody>
      </p:sp>
    </p:spTree>
    <p:extLst>
      <p:ext uri="{BB962C8B-B14F-4D97-AF65-F5344CB8AC3E}">
        <p14:creationId xmlns:p14="http://schemas.microsoft.com/office/powerpoint/2010/main" val="2083559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AA533-07A2-4117-B153-0A98DAB0AA14}"/>
              </a:ext>
            </a:extLst>
          </p:cNvPr>
          <p:cNvSpPr>
            <a:spLocks noGrp="1"/>
          </p:cNvSpPr>
          <p:nvPr>
            <p:ph type="title"/>
          </p:nvPr>
        </p:nvSpPr>
        <p:spPr/>
        <p:txBody>
          <a:bodyPr/>
          <a:lstStyle/>
          <a:p>
            <a:pPr algn="ctr"/>
            <a:r>
              <a:rPr lang="en-US" b="1" spc="-150" dirty="0">
                <a:effectLst>
                  <a:outerShdw blurRad="38100" dist="38100" dir="2700000" algn="tl">
                    <a:srgbClr val="000000">
                      <a:alpha val="43137"/>
                    </a:srgbClr>
                  </a:outerShdw>
                </a:effectLst>
              </a:rPr>
              <a:t>Background of SDSU Dairy Bar</a:t>
            </a:r>
          </a:p>
        </p:txBody>
      </p:sp>
      <p:sp>
        <p:nvSpPr>
          <p:cNvPr id="3" name="Content Placeholder 2">
            <a:extLst>
              <a:ext uri="{FF2B5EF4-FFF2-40B4-BE49-F238E27FC236}">
                <a16:creationId xmlns:a16="http://schemas.microsoft.com/office/drawing/2014/main" id="{99E2F1BD-B6BD-48E5-B3D4-14059D7D06B7}"/>
              </a:ext>
            </a:extLst>
          </p:cNvPr>
          <p:cNvSpPr>
            <a:spLocks noGrp="1"/>
          </p:cNvSpPr>
          <p:nvPr>
            <p:ph sz="half" idx="1"/>
          </p:nvPr>
        </p:nvSpPr>
        <p:spPr/>
        <p:txBody>
          <a:bodyPr>
            <a:normAutofit fontScale="77500" lnSpcReduction="20000"/>
          </a:bodyPr>
          <a:lstStyle/>
          <a:p>
            <a:pPr algn="just"/>
            <a:r>
              <a:rPr lang="en-US" dirty="0">
                <a:latin typeface="Arial" panose="020B0604020202020204" pitchFamily="34" charset="0"/>
                <a:cs typeface="Arial" panose="020B0604020202020204" pitchFamily="34" charset="0"/>
              </a:rPr>
              <a:t>The SDSU Dairy bar is an ice cream manufacturing company located in Brookings, South Dakota on the SDSU campus </a:t>
            </a:r>
          </a:p>
          <a:p>
            <a:pPr marL="0" indent="0" algn="just">
              <a:buNone/>
            </a:pP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The SDSU Dairy Bar is also a part of the Brookings Great 8 Passport program which encourages visitors and locals to explore their one-of-a-kind attractions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If you haven’t tried SDSU ice cream yet, it’s time.</a:t>
            </a:r>
          </a:p>
          <a:p>
            <a:pPr marL="0" indent="0">
              <a:buNone/>
            </a:pPr>
            <a:endPar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2C4A0A7B-35F4-45D1-8DEA-4A9EA5D1AC7C}"/>
              </a:ext>
            </a:extLst>
          </p:cNvPr>
          <p:cNvSpPr>
            <a:spLocks noGrp="1"/>
          </p:cNvSpPr>
          <p:nvPr>
            <p:ph sz="half" idx="2"/>
          </p:nvPr>
        </p:nvSpPr>
        <p:spPr/>
        <p:txBody>
          <a:bodyPr>
            <a:normAutofit fontScale="77500" lnSpcReduction="20000"/>
          </a:bodyPr>
          <a:lstStyle/>
          <a:p>
            <a:pPr algn="just"/>
            <a:r>
              <a:rPr lang="en-US" dirty="0">
                <a:latin typeface="Arial" panose="020B0604020202020204" pitchFamily="34" charset="0"/>
                <a:cs typeface="Arial" panose="020B0604020202020204" pitchFamily="34" charset="0"/>
              </a:rPr>
              <a:t>It was established in 1910. They have more than 60 Flavors of rich homemade ice cream and sherbet which are served daily and can also be purchased in half gallon containers. </a:t>
            </a:r>
          </a:p>
          <a:p>
            <a:pPr marL="0" indent="0" algn="just">
              <a:buNone/>
            </a:pP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Flavors, such as Pumpkin, are produced seasonally, while others, such as Vanilla, are produced every week.</a:t>
            </a:r>
          </a:p>
          <a:p>
            <a:pPr marL="0" indent="0" algn="just">
              <a:buNone/>
            </a:pP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The top flavors are Vanilla, followed by Cookies ‘n Cream, and then Chocolate.</a:t>
            </a:r>
          </a:p>
          <a:p>
            <a:endPar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endPar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indent="0">
              <a:buNone/>
            </a:pPr>
            <a:endPar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136322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480B18-282C-4229-85FB-9A5C6B3380F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 y="367748"/>
            <a:ext cx="6096001" cy="5357191"/>
          </a:xfrm>
          <a:prstGeom prst="rect">
            <a:avLst/>
          </a:prstGeom>
          <a:noFill/>
          <a:ln>
            <a:noFill/>
          </a:ln>
        </p:spPr>
      </p:pic>
      <p:graphicFrame>
        <p:nvGraphicFramePr>
          <p:cNvPr id="3" name="Table 2">
            <a:extLst>
              <a:ext uri="{FF2B5EF4-FFF2-40B4-BE49-F238E27FC236}">
                <a16:creationId xmlns:a16="http://schemas.microsoft.com/office/drawing/2014/main" id="{3FB19E04-15EA-46DE-92CA-264083DF10BC}"/>
              </a:ext>
            </a:extLst>
          </p:cNvPr>
          <p:cNvGraphicFramePr>
            <a:graphicFrameLocks noGrp="1"/>
          </p:cNvGraphicFramePr>
          <p:nvPr>
            <p:extLst>
              <p:ext uri="{D42A27DB-BD31-4B8C-83A1-F6EECF244321}">
                <p14:modId xmlns:p14="http://schemas.microsoft.com/office/powerpoint/2010/main" val="1163032133"/>
              </p:ext>
            </p:extLst>
          </p:nvPr>
        </p:nvGraphicFramePr>
        <p:xfrm>
          <a:off x="6096000" y="367749"/>
          <a:ext cx="5791202" cy="5357190"/>
        </p:xfrm>
        <a:graphic>
          <a:graphicData uri="http://schemas.openxmlformats.org/drawingml/2006/table">
            <a:tbl>
              <a:tblPr>
                <a:tableStyleId>{85BE263C-DBD7-4A20-BB59-AAB30ACAA65A}</a:tableStyleId>
              </a:tblPr>
              <a:tblGrid>
                <a:gridCol w="575115">
                  <a:extLst>
                    <a:ext uri="{9D8B030D-6E8A-4147-A177-3AD203B41FA5}">
                      <a16:colId xmlns:a16="http://schemas.microsoft.com/office/drawing/2014/main" val="681155126"/>
                    </a:ext>
                  </a:extLst>
                </a:gridCol>
                <a:gridCol w="910455">
                  <a:extLst>
                    <a:ext uri="{9D8B030D-6E8A-4147-A177-3AD203B41FA5}">
                      <a16:colId xmlns:a16="http://schemas.microsoft.com/office/drawing/2014/main" val="3188079794"/>
                    </a:ext>
                  </a:extLst>
                </a:gridCol>
                <a:gridCol w="910455">
                  <a:extLst>
                    <a:ext uri="{9D8B030D-6E8A-4147-A177-3AD203B41FA5}">
                      <a16:colId xmlns:a16="http://schemas.microsoft.com/office/drawing/2014/main" val="3767688033"/>
                    </a:ext>
                  </a:extLst>
                </a:gridCol>
                <a:gridCol w="1091287">
                  <a:extLst>
                    <a:ext uri="{9D8B030D-6E8A-4147-A177-3AD203B41FA5}">
                      <a16:colId xmlns:a16="http://schemas.microsoft.com/office/drawing/2014/main" val="540469109"/>
                    </a:ext>
                  </a:extLst>
                </a:gridCol>
                <a:gridCol w="1151945">
                  <a:extLst>
                    <a:ext uri="{9D8B030D-6E8A-4147-A177-3AD203B41FA5}">
                      <a16:colId xmlns:a16="http://schemas.microsoft.com/office/drawing/2014/main" val="3384402643"/>
                    </a:ext>
                  </a:extLst>
                </a:gridCol>
                <a:gridCol w="1151945">
                  <a:extLst>
                    <a:ext uri="{9D8B030D-6E8A-4147-A177-3AD203B41FA5}">
                      <a16:colId xmlns:a16="http://schemas.microsoft.com/office/drawing/2014/main" val="924329626"/>
                    </a:ext>
                  </a:extLst>
                </a:gridCol>
              </a:tblGrid>
              <a:tr h="933335">
                <a:tc gridSpan="6">
                  <a:txBody>
                    <a:bodyPr/>
                    <a:lstStyle/>
                    <a:p>
                      <a:pPr marL="38100" marR="38100" algn="ctr">
                        <a:lnSpc>
                          <a:spcPct val="107000"/>
                        </a:lnSpc>
                        <a:spcBef>
                          <a:spcPts val="0"/>
                        </a:spcBef>
                        <a:spcAft>
                          <a:spcPts val="0"/>
                        </a:spcAft>
                      </a:pPr>
                      <a:r>
                        <a:rPr lang="en-US" sz="1800" dirty="0">
                          <a:effectLst/>
                        </a:rPr>
                        <a:t>What takes you to the Dairy Bar?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57427438"/>
                  </a:ext>
                </a:extLst>
              </a:tr>
              <a:tr h="690515">
                <a:tc gridSpan="2">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hMerge="1">
                  <a:txBody>
                    <a:bodyPr/>
                    <a:lstStyle/>
                    <a:p>
                      <a:endParaRPr lang="en-US"/>
                    </a:p>
                  </a:txBody>
                  <a:tcPr/>
                </a:tc>
                <a:tc>
                  <a:txBody>
                    <a:bodyPr/>
                    <a:lstStyle/>
                    <a:p>
                      <a:pPr marL="38100" marR="38100" algn="ctr">
                        <a:lnSpc>
                          <a:spcPct val="107000"/>
                        </a:lnSpc>
                        <a:spcBef>
                          <a:spcPts val="0"/>
                        </a:spcBef>
                        <a:spcAft>
                          <a:spcPts val="0"/>
                        </a:spcAft>
                      </a:pPr>
                      <a:r>
                        <a:rPr lang="en-US" sz="1800">
                          <a:effectLst/>
                        </a:rPr>
                        <a:t>Frequency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ct val="107000"/>
                        </a:lnSpc>
                        <a:spcBef>
                          <a:spcPts val="0"/>
                        </a:spcBef>
                        <a:spcAft>
                          <a:spcPts val="0"/>
                        </a:spcAft>
                      </a:pPr>
                      <a:r>
                        <a:rPr lang="en-US" sz="1800" dirty="0">
                          <a:effectLst/>
                        </a:rPr>
                        <a:t>Percent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ct val="107000"/>
                        </a:lnSpc>
                        <a:spcBef>
                          <a:spcPts val="0"/>
                        </a:spcBef>
                        <a:spcAft>
                          <a:spcPts val="0"/>
                        </a:spcAft>
                      </a:pPr>
                      <a:r>
                        <a:rPr lang="en-US" sz="1800">
                          <a:effectLst/>
                        </a:rPr>
                        <a:t>Valid Percent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ct val="107000"/>
                        </a:lnSpc>
                        <a:spcBef>
                          <a:spcPts val="0"/>
                        </a:spcBef>
                        <a:spcAft>
                          <a:spcPts val="0"/>
                        </a:spcAft>
                      </a:pPr>
                      <a:r>
                        <a:rPr lang="en-US" sz="1800">
                          <a:effectLst/>
                        </a:rPr>
                        <a:t>Cumulative Percent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30530864"/>
                  </a:ext>
                </a:extLst>
              </a:tr>
              <a:tr h="933335">
                <a:tc rowSpan="4">
                  <a:txBody>
                    <a:bodyPr/>
                    <a:lstStyle/>
                    <a:p>
                      <a:pPr marL="38100" marR="38100">
                        <a:lnSpc>
                          <a:spcPct val="107000"/>
                        </a:lnSpc>
                        <a:spcBef>
                          <a:spcPts val="0"/>
                        </a:spcBef>
                        <a:spcAft>
                          <a:spcPts val="0"/>
                        </a:spcAft>
                      </a:pPr>
                      <a:r>
                        <a:rPr lang="en-US" sz="1800">
                          <a:effectLst/>
                        </a:rPr>
                        <a:t>Valid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nSpc>
                          <a:spcPct val="107000"/>
                        </a:lnSpc>
                        <a:spcBef>
                          <a:spcPts val="0"/>
                        </a:spcBef>
                        <a:spcAft>
                          <a:spcPts val="0"/>
                        </a:spcAft>
                      </a:pPr>
                      <a:endParaRPr lang="en-US" sz="1800" dirty="0">
                        <a:effectLst/>
                      </a:endParaRPr>
                    </a:p>
                    <a:p>
                      <a:pPr marL="38100" marR="38100">
                        <a:lnSpc>
                          <a:spcPct val="107000"/>
                        </a:lnSpc>
                        <a:spcBef>
                          <a:spcPts val="0"/>
                        </a:spcBef>
                        <a:spcAft>
                          <a:spcPts val="0"/>
                        </a:spcAft>
                      </a:pPr>
                      <a:r>
                        <a:rPr lang="en-US" sz="1800" dirty="0">
                          <a:effectLst/>
                        </a:rPr>
                        <a:t>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ct val="107000"/>
                        </a:lnSpc>
                        <a:spcBef>
                          <a:spcPts val="0"/>
                        </a:spcBef>
                        <a:spcAft>
                          <a:spcPts val="0"/>
                        </a:spcAft>
                      </a:pPr>
                      <a:r>
                        <a:rPr lang="en-US" sz="1800" dirty="0">
                          <a:effectLst/>
                        </a:rPr>
                        <a:t>127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1800" dirty="0">
                          <a:effectLst/>
                        </a:rPr>
                        <a:t>80.4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1800" dirty="0">
                          <a:effectLst/>
                        </a:rPr>
                        <a:t>80.4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1800">
                          <a:effectLst/>
                        </a:rPr>
                        <a:t>80.4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881726511"/>
                  </a:ext>
                </a:extLst>
              </a:tr>
              <a:tr h="933335">
                <a:tc vMerge="1">
                  <a:txBody>
                    <a:bodyPr/>
                    <a:lstStyle/>
                    <a:p>
                      <a:endParaRPr lang="en-US"/>
                    </a:p>
                  </a:txBody>
                  <a:tcPr/>
                </a:tc>
                <a:tc>
                  <a:txBody>
                    <a:bodyPr/>
                    <a:lstStyle/>
                    <a:p>
                      <a:pPr marL="38100" marR="38100">
                        <a:lnSpc>
                          <a:spcPct val="107000"/>
                        </a:lnSpc>
                        <a:spcBef>
                          <a:spcPts val="0"/>
                        </a:spcBef>
                        <a:spcAft>
                          <a:spcPts val="0"/>
                        </a:spcAft>
                      </a:pPr>
                      <a:endParaRPr lang="en-US" sz="1800" dirty="0">
                        <a:effectLst/>
                      </a:endParaRPr>
                    </a:p>
                    <a:p>
                      <a:pPr marL="38100" marR="38100">
                        <a:lnSpc>
                          <a:spcPct val="107000"/>
                        </a:lnSpc>
                        <a:spcBef>
                          <a:spcPts val="0"/>
                        </a:spcBef>
                        <a:spcAft>
                          <a:spcPts val="0"/>
                        </a:spcAft>
                      </a:pPr>
                      <a:r>
                        <a:rPr lang="en-US" sz="1800" dirty="0">
                          <a:effectLst/>
                        </a:rPr>
                        <a:t>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ct val="107000"/>
                        </a:lnSpc>
                        <a:spcBef>
                          <a:spcPts val="0"/>
                        </a:spcBef>
                        <a:spcAft>
                          <a:spcPts val="0"/>
                        </a:spcAft>
                      </a:pPr>
                      <a:r>
                        <a:rPr lang="en-US" sz="1800">
                          <a:effectLst/>
                        </a:rPr>
                        <a:t>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1800">
                          <a:effectLst/>
                        </a:rPr>
                        <a:t>7.0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1800" dirty="0">
                          <a:effectLst/>
                        </a:rPr>
                        <a:t>7.0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1800">
                          <a:effectLst/>
                        </a:rPr>
                        <a:t>87.3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834433184"/>
                  </a:ext>
                </a:extLst>
              </a:tr>
              <a:tr h="933335">
                <a:tc vMerge="1">
                  <a:txBody>
                    <a:bodyPr/>
                    <a:lstStyle/>
                    <a:p>
                      <a:endParaRPr lang="en-US"/>
                    </a:p>
                  </a:txBody>
                  <a:tcPr/>
                </a:tc>
                <a:tc>
                  <a:txBody>
                    <a:bodyPr/>
                    <a:lstStyle/>
                    <a:p>
                      <a:pPr marL="38100" marR="38100">
                        <a:lnSpc>
                          <a:spcPct val="107000"/>
                        </a:lnSpc>
                        <a:spcBef>
                          <a:spcPts val="0"/>
                        </a:spcBef>
                        <a:spcAft>
                          <a:spcPts val="0"/>
                        </a:spcAft>
                      </a:pPr>
                      <a:endParaRPr lang="en-US" sz="1800" dirty="0">
                        <a:effectLst/>
                      </a:endParaRPr>
                    </a:p>
                    <a:p>
                      <a:pPr marL="38100" marR="38100">
                        <a:lnSpc>
                          <a:spcPct val="107000"/>
                        </a:lnSpc>
                        <a:spcBef>
                          <a:spcPts val="0"/>
                        </a:spcBef>
                        <a:spcAft>
                          <a:spcPts val="0"/>
                        </a:spcAft>
                      </a:pPr>
                      <a:r>
                        <a:rPr lang="en-US" sz="1800" dirty="0">
                          <a:effectLst/>
                        </a:rPr>
                        <a:t>3.0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ct val="107000"/>
                        </a:lnSpc>
                        <a:spcBef>
                          <a:spcPts val="0"/>
                        </a:spcBef>
                        <a:spcAft>
                          <a:spcPts val="0"/>
                        </a:spcAft>
                      </a:pPr>
                      <a:r>
                        <a:rPr lang="en-US" sz="1800">
                          <a:effectLst/>
                        </a:rPr>
                        <a:t>20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1800">
                          <a:effectLst/>
                        </a:rPr>
                        <a:t>12.7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1800" dirty="0">
                          <a:effectLst/>
                        </a:rPr>
                        <a:t>12.7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1800" dirty="0">
                          <a:effectLst/>
                        </a:rPr>
                        <a:t>100.0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088389718"/>
                  </a:ext>
                </a:extLst>
              </a:tr>
              <a:tr h="933335">
                <a:tc vMerge="1">
                  <a:txBody>
                    <a:bodyPr/>
                    <a:lstStyle/>
                    <a:p>
                      <a:endParaRPr lang="en-US"/>
                    </a:p>
                  </a:txBody>
                  <a:tcPr/>
                </a:tc>
                <a:tc>
                  <a:txBody>
                    <a:bodyPr/>
                    <a:lstStyle/>
                    <a:p>
                      <a:pPr marL="38100" marR="38100">
                        <a:lnSpc>
                          <a:spcPct val="107000"/>
                        </a:lnSpc>
                        <a:spcBef>
                          <a:spcPts val="0"/>
                        </a:spcBef>
                        <a:spcAft>
                          <a:spcPts val="0"/>
                        </a:spcAft>
                      </a:pPr>
                      <a:r>
                        <a:rPr lang="en-US" sz="1800">
                          <a:effectLst/>
                        </a:rPr>
                        <a:t>Total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ct val="107000"/>
                        </a:lnSpc>
                        <a:spcBef>
                          <a:spcPts val="0"/>
                        </a:spcBef>
                        <a:spcAft>
                          <a:spcPts val="0"/>
                        </a:spcAft>
                      </a:pPr>
                      <a:r>
                        <a:rPr lang="en-US" sz="1800">
                          <a:effectLst/>
                        </a:rPr>
                        <a:t>158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1800">
                          <a:effectLst/>
                        </a:rPr>
                        <a:t>100.0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ct val="107000"/>
                        </a:lnSpc>
                        <a:spcBef>
                          <a:spcPts val="0"/>
                        </a:spcBef>
                        <a:spcAft>
                          <a:spcPts val="0"/>
                        </a:spcAft>
                      </a:pPr>
                      <a:r>
                        <a:rPr lang="en-US" sz="1800">
                          <a:effectLst/>
                        </a:rPr>
                        <a:t>100.0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848160611"/>
                  </a:ext>
                </a:extLst>
              </a:tr>
            </a:tbl>
          </a:graphicData>
        </a:graphic>
      </p:graphicFrame>
    </p:spTree>
    <p:extLst>
      <p:ext uri="{BB962C8B-B14F-4D97-AF65-F5344CB8AC3E}">
        <p14:creationId xmlns:p14="http://schemas.microsoft.com/office/powerpoint/2010/main" val="2869871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999AC-F698-4863-9D8F-0BF0B97E4E49}"/>
              </a:ext>
            </a:extLst>
          </p:cNvPr>
          <p:cNvSpPr>
            <a:spLocks noGrp="1"/>
          </p:cNvSpPr>
          <p:nvPr>
            <p:ph type="title"/>
          </p:nvPr>
        </p:nvSpPr>
        <p:spPr/>
        <p:txBody>
          <a:bodyPr>
            <a:normAutofit fontScale="90000"/>
          </a:bodyPr>
          <a:lstStyle/>
          <a:p>
            <a:pPr algn="ctr"/>
            <a:r>
              <a:rPr lang="en-CA" altLang="en-US" dirty="0">
                <a:effectLst>
                  <a:outerShdw blurRad="38100" dist="38100" dir="2700000" algn="tl">
                    <a:srgbClr val="000000">
                      <a:alpha val="43137"/>
                    </a:srgbClr>
                  </a:outerShdw>
                </a:effectLst>
              </a:rPr>
              <a:t>Rationale for specific cross tabs and regressions.</a:t>
            </a:r>
            <a:br>
              <a:rPr lang="en-CA" altLang="en-US" dirty="0">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06E9EFD-C58E-4AD8-A328-1B1E7974B305}"/>
              </a:ext>
            </a:extLst>
          </p:cNvPr>
          <p:cNvSpPr>
            <a:spLocks noGrp="1"/>
          </p:cNvSpPr>
          <p:nvPr>
            <p:ph idx="1"/>
          </p:nvPr>
        </p:nvSpPr>
        <p:spPr/>
        <p:txBody>
          <a:bodyPr/>
          <a:lstStyle/>
          <a:p>
            <a:r>
              <a:rPr lang="en-US" dirty="0"/>
              <a:t>We analyzed some specific variables using crosstabs and regressions just to study the relationship between these variables and how they influence the each other.</a:t>
            </a:r>
          </a:p>
          <a:p>
            <a:endParaRPr lang="en-US" dirty="0"/>
          </a:p>
          <a:p>
            <a:r>
              <a:rPr lang="en-US" dirty="0"/>
              <a:t>Crosstabs were used for variables of categorical in nature.</a:t>
            </a:r>
          </a:p>
          <a:p>
            <a:endParaRPr lang="en-US" dirty="0"/>
          </a:p>
          <a:p>
            <a:r>
              <a:rPr lang="en-US" dirty="0"/>
              <a:t>Regression was used for variables involving ratios and categories.</a:t>
            </a:r>
          </a:p>
          <a:p>
            <a:endParaRPr lang="en-US" dirty="0"/>
          </a:p>
        </p:txBody>
      </p:sp>
    </p:spTree>
    <p:extLst>
      <p:ext uri="{BB962C8B-B14F-4D97-AF65-F5344CB8AC3E}">
        <p14:creationId xmlns:p14="http://schemas.microsoft.com/office/powerpoint/2010/main" val="428299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80C59-D62E-4453-81B0-CDB8C6FB775F}"/>
              </a:ext>
            </a:extLst>
          </p:cNvPr>
          <p:cNvSpPr>
            <a:spLocks noGrp="1"/>
          </p:cNvSpPr>
          <p:nvPr>
            <p:ph type="title"/>
          </p:nvPr>
        </p:nvSpPr>
        <p:spPr/>
        <p:txBody>
          <a:bodyPr/>
          <a:lstStyle/>
          <a:p>
            <a:pPr algn="ctr"/>
            <a:r>
              <a:rPr lang="en-US" dirty="0">
                <a:effectLst>
                  <a:outerShdw blurRad="38100" dist="38100" dir="2700000" algn="tl">
                    <a:srgbClr val="000000">
                      <a:alpha val="43137"/>
                    </a:srgbClr>
                  </a:outerShdw>
                </a:effectLst>
              </a:rPr>
              <a:t>Crosstabulation analysis</a:t>
            </a:r>
          </a:p>
        </p:txBody>
      </p:sp>
    </p:spTree>
    <p:extLst>
      <p:ext uri="{BB962C8B-B14F-4D97-AF65-F5344CB8AC3E}">
        <p14:creationId xmlns:p14="http://schemas.microsoft.com/office/powerpoint/2010/main" val="706988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0488-51E7-464F-8C9A-13015EB71EF9}"/>
              </a:ext>
            </a:extLst>
          </p:cNvPr>
          <p:cNvSpPr>
            <a:spLocks noGrp="1"/>
          </p:cNvSpPr>
          <p:nvPr>
            <p:ph type="title"/>
          </p:nvPr>
        </p:nvSpPr>
        <p:spPr/>
        <p:txBody>
          <a:bodyPr>
            <a:noAutofit/>
          </a:bodyPr>
          <a:lstStyle/>
          <a:p>
            <a:r>
              <a:rPr lang="en-US" sz="2400" b="1" i="1" dirty="0">
                <a:effectLst>
                  <a:outerShdw blurRad="38100" dist="38100" dir="2700000" algn="tl">
                    <a:srgbClr val="000000">
                      <a:alpha val="43137"/>
                    </a:srgbClr>
                  </a:outerShdw>
                </a:effectLst>
              </a:rPr>
              <a:t>Relationship between what takes a customer to the Dairy Bar and satisfaction level about space </a:t>
            </a:r>
            <a:r>
              <a:rPr lang="en-US" sz="2400" b="1" i="1" dirty="0"/>
              <a:t/>
            </a:r>
            <a:br>
              <a:rPr lang="en-US" sz="2400" b="1" i="1" dirty="0"/>
            </a:br>
            <a:endParaRPr lang="en-US" sz="2400" dirty="0"/>
          </a:p>
        </p:txBody>
      </p:sp>
      <p:sp>
        <p:nvSpPr>
          <p:cNvPr id="3" name="Content Placeholder 2">
            <a:extLst>
              <a:ext uri="{FF2B5EF4-FFF2-40B4-BE49-F238E27FC236}">
                <a16:creationId xmlns:a16="http://schemas.microsoft.com/office/drawing/2014/main" id="{60F270EB-C809-432F-B33B-9D768F94F5E2}"/>
              </a:ext>
            </a:extLst>
          </p:cNvPr>
          <p:cNvSpPr>
            <a:spLocks noGrp="1"/>
          </p:cNvSpPr>
          <p:nvPr>
            <p:ph sz="half" idx="1"/>
          </p:nvPr>
        </p:nvSpPr>
        <p:spPr/>
        <p:txBody>
          <a:bodyPr>
            <a:normAutofit fontScale="92500" lnSpcReduction="20000"/>
          </a:bodyPr>
          <a:lstStyle/>
          <a:p>
            <a:pPr algn="just"/>
            <a:r>
              <a:rPr lang="en-US" dirty="0"/>
              <a:t>H</a:t>
            </a:r>
            <a:r>
              <a:rPr lang="en-US" baseline="-25000" dirty="0"/>
              <a:t>0</a:t>
            </a:r>
            <a:r>
              <a:rPr lang="en-US" dirty="0"/>
              <a:t>: 	There is no relationship between 	satisfaction level about the Space 	Provided and what takes a 	respondent to the Dairy Bar</a:t>
            </a:r>
          </a:p>
          <a:p>
            <a:pPr algn="just"/>
            <a:endParaRPr lang="en-US" dirty="0"/>
          </a:p>
          <a:p>
            <a:pPr algn="just"/>
            <a:r>
              <a:rPr lang="en-US" dirty="0"/>
              <a:t>H</a:t>
            </a:r>
            <a:r>
              <a:rPr lang="en-US" baseline="-25000" dirty="0"/>
              <a:t>1</a:t>
            </a:r>
            <a:r>
              <a:rPr lang="en-US" dirty="0"/>
              <a:t>: 	There is a relationship between 	the level of satisfaction about 	Space provided and what 	takes a 	respondent to the Dairy 	Bar</a:t>
            </a:r>
          </a:p>
          <a:p>
            <a:endParaRPr lang="en-US" dirty="0"/>
          </a:p>
        </p:txBody>
      </p:sp>
      <p:sp>
        <p:nvSpPr>
          <p:cNvPr id="4" name="Content Placeholder 3">
            <a:extLst>
              <a:ext uri="{FF2B5EF4-FFF2-40B4-BE49-F238E27FC236}">
                <a16:creationId xmlns:a16="http://schemas.microsoft.com/office/drawing/2014/main" id="{11A09CE5-E3C6-4CB0-B27B-8C403938ACFB}"/>
              </a:ext>
            </a:extLst>
          </p:cNvPr>
          <p:cNvSpPr>
            <a:spLocks noGrp="1"/>
          </p:cNvSpPr>
          <p:nvPr>
            <p:ph sz="half" idx="2"/>
          </p:nvPr>
        </p:nvSpPr>
        <p:spPr/>
        <p:txBody>
          <a:bodyPr>
            <a:normAutofit fontScale="92500" lnSpcReduction="20000"/>
          </a:bodyPr>
          <a:lstStyle/>
          <a:p>
            <a:pPr algn="just"/>
            <a:r>
              <a:rPr lang="en-US" dirty="0"/>
              <a:t>Pearson Chi-Square value is 8.565 with 1 degree of freedom and a </a:t>
            </a:r>
            <a:r>
              <a:rPr lang="en-US" dirty="0" err="1"/>
              <a:t>prob</a:t>
            </a:r>
            <a:r>
              <a:rPr lang="en-US" dirty="0"/>
              <a:t> value of .003 compared with a significance level of 0.05. This </a:t>
            </a:r>
            <a:r>
              <a:rPr lang="en-US" dirty="0" err="1"/>
              <a:t>prob</a:t>
            </a:r>
            <a:r>
              <a:rPr lang="en-US" dirty="0"/>
              <a:t> value 0.003, is much lesser than 0.05. </a:t>
            </a:r>
          </a:p>
          <a:p>
            <a:pPr algn="just"/>
            <a:r>
              <a:rPr lang="en-US" dirty="0"/>
              <a:t>Hence, we reject the null hypothesis that there is no relationship between space provided and what takes a respondent to the Dairy Bar.</a:t>
            </a:r>
          </a:p>
          <a:p>
            <a:pPr algn="just"/>
            <a:r>
              <a:rPr lang="en-US" dirty="0"/>
              <a:t>Cramer’s V coefficient is 0.233</a:t>
            </a:r>
          </a:p>
          <a:p>
            <a:endParaRPr lang="en-US" dirty="0"/>
          </a:p>
        </p:txBody>
      </p:sp>
    </p:spTree>
    <p:extLst>
      <p:ext uri="{BB962C8B-B14F-4D97-AF65-F5344CB8AC3E}">
        <p14:creationId xmlns:p14="http://schemas.microsoft.com/office/powerpoint/2010/main" val="989017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0488-51E7-464F-8C9A-13015EB71EF9}"/>
              </a:ext>
            </a:extLst>
          </p:cNvPr>
          <p:cNvSpPr>
            <a:spLocks noGrp="1"/>
          </p:cNvSpPr>
          <p:nvPr>
            <p:ph type="title"/>
          </p:nvPr>
        </p:nvSpPr>
        <p:spPr/>
        <p:txBody>
          <a:bodyPr>
            <a:noAutofit/>
          </a:bodyPr>
          <a:lstStyle/>
          <a:p>
            <a:r>
              <a:rPr lang="en-US" sz="2000" b="1" i="1" dirty="0">
                <a:effectLst>
                  <a:outerShdw blurRad="38100" dist="38100" dir="2700000" algn="tl">
                    <a:srgbClr val="000000">
                      <a:alpha val="43137"/>
                    </a:srgbClr>
                  </a:outerShdw>
                </a:effectLst>
              </a:rPr>
              <a:t>Relationship between how often a customer visits the Dairy Bar and their satisfaction with the current ice cream prices</a:t>
            </a:r>
            <a:r>
              <a:rPr lang="en-US" b="1" i="1" dirty="0"/>
              <a:t>.</a:t>
            </a:r>
          </a:p>
        </p:txBody>
      </p:sp>
      <p:sp>
        <p:nvSpPr>
          <p:cNvPr id="3" name="Content Placeholder 2">
            <a:extLst>
              <a:ext uri="{FF2B5EF4-FFF2-40B4-BE49-F238E27FC236}">
                <a16:creationId xmlns:a16="http://schemas.microsoft.com/office/drawing/2014/main" id="{60F270EB-C809-432F-B33B-9D768F94F5E2}"/>
              </a:ext>
            </a:extLst>
          </p:cNvPr>
          <p:cNvSpPr>
            <a:spLocks noGrp="1"/>
          </p:cNvSpPr>
          <p:nvPr>
            <p:ph sz="half" idx="1"/>
          </p:nvPr>
        </p:nvSpPr>
        <p:spPr/>
        <p:txBody>
          <a:bodyPr>
            <a:normAutofit fontScale="92500" lnSpcReduction="20000"/>
          </a:bodyPr>
          <a:lstStyle/>
          <a:p>
            <a:pPr algn="just"/>
            <a:r>
              <a:rPr lang="en-US" dirty="0"/>
              <a:t>H</a:t>
            </a:r>
            <a:r>
              <a:rPr lang="en-US" baseline="-25000" dirty="0"/>
              <a:t>0</a:t>
            </a:r>
            <a:r>
              <a:rPr lang="en-US" dirty="0"/>
              <a:t>: 	There is no relationship between 	ice cream price satisfaction and 	how often a respondent visits the 	Dairy Bar </a:t>
            </a:r>
          </a:p>
          <a:p>
            <a:pPr algn="just"/>
            <a:r>
              <a:rPr lang="en-US" dirty="0"/>
              <a:t>H</a:t>
            </a:r>
            <a:r>
              <a:rPr lang="en-US" baseline="-25000" dirty="0"/>
              <a:t>1</a:t>
            </a:r>
            <a:r>
              <a:rPr lang="en-US" dirty="0"/>
              <a:t>: 	There is a relationship between 	ice cream price satisfaction and 	how often a respondent visits 	the Dairy Bar</a:t>
            </a:r>
          </a:p>
        </p:txBody>
      </p:sp>
      <p:sp>
        <p:nvSpPr>
          <p:cNvPr id="4" name="Content Placeholder 3">
            <a:extLst>
              <a:ext uri="{FF2B5EF4-FFF2-40B4-BE49-F238E27FC236}">
                <a16:creationId xmlns:a16="http://schemas.microsoft.com/office/drawing/2014/main" id="{11A09CE5-E3C6-4CB0-B27B-8C403938ACFB}"/>
              </a:ext>
            </a:extLst>
          </p:cNvPr>
          <p:cNvSpPr>
            <a:spLocks noGrp="1"/>
          </p:cNvSpPr>
          <p:nvPr>
            <p:ph sz="half" idx="2"/>
          </p:nvPr>
        </p:nvSpPr>
        <p:spPr/>
        <p:txBody>
          <a:bodyPr>
            <a:normAutofit fontScale="92500" lnSpcReduction="20000"/>
          </a:bodyPr>
          <a:lstStyle/>
          <a:p>
            <a:pPr algn="just"/>
            <a:r>
              <a:rPr lang="en-US" dirty="0"/>
              <a:t>Pearson Chi-Square value is calculated to be 9.139. The degrees of freedom for the test is 2 and with a </a:t>
            </a:r>
            <a:r>
              <a:rPr lang="en-US" dirty="0" err="1"/>
              <a:t>prob</a:t>
            </a:r>
            <a:r>
              <a:rPr lang="en-US" dirty="0"/>
              <a:t> value of .010 compared with a significance level of 0.05. This </a:t>
            </a:r>
            <a:r>
              <a:rPr lang="en-US" dirty="0" err="1"/>
              <a:t>prob</a:t>
            </a:r>
            <a:r>
              <a:rPr lang="en-US" dirty="0"/>
              <a:t> value .010, is lesser than .05.  </a:t>
            </a:r>
          </a:p>
          <a:p>
            <a:pPr algn="just"/>
            <a:r>
              <a:rPr lang="en-US" dirty="0"/>
              <a:t>Hence, we reject the null hypothesis that there is no relationship between ice cream price satisfaction and how often a respondent visits the Dairy Bar </a:t>
            </a:r>
          </a:p>
          <a:p>
            <a:pPr algn="just"/>
            <a:r>
              <a:rPr lang="en-US" dirty="0"/>
              <a:t>Cramer’s V coefficient is 0.240</a:t>
            </a:r>
          </a:p>
          <a:p>
            <a:endParaRPr lang="en-US" dirty="0"/>
          </a:p>
        </p:txBody>
      </p:sp>
    </p:spTree>
    <p:extLst>
      <p:ext uri="{BB962C8B-B14F-4D97-AF65-F5344CB8AC3E}">
        <p14:creationId xmlns:p14="http://schemas.microsoft.com/office/powerpoint/2010/main" val="2110147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0488-51E7-464F-8C9A-13015EB71EF9}"/>
              </a:ext>
            </a:extLst>
          </p:cNvPr>
          <p:cNvSpPr>
            <a:spLocks noGrp="1"/>
          </p:cNvSpPr>
          <p:nvPr>
            <p:ph type="title"/>
          </p:nvPr>
        </p:nvSpPr>
        <p:spPr/>
        <p:txBody>
          <a:bodyPr>
            <a:noAutofit/>
          </a:bodyPr>
          <a:lstStyle/>
          <a:p>
            <a:r>
              <a:rPr lang="en-US" sz="2400" b="1" i="1" dirty="0">
                <a:effectLst>
                  <a:outerShdw blurRad="38100" dist="38100" dir="2700000" algn="tl">
                    <a:srgbClr val="000000">
                      <a:alpha val="43137"/>
                    </a:srgbClr>
                  </a:outerShdw>
                </a:effectLst>
              </a:rPr>
              <a:t>Relationship between how often a customer visits the Dairy Bar and satisfaction level about nondairy products prices</a:t>
            </a:r>
          </a:p>
        </p:txBody>
      </p:sp>
      <p:sp>
        <p:nvSpPr>
          <p:cNvPr id="3" name="Content Placeholder 2">
            <a:extLst>
              <a:ext uri="{FF2B5EF4-FFF2-40B4-BE49-F238E27FC236}">
                <a16:creationId xmlns:a16="http://schemas.microsoft.com/office/drawing/2014/main" id="{60F270EB-C809-432F-B33B-9D768F94F5E2}"/>
              </a:ext>
            </a:extLst>
          </p:cNvPr>
          <p:cNvSpPr>
            <a:spLocks noGrp="1"/>
          </p:cNvSpPr>
          <p:nvPr>
            <p:ph sz="half" idx="1"/>
          </p:nvPr>
        </p:nvSpPr>
        <p:spPr/>
        <p:txBody>
          <a:bodyPr>
            <a:normAutofit fontScale="85000" lnSpcReduction="20000"/>
          </a:bodyPr>
          <a:lstStyle/>
          <a:p>
            <a:pPr algn="just"/>
            <a:r>
              <a:rPr lang="en-US" dirty="0"/>
              <a:t>H</a:t>
            </a:r>
            <a:r>
              <a:rPr lang="en-US" baseline="-25000" dirty="0"/>
              <a:t>0</a:t>
            </a:r>
            <a:r>
              <a:rPr lang="en-US" dirty="0"/>
              <a:t>: 	There is no relationship between 	how often the customer visits the 	Dairy Bar and their satisfaction 	with the prices of the nondairy 	products.</a:t>
            </a:r>
          </a:p>
          <a:p>
            <a:pPr algn="just"/>
            <a:endParaRPr lang="en-US" dirty="0"/>
          </a:p>
          <a:p>
            <a:pPr algn="just"/>
            <a:r>
              <a:rPr lang="en-US" dirty="0"/>
              <a:t>H</a:t>
            </a:r>
            <a:r>
              <a:rPr lang="en-US" baseline="-25000" dirty="0"/>
              <a:t>1</a:t>
            </a:r>
            <a:r>
              <a:rPr lang="en-US" dirty="0"/>
              <a:t>: 	There is a relationship between 	how often the customer visits the 	Dairy Bar and their satisfaction 	with the prices of the nondairy 	products. </a:t>
            </a:r>
          </a:p>
        </p:txBody>
      </p:sp>
      <p:sp>
        <p:nvSpPr>
          <p:cNvPr id="4" name="Content Placeholder 3">
            <a:extLst>
              <a:ext uri="{FF2B5EF4-FFF2-40B4-BE49-F238E27FC236}">
                <a16:creationId xmlns:a16="http://schemas.microsoft.com/office/drawing/2014/main" id="{11A09CE5-E3C6-4CB0-B27B-8C403938ACFB}"/>
              </a:ext>
            </a:extLst>
          </p:cNvPr>
          <p:cNvSpPr>
            <a:spLocks noGrp="1"/>
          </p:cNvSpPr>
          <p:nvPr>
            <p:ph sz="half" idx="2"/>
          </p:nvPr>
        </p:nvSpPr>
        <p:spPr/>
        <p:txBody>
          <a:bodyPr>
            <a:normAutofit fontScale="85000" lnSpcReduction="20000"/>
          </a:bodyPr>
          <a:lstStyle/>
          <a:p>
            <a:pPr algn="just"/>
            <a:r>
              <a:rPr lang="en-US" dirty="0"/>
              <a:t>Pearson Chi-Square value is 8.630 with 2 degrees of freedom with a probability value of .013 compared with a significance level of .05.</a:t>
            </a:r>
          </a:p>
          <a:p>
            <a:pPr algn="just"/>
            <a:r>
              <a:rPr lang="en-US" dirty="0"/>
              <a:t>Hence, we reject the null hypothesis that there is no relationship between how often the customer visits the Dairy Bar and their satisfaction with the prices of the nondairy products.</a:t>
            </a:r>
          </a:p>
          <a:p>
            <a:r>
              <a:rPr lang="en-US" dirty="0"/>
              <a:t>Cramer’s V coefficient is 0. 234 </a:t>
            </a:r>
          </a:p>
          <a:p>
            <a:endParaRPr lang="en-US" dirty="0"/>
          </a:p>
        </p:txBody>
      </p:sp>
    </p:spTree>
    <p:extLst>
      <p:ext uri="{BB962C8B-B14F-4D97-AF65-F5344CB8AC3E}">
        <p14:creationId xmlns:p14="http://schemas.microsoft.com/office/powerpoint/2010/main" val="2101586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0488-51E7-464F-8C9A-13015EB71EF9}"/>
              </a:ext>
            </a:extLst>
          </p:cNvPr>
          <p:cNvSpPr>
            <a:spLocks noGrp="1"/>
          </p:cNvSpPr>
          <p:nvPr>
            <p:ph type="title"/>
          </p:nvPr>
        </p:nvSpPr>
        <p:spPr/>
        <p:txBody>
          <a:bodyPr>
            <a:noAutofit/>
          </a:bodyPr>
          <a:lstStyle/>
          <a:p>
            <a:r>
              <a:rPr lang="en-US" sz="2000" b="1" i="1" dirty="0">
                <a:effectLst>
                  <a:outerShdw blurRad="38100" dist="38100" dir="2700000" algn="tl">
                    <a:srgbClr val="000000">
                      <a:alpha val="43137"/>
                    </a:srgbClr>
                  </a:outerShdw>
                </a:effectLst>
              </a:rPr>
              <a:t>Relationship between satisfaction level about ice cream flavors and what takes a customer to the Dairy Bar</a:t>
            </a:r>
          </a:p>
        </p:txBody>
      </p:sp>
      <p:sp>
        <p:nvSpPr>
          <p:cNvPr id="3" name="Content Placeholder 2">
            <a:extLst>
              <a:ext uri="{FF2B5EF4-FFF2-40B4-BE49-F238E27FC236}">
                <a16:creationId xmlns:a16="http://schemas.microsoft.com/office/drawing/2014/main" id="{60F270EB-C809-432F-B33B-9D768F94F5E2}"/>
              </a:ext>
            </a:extLst>
          </p:cNvPr>
          <p:cNvSpPr>
            <a:spLocks noGrp="1"/>
          </p:cNvSpPr>
          <p:nvPr>
            <p:ph sz="half" idx="1"/>
          </p:nvPr>
        </p:nvSpPr>
        <p:spPr/>
        <p:txBody>
          <a:bodyPr>
            <a:normAutofit fontScale="92500" lnSpcReduction="20000"/>
          </a:bodyPr>
          <a:lstStyle/>
          <a:p>
            <a:pPr algn="just"/>
            <a:r>
              <a:rPr lang="en-US" dirty="0"/>
              <a:t>H</a:t>
            </a:r>
            <a:r>
              <a:rPr lang="en-US" baseline="-25000" dirty="0"/>
              <a:t>0</a:t>
            </a:r>
            <a:r>
              <a:rPr lang="en-US" dirty="0"/>
              <a:t>: 	There is no relationship between 	how satisfied a customer is with 	ice cream flavors and what 	takes a 	customer to the Dairy 	Bar </a:t>
            </a:r>
          </a:p>
          <a:p>
            <a:pPr algn="just"/>
            <a:r>
              <a:rPr lang="en-US" dirty="0"/>
              <a:t>H</a:t>
            </a:r>
            <a:r>
              <a:rPr lang="en-US" baseline="-25000" dirty="0"/>
              <a:t>1</a:t>
            </a:r>
            <a:r>
              <a:rPr lang="en-US" dirty="0"/>
              <a:t>: 	There is a relationship between 	how satisfied a customer is with 	ice cream flavors and what takes a 	customer to the Dairy Bar </a:t>
            </a:r>
          </a:p>
          <a:p>
            <a:pPr algn="just"/>
            <a:endParaRPr lang="en-US" dirty="0">
              <a:effectLst>
                <a:outerShdw blurRad="38100" dist="38100" dir="2700000" algn="tl">
                  <a:srgbClr val="000000">
                    <a:alpha val="43137"/>
                  </a:srgbClr>
                </a:outerShdw>
              </a:effectLst>
            </a:endParaRPr>
          </a:p>
        </p:txBody>
      </p:sp>
      <p:sp>
        <p:nvSpPr>
          <p:cNvPr id="4" name="Content Placeholder 3">
            <a:extLst>
              <a:ext uri="{FF2B5EF4-FFF2-40B4-BE49-F238E27FC236}">
                <a16:creationId xmlns:a16="http://schemas.microsoft.com/office/drawing/2014/main" id="{11A09CE5-E3C6-4CB0-B27B-8C403938ACFB}"/>
              </a:ext>
            </a:extLst>
          </p:cNvPr>
          <p:cNvSpPr>
            <a:spLocks noGrp="1"/>
          </p:cNvSpPr>
          <p:nvPr>
            <p:ph sz="half" idx="2"/>
          </p:nvPr>
        </p:nvSpPr>
        <p:spPr/>
        <p:txBody>
          <a:bodyPr>
            <a:normAutofit fontScale="92500" lnSpcReduction="20000"/>
          </a:bodyPr>
          <a:lstStyle/>
          <a:p>
            <a:pPr algn="just"/>
            <a:r>
              <a:rPr lang="en-US" dirty="0"/>
              <a:t>The Pearson Chi Square test is 49.07 with 2 degrees of freedom and a </a:t>
            </a:r>
            <a:r>
              <a:rPr lang="en-US" dirty="0" err="1"/>
              <a:t>prob</a:t>
            </a:r>
            <a:r>
              <a:rPr lang="en-US" dirty="0"/>
              <a:t> value of .000 compared with a significance level of 0.05. </a:t>
            </a:r>
          </a:p>
          <a:p>
            <a:pPr algn="just"/>
            <a:r>
              <a:rPr lang="en-US" dirty="0"/>
              <a:t>Hence, we reject the null hypothesis that there is no relationship between how satisfied a customer is with ice cream flavors and what takes a 	customer to the Dairy Bar </a:t>
            </a:r>
          </a:p>
          <a:p>
            <a:r>
              <a:rPr lang="en-US" dirty="0"/>
              <a:t>Cramer’s V coefficient is 0.557 </a:t>
            </a:r>
          </a:p>
          <a:p>
            <a:endParaRPr lang="en-US" dirty="0"/>
          </a:p>
        </p:txBody>
      </p:sp>
    </p:spTree>
    <p:extLst>
      <p:ext uri="{BB962C8B-B14F-4D97-AF65-F5344CB8AC3E}">
        <p14:creationId xmlns:p14="http://schemas.microsoft.com/office/powerpoint/2010/main" val="912528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0488-51E7-464F-8C9A-13015EB71EF9}"/>
              </a:ext>
            </a:extLst>
          </p:cNvPr>
          <p:cNvSpPr>
            <a:spLocks noGrp="1"/>
          </p:cNvSpPr>
          <p:nvPr>
            <p:ph type="title"/>
          </p:nvPr>
        </p:nvSpPr>
        <p:spPr/>
        <p:txBody>
          <a:bodyPr>
            <a:noAutofit/>
          </a:bodyPr>
          <a:lstStyle/>
          <a:p>
            <a:r>
              <a:rPr lang="en-US" sz="2400" b="1" i="1" dirty="0">
                <a:effectLst>
                  <a:outerShdw blurRad="38100" dist="38100" dir="2700000" algn="tl">
                    <a:srgbClr val="000000">
                      <a:alpha val="43137"/>
                    </a:srgbClr>
                  </a:outerShdw>
                </a:effectLst>
              </a:rPr>
              <a:t>Relationship between what takes a customer to the Dairy Bar and how satisfied customers are with the customer service </a:t>
            </a:r>
          </a:p>
        </p:txBody>
      </p:sp>
      <p:sp>
        <p:nvSpPr>
          <p:cNvPr id="3" name="Content Placeholder 2">
            <a:extLst>
              <a:ext uri="{FF2B5EF4-FFF2-40B4-BE49-F238E27FC236}">
                <a16:creationId xmlns:a16="http://schemas.microsoft.com/office/drawing/2014/main" id="{60F270EB-C809-432F-B33B-9D768F94F5E2}"/>
              </a:ext>
            </a:extLst>
          </p:cNvPr>
          <p:cNvSpPr>
            <a:spLocks noGrp="1"/>
          </p:cNvSpPr>
          <p:nvPr>
            <p:ph sz="half" idx="1"/>
          </p:nvPr>
        </p:nvSpPr>
        <p:spPr/>
        <p:txBody>
          <a:bodyPr>
            <a:normAutofit fontScale="92500" lnSpcReduction="20000"/>
          </a:bodyPr>
          <a:lstStyle/>
          <a:p>
            <a:pPr algn="just"/>
            <a:r>
              <a:rPr lang="en-US" dirty="0"/>
              <a:t>H</a:t>
            </a:r>
            <a:r>
              <a:rPr lang="en-US" baseline="-25000" dirty="0"/>
              <a:t>0</a:t>
            </a:r>
            <a:r>
              <a:rPr lang="en-US" dirty="0"/>
              <a:t>: 	There is no relationship between 	what takes a customer to the 	Dairy Bar and how satisfied 	customers are with the customer 	service</a:t>
            </a:r>
          </a:p>
          <a:p>
            <a:pPr algn="just"/>
            <a:r>
              <a:rPr lang="en-US" dirty="0"/>
              <a:t>H</a:t>
            </a:r>
            <a:r>
              <a:rPr lang="en-US" baseline="-25000" dirty="0"/>
              <a:t>1</a:t>
            </a:r>
            <a:r>
              <a:rPr lang="en-US" dirty="0"/>
              <a:t>: 	There is a relationship between 	what takes a customer to the 	Dairy Bar and how satisfied 	customers are with the customer 	service</a:t>
            </a:r>
          </a:p>
          <a:p>
            <a:pPr algn="just"/>
            <a:endParaRPr lang="en-US" dirty="0">
              <a:effectLst>
                <a:outerShdw blurRad="38100" dist="38100" dir="2700000" algn="tl">
                  <a:srgbClr val="000000">
                    <a:alpha val="43137"/>
                  </a:srgbClr>
                </a:outerShdw>
              </a:effectLst>
            </a:endParaRPr>
          </a:p>
        </p:txBody>
      </p:sp>
      <p:sp>
        <p:nvSpPr>
          <p:cNvPr id="4" name="Content Placeholder 3">
            <a:extLst>
              <a:ext uri="{FF2B5EF4-FFF2-40B4-BE49-F238E27FC236}">
                <a16:creationId xmlns:a16="http://schemas.microsoft.com/office/drawing/2014/main" id="{11A09CE5-E3C6-4CB0-B27B-8C403938ACFB}"/>
              </a:ext>
            </a:extLst>
          </p:cNvPr>
          <p:cNvSpPr>
            <a:spLocks noGrp="1"/>
          </p:cNvSpPr>
          <p:nvPr>
            <p:ph sz="half" idx="2"/>
          </p:nvPr>
        </p:nvSpPr>
        <p:spPr/>
        <p:txBody>
          <a:bodyPr>
            <a:normAutofit fontScale="92500" lnSpcReduction="20000"/>
          </a:bodyPr>
          <a:lstStyle/>
          <a:p>
            <a:pPr algn="just"/>
            <a:r>
              <a:rPr lang="en-US" dirty="0"/>
              <a:t>A Pearson Chi-square value of 10.270 with 2 degrees of freedom and a </a:t>
            </a:r>
            <a:r>
              <a:rPr lang="en-US" dirty="0" err="1"/>
              <a:t>prob</a:t>
            </a:r>
            <a:r>
              <a:rPr lang="en-US" dirty="0"/>
              <a:t> value of .006 compared with a significance level of 0.05.</a:t>
            </a:r>
          </a:p>
          <a:p>
            <a:pPr algn="just"/>
            <a:r>
              <a:rPr lang="en-US" dirty="0"/>
              <a:t>Hence, we reject the null hypothesis that there is no relationship between what takes a customer to the 	Dairy Bar and how satisfied 	customers are with the customer service </a:t>
            </a:r>
          </a:p>
          <a:p>
            <a:pPr algn="just"/>
            <a:r>
              <a:rPr lang="en-US" dirty="0"/>
              <a:t>Cramer’s V coefficient is 0.255 </a:t>
            </a:r>
          </a:p>
          <a:p>
            <a:endParaRPr lang="en-US" dirty="0"/>
          </a:p>
        </p:txBody>
      </p:sp>
    </p:spTree>
    <p:extLst>
      <p:ext uri="{BB962C8B-B14F-4D97-AF65-F5344CB8AC3E}">
        <p14:creationId xmlns:p14="http://schemas.microsoft.com/office/powerpoint/2010/main" val="2183811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0488-51E7-464F-8C9A-13015EB71EF9}"/>
              </a:ext>
            </a:extLst>
          </p:cNvPr>
          <p:cNvSpPr>
            <a:spLocks noGrp="1"/>
          </p:cNvSpPr>
          <p:nvPr>
            <p:ph type="title"/>
          </p:nvPr>
        </p:nvSpPr>
        <p:spPr/>
        <p:txBody>
          <a:bodyPr>
            <a:noAutofit/>
          </a:bodyPr>
          <a:lstStyle/>
          <a:p>
            <a:pPr algn="just"/>
            <a:r>
              <a:rPr lang="en-US" sz="2000" b="1" i="1" dirty="0">
                <a:effectLst>
                  <a:outerShdw blurRad="38100" dist="38100" dir="2700000" algn="tl">
                    <a:srgbClr val="000000">
                      <a:alpha val="43137"/>
                    </a:srgbClr>
                  </a:outerShdw>
                </a:effectLst>
              </a:rPr>
              <a:t>Relationship between whether a customer purchases nondairy Product and whether they are satisfied with the prices of the nondairy products</a:t>
            </a:r>
            <a:r>
              <a:rPr lang="en-US" b="1" i="1" dirty="0"/>
              <a:t>.</a:t>
            </a:r>
          </a:p>
        </p:txBody>
      </p:sp>
      <p:sp>
        <p:nvSpPr>
          <p:cNvPr id="3" name="Content Placeholder 2">
            <a:extLst>
              <a:ext uri="{FF2B5EF4-FFF2-40B4-BE49-F238E27FC236}">
                <a16:creationId xmlns:a16="http://schemas.microsoft.com/office/drawing/2014/main" id="{60F270EB-C809-432F-B33B-9D768F94F5E2}"/>
              </a:ext>
            </a:extLst>
          </p:cNvPr>
          <p:cNvSpPr>
            <a:spLocks noGrp="1"/>
          </p:cNvSpPr>
          <p:nvPr>
            <p:ph sz="half" idx="1"/>
          </p:nvPr>
        </p:nvSpPr>
        <p:spPr/>
        <p:txBody>
          <a:bodyPr>
            <a:normAutofit fontScale="85000" lnSpcReduction="10000"/>
          </a:bodyPr>
          <a:lstStyle/>
          <a:p>
            <a:pPr algn="just"/>
            <a:r>
              <a:rPr lang="en-US" dirty="0"/>
              <a:t>H</a:t>
            </a:r>
            <a:r>
              <a:rPr lang="en-US" baseline="-25000" dirty="0"/>
              <a:t>0</a:t>
            </a:r>
            <a:r>
              <a:rPr lang="en-US" dirty="0"/>
              <a:t>: 	There is no relationship between 	whether a customer purchases 	nondairy Product and whether they 	are satisfied with the prices 	of the 	nondairy products. </a:t>
            </a:r>
          </a:p>
          <a:p>
            <a:pPr algn="just"/>
            <a:r>
              <a:rPr lang="en-US" dirty="0"/>
              <a:t>H</a:t>
            </a:r>
            <a:r>
              <a:rPr lang="en-US" baseline="-25000" dirty="0"/>
              <a:t>1</a:t>
            </a:r>
            <a:r>
              <a:rPr lang="en-US" dirty="0"/>
              <a:t>: 	There is a relationship between 	whether a customer purchases 	nondairy Product and whether they 	are satisfied with the prices of the 	nondairy products.</a:t>
            </a:r>
          </a:p>
          <a:p>
            <a:pPr algn="just"/>
            <a:endParaRPr lang="en-US" dirty="0">
              <a:effectLst>
                <a:outerShdw blurRad="38100" dist="38100" dir="2700000" algn="tl">
                  <a:srgbClr val="000000">
                    <a:alpha val="43137"/>
                  </a:srgbClr>
                </a:outerShdw>
              </a:effectLst>
            </a:endParaRPr>
          </a:p>
        </p:txBody>
      </p:sp>
      <p:sp>
        <p:nvSpPr>
          <p:cNvPr id="4" name="Content Placeholder 3">
            <a:extLst>
              <a:ext uri="{FF2B5EF4-FFF2-40B4-BE49-F238E27FC236}">
                <a16:creationId xmlns:a16="http://schemas.microsoft.com/office/drawing/2014/main" id="{11A09CE5-E3C6-4CB0-B27B-8C403938ACFB}"/>
              </a:ext>
            </a:extLst>
          </p:cNvPr>
          <p:cNvSpPr>
            <a:spLocks noGrp="1"/>
          </p:cNvSpPr>
          <p:nvPr>
            <p:ph sz="half" idx="2"/>
          </p:nvPr>
        </p:nvSpPr>
        <p:spPr/>
        <p:txBody>
          <a:bodyPr>
            <a:normAutofit fontScale="85000" lnSpcReduction="10000"/>
          </a:bodyPr>
          <a:lstStyle/>
          <a:p>
            <a:pPr algn="just"/>
            <a:r>
              <a:rPr lang="en-US" dirty="0"/>
              <a:t>Pearson Chi-Square value is 7.722 with three degrees of freedom. The probability value of the test is .052. </a:t>
            </a:r>
          </a:p>
          <a:p>
            <a:pPr algn="just"/>
            <a:r>
              <a:rPr lang="en-US" dirty="0"/>
              <a:t>The value .052 is greater than .05 significance level, so we fail to reject the null hypothesis. </a:t>
            </a:r>
          </a:p>
          <a:p>
            <a:pPr algn="just"/>
            <a:endParaRPr lang="en-US" dirty="0"/>
          </a:p>
          <a:p>
            <a:pPr algn="just"/>
            <a:r>
              <a:rPr lang="en-US" dirty="0"/>
              <a:t>There is no relationship between whether a customer purchases nondairy Product and whether they are satisfied with the prices of the nondairy products.</a:t>
            </a:r>
          </a:p>
        </p:txBody>
      </p:sp>
    </p:spTree>
    <p:extLst>
      <p:ext uri="{BB962C8B-B14F-4D97-AF65-F5344CB8AC3E}">
        <p14:creationId xmlns:p14="http://schemas.microsoft.com/office/powerpoint/2010/main" val="2276745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0488-51E7-464F-8C9A-13015EB71EF9}"/>
              </a:ext>
            </a:extLst>
          </p:cNvPr>
          <p:cNvSpPr>
            <a:spLocks noGrp="1"/>
          </p:cNvSpPr>
          <p:nvPr>
            <p:ph type="title"/>
          </p:nvPr>
        </p:nvSpPr>
        <p:spPr/>
        <p:txBody>
          <a:bodyPr>
            <a:noAutofit/>
          </a:bodyPr>
          <a:lstStyle/>
          <a:p>
            <a:r>
              <a:rPr lang="en-US" sz="2000" b="1" i="1" dirty="0">
                <a:effectLst>
                  <a:outerShdw blurRad="38100" dist="38100" dir="2700000" algn="tl">
                    <a:srgbClr val="000000">
                      <a:alpha val="43137"/>
                    </a:srgbClr>
                  </a:outerShdw>
                </a:effectLst>
              </a:rPr>
              <a:t>Relationship between whether a customer purchases ice cream or not and the satisfaction level with the prices of ice cream</a:t>
            </a:r>
            <a:r>
              <a:rPr lang="en-US" b="1" i="1" dirty="0"/>
              <a:t>.</a:t>
            </a:r>
          </a:p>
        </p:txBody>
      </p:sp>
      <p:sp>
        <p:nvSpPr>
          <p:cNvPr id="3" name="Content Placeholder 2">
            <a:extLst>
              <a:ext uri="{FF2B5EF4-FFF2-40B4-BE49-F238E27FC236}">
                <a16:creationId xmlns:a16="http://schemas.microsoft.com/office/drawing/2014/main" id="{60F270EB-C809-432F-B33B-9D768F94F5E2}"/>
              </a:ext>
            </a:extLst>
          </p:cNvPr>
          <p:cNvSpPr>
            <a:spLocks noGrp="1"/>
          </p:cNvSpPr>
          <p:nvPr>
            <p:ph sz="half" idx="1"/>
          </p:nvPr>
        </p:nvSpPr>
        <p:spPr/>
        <p:txBody>
          <a:bodyPr>
            <a:normAutofit fontScale="92500" lnSpcReduction="10000"/>
          </a:bodyPr>
          <a:lstStyle/>
          <a:p>
            <a:pPr algn="just"/>
            <a:r>
              <a:rPr lang="en-US" dirty="0"/>
              <a:t>H</a:t>
            </a:r>
            <a:r>
              <a:rPr lang="en-US" baseline="-25000" dirty="0"/>
              <a:t>0</a:t>
            </a:r>
            <a:r>
              <a:rPr lang="en-US" dirty="0"/>
              <a:t>: 	There is no relationship between 	whether a customer purchases 	dairy product or not and the 	satisfaction level with the prices of 	the dairy products. </a:t>
            </a:r>
          </a:p>
          <a:p>
            <a:pPr algn="just"/>
            <a:r>
              <a:rPr lang="en-US" dirty="0"/>
              <a:t>H</a:t>
            </a:r>
            <a:r>
              <a:rPr lang="en-US" baseline="-25000" dirty="0"/>
              <a:t>1</a:t>
            </a:r>
            <a:r>
              <a:rPr lang="en-US" dirty="0"/>
              <a:t>: 	There is a relationship between 	whether a customer purchases 	dairy product or not and the 	satisfaction level with the prices of 	the dairy products. </a:t>
            </a:r>
          </a:p>
          <a:p>
            <a:pPr algn="just"/>
            <a:endParaRPr lang="en-US" dirty="0">
              <a:effectLst>
                <a:outerShdw blurRad="38100" dist="38100" dir="2700000" algn="tl">
                  <a:srgbClr val="000000">
                    <a:alpha val="43137"/>
                  </a:srgbClr>
                </a:outerShdw>
              </a:effectLst>
            </a:endParaRPr>
          </a:p>
        </p:txBody>
      </p:sp>
      <p:sp>
        <p:nvSpPr>
          <p:cNvPr id="4" name="Content Placeholder 3">
            <a:extLst>
              <a:ext uri="{FF2B5EF4-FFF2-40B4-BE49-F238E27FC236}">
                <a16:creationId xmlns:a16="http://schemas.microsoft.com/office/drawing/2014/main" id="{11A09CE5-E3C6-4CB0-B27B-8C403938ACFB}"/>
              </a:ext>
            </a:extLst>
          </p:cNvPr>
          <p:cNvSpPr>
            <a:spLocks noGrp="1"/>
          </p:cNvSpPr>
          <p:nvPr>
            <p:ph sz="half" idx="2"/>
          </p:nvPr>
        </p:nvSpPr>
        <p:spPr/>
        <p:txBody>
          <a:bodyPr>
            <a:normAutofit fontScale="92500" lnSpcReduction="10000"/>
          </a:bodyPr>
          <a:lstStyle/>
          <a:p>
            <a:pPr algn="just"/>
            <a:r>
              <a:rPr lang="en-US" dirty="0"/>
              <a:t>Pearson Chi-Square value is 6.282 with four degrees of freedom and a probability value of .179, which is greater than the significance level of 0.05</a:t>
            </a:r>
          </a:p>
          <a:p>
            <a:pPr algn="just"/>
            <a:r>
              <a:rPr lang="en-US" dirty="0"/>
              <a:t>so we fail to reject the null hypothesis that there is no relationship between whether a customer purchases dairy product or not and the satisfaction level with the prices of the dairy products.</a:t>
            </a:r>
          </a:p>
          <a:p>
            <a:pPr algn="just"/>
            <a:endParaRPr lang="en-US" dirty="0"/>
          </a:p>
          <a:p>
            <a:endParaRPr lang="en-US" dirty="0"/>
          </a:p>
        </p:txBody>
      </p:sp>
    </p:spTree>
    <p:extLst>
      <p:ext uri="{BB962C8B-B14F-4D97-AF65-F5344CB8AC3E}">
        <p14:creationId xmlns:p14="http://schemas.microsoft.com/office/powerpoint/2010/main" val="2026718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C5F5C-ED96-490D-B737-6453F2A0EBEE}"/>
              </a:ext>
            </a:extLst>
          </p:cNvPr>
          <p:cNvSpPr>
            <a:spLocks noGrp="1"/>
          </p:cNvSpPr>
          <p:nvPr>
            <p:ph type="title"/>
          </p:nvPr>
        </p:nvSpPr>
        <p:spPr>
          <a:xfrm>
            <a:off x="839788" y="365125"/>
            <a:ext cx="10515600" cy="1026353"/>
          </a:xfrm>
        </p:spPr>
        <p:txBody>
          <a:bodyPr/>
          <a:lstStyle/>
          <a:p>
            <a:pPr algn="ctr"/>
            <a:r>
              <a:rPr lang="en-US" dirty="0">
                <a:effectLst>
                  <a:outerShdw blurRad="38100" dist="38100" dir="2700000" algn="tl">
                    <a:srgbClr val="000000">
                      <a:alpha val="43137"/>
                    </a:srgbClr>
                  </a:outerShdw>
                </a:effectLst>
              </a:rPr>
              <a:t>PROBLEM FORMULATION</a:t>
            </a:r>
          </a:p>
        </p:txBody>
      </p:sp>
      <p:sp>
        <p:nvSpPr>
          <p:cNvPr id="3" name="Text Placeholder 2">
            <a:extLst>
              <a:ext uri="{FF2B5EF4-FFF2-40B4-BE49-F238E27FC236}">
                <a16:creationId xmlns:a16="http://schemas.microsoft.com/office/drawing/2014/main" id="{60237539-A512-4534-AE72-9688C4B65C10}"/>
              </a:ext>
            </a:extLst>
          </p:cNvPr>
          <p:cNvSpPr>
            <a:spLocks noGrp="1"/>
          </p:cNvSpPr>
          <p:nvPr>
            <p:ph type="body" idx="1"/>
          </p:nvPr>
        </p:nvSpPr>
        <p:spPr>
          <a:xfrm>
            <a:off x="938213" y="1091803"/>
            <a:ext cx="5157787" cy="599350"/>
          </a:xfrm>
        </p:spPr>
        <p:txBody>
          <a:bodyPr/>
          <a:lstStyle/>
          <a:p>
            <a:r>
              <a:rPr lang="en-US" i="1" dirty="0"/>
              <a:t>Managerial Decision Problem</a:t>
            </a:r>
          </a:p>
        </p:txBody>
      </p:sp>
      <p:sp>
        <p:nvSpPr>
          <p:cNvPr id="4" name="Content Placeholder 3">
            <a:extLst>
              <a:ext uri="{FF2B5EF4-FFF2-40B4-BE49-F238E27FC236}">
                <a16:creationId xmlns:a16="http://schemas.microsoft.com/office/drawing/2014/main" id="{F149431F-ECBC-4BB3-8AB4-C2BF99AE38B2}"/>
              </a:ext>
            </a:extLst>
          </p:cNvPr>
          <p:cNvSpPr>
            <a:spLocks noGrp="1"/>
          </p:cNvSpPr>
          <p:nvPr>
            <p:ph sz="half" idx="2"/>
          </p:nvPr>
        </p:nvSpPr>
        <p:spPr>
          <a:xfrm>
            <a:off x="839788" y="1868557"/>
            <a:ext cx="5157787" cy="4321106"/>
          </a:xfrm>
        </p:spPr>
        <p:txBody>
          <a:bodyPr>
            <a:normAutofit/>
          </a:bodyPr>
          <a:lstStyle/>
          <a:p>
            <a:pPr algn="just"/>
            <a:r>
              <a:rPr lang="en-US" dirty="0">
                <a:latin typeface="Arial" panose="020B0604020202020204" pitchFamily="34" charset="0"/>
                <a:cs typeface="Arial" panose="020B0604020202020204" pitchFamily="34" charset="0"/>
              </a:rPr>
              <a:t>Are customers satisfied with the current ice cream flavors?</a:t>
            </a:r>
          </a:p>
          <a:p>
            <a:pPr marL="0" indent="0" algn="just">
              <a:buNone/>
            </a:pP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Is the space, tables and chairs at the Dairy Bar enough for customers?</a:t>
            </a:r>
          </a:p>
          <a:p>
            <a:pPr marL="0" indent="0" algn="just">
              <a:buNone/>
            </a:pP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Are customers aware of the non-dairy products such as cookies, cake, sandwiches and so on that Dairy Bar sells? </a:t>
            </a:r>
          </a:p>
        </p:txBody>
      </p:sp>
      <p:sp>
        <p:nvSpPr>
          <p:cNvPr id="5" name="Text Placeholder 4">
            <a:extLst>
              <a:ext uri="{FF2B5EF4-FFF2-40B4-BE49-F238E27FC236}">
                <a16:creationId xmlns:a16="http://schemas.microsoft.com/office/drawing/2014/main" id="{CC11FD36-C04E-44EA-A9E0-9A1D3107D7BF}"/>
              </a:ext>
            </a:extLst>
          </p:cNvPr>
          <p:cNvSpPr>
            <a:spLocks noGrp="1"/>
          </p:cNvSpPr>
          <p:nvPr>
            <p:ph type="body" sz="quarter" idx="3"/>
          </p:nvPr>
        </p:nvSpPr>
        <p:spPr>
          <a:xfrm>
            <a:off x="6169024" y="1091803"/>
            <a:ext cx="5183188" cy="599350"/>
          </a:xfrm>
        </p:spPr>
        <p:txBody>
          <a:bodyPr/>
          <a:lstStyle/>
          <a:p>
            <a:r>
              <a:rPr lang="en-US" i="1" dirty="0"/>
              <a:t>Marketing Research Problem</a:t>
            </a:r>
          </a:p>
        </p:txBody>
      </p:sp>
      <p:sp>
        <p:nvSpPr>
          <p:cNvPr id="6" name="Content Placeholder 5">
            <a:extLst>
              <a:ext uri="{FF2B5EF4-FFF2-40B4-BE49-F238E27FC236}">
                <a16:creationId xmlns:a16="http://schemas.microsoft.com/office/drawing/2014/main" id="{61A30585-BFD8-47B7-84D4-60E68D917ED9}"/>
              </a:ext>
            </a:extLst>
          </p:cNvPr>
          <p:cNvSpPr>
            <a:spLocks noGrp="1"/>
          </p:cNvSpPr>
          <p:nvPr>
            <p:ph sz="quarter" idx="4"/>
          </p:nvPr>
        </p:nvSpPr>
        <p:spPr>
          <a:xfrm>
            <a:off x="6172200" y="1868557"/>
            <a:ext cx="5183188" cy="4321106"/>
          </a:xfrm>
        </p:spPr>
        <p:txBody>
          <a:bodyPr>
            <a:normAutofit/>
          </a:bodyPr>
          <a:lstStyle/>
          <a:p>
            <a:pPr algn="just"/>
            <a:r>
              <a:rPr lang="en-US" dirty="0">
                <a:latin typeface="Arial" panose="020B0604020202020204" pitchFamily="34" charset="0"/>
                <a:cs typeface="Arial" panose="020B0604020202020204" pitchFamily="34" charset="0"/>
              </a:rPr>
              <a:t>examining customer’s satisfaction about the current ice cream flavors</a:t>
            </a:r>
          </a:p>
          <a:p>
            <a:pPr marL="0" indent="0" algn="just">
              <a:buNone/>
            </a:pP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determining how customers feel about the space, table and chairs provided</a:t>
            </a:r>
          </a:p>
          <a:p>
            <a:pPr marL="0" indent="0" algn="just">
              <a:buNone/>
            </a:pP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determining the awareness of customers about the non-dairy products such as cookies, cake, sandwiches and so on</a:t>
            </a:r>
          </a:p>
        </p:txBody>
      </p:sp>
    </p:spTree>
    <p:extLst>
      <p:ext uri="{BB962C8B-B14F-4D97-AF65-F5344CB8AC3E}">
        <p14:creationId xmlns:p14="http://schemas.microsoft.com/office/powerpoint/2010/main" val="1623023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80C59-D62E-4453-81B0-CDB8C6FB775F}"/>
              </a:ext>
            </a:extLst>
          </p:cNvPr>
          <p:cNvSpPr>
            <a:spLocks noGrp="1"/>
          </p:cNvSpPr>
          <p:nvPr>
            <p:ph type="title"/>
          </p:nvPr>
        </p:nvSpPr>
        <p:spPr/>
        <p:txBody>
          <a:bodyPr/>
          <a:lstStyle/>
          <a:p>
            <a:r>
              <a:rPr lang="en-US" b="1" i="1" dirty="0">
                <a:effectLst>
                  <a:outerShdw blurRad="38100" dist="38100" dir="2700000" algn="tl">
                    <a:srgbClr val="000000">
                      <a:alpha val="43137"/>
                    </a:srgbClr>
                  </a:outerShdw>
                </a:effectLst>
              </a:rPr>
              <a:t>Discussion of Regression Results</a:t>
            </a:r>
          </a:p>
        </p:txBody>
      </p:sp>
    </p:spTree>
    <p:extLst>
      <p:ext uri="{BB962C8B-B14F-4D97-AF65-F5344CB8AC3E}">
        <p14:creationId xmlns:p14="http://schemas.microsoft.com/office/powerpoint/2010/main" val="3006729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0488-51E7-464F-8C9A-13015EB71EF9}"/>
              </a:ext>
            </a:extLst>
          </p:cNvPr>
          <p:cNvSpPr>
            <a:spLocks noGrp="1"/>
          </p:cNvSpPr>
          <p:nvPr>
            <p:ph type="title"/>
          </p:nvPr>
        </p:nvSpPr>
        <p:spPr/>
        <p:txBody>
          <a:bodyPr>
            <a:noAutofit/>
          </a:bodyPr>
          <a:lstStyle/>
          <a:p>
            <a:pPr algn="ctr"/>
            <a:r>
              <a:rPr lang="en-US" b="1" i="1" dirty="0">
                <a:effectLst>
                  <a:outerShdw blurRad="38100" dist="38100" dir="2700000" algn="tl">
                    <a:srgbClr val="000000">
                      <a:alpha val="43137"/>
                    </a:srgbClr>
                  </a:outerShdw>
                </a:effectLst>
              </a:rPr>
              <a:t>Regression </a:t>
            </a:r>
          </a:p>
        </p:txBody>
      </p:sp>
      <p:sp>
        <p:nvSpPr>
          <p:cNvPr id="3" name="Content Placeholder 2">
            <a:extLst>
              <a:ext uri="{FF2B5EF4-FFF2-40B4-BE49-F238E27FC236}">
                <a16:creationId xmlns:a16="http://schemas.microsoft.com/office/drawing/2014/main" id="{60F270EB-C809-432F-B33B-9D768F94F5E2}"/>
              </a:ext>
            </a:extLst>
          </p:cNvPr>
          <p:cNvSpPr>
            <a:spLocks noGrp="1"/>
          </p:cNvSpPr>
          <p:nvPr>
            <p:ph sz="half" idx="1"/>
          </p:nvPr>
        </p:nvSpPr>
        <p:spPr/>
        <p:txBody>
          <a:bodyPr>
            <a:normAutofit fontScale="85000" lnSpcReduction="10000"/>
          </a:bodyPr>
          <a:lstStyle/>
          <a:p>
            <a:pPr algn="just"/>
            <a:r>
              <a:rPr lang="en-US" i="1" dirty="0"/>
              <a:t>Goodness of fit, R-squared</a:t>
            </a:r>
          </a:p>
          <a:p>
            <a:pPr lvl="1" algn="just"/>
            <a:r>
              <a:rPr lang="en-US" dirty="0"/>
              <a:t>In our second model, the R-squared value is 0.164. So, we can say that 16.4% variation in the </a:t>
            </a:r>
            <a:r>
              <a:rPr lang="en-US" i="1" dirty="0"/>
              <a:t>dependent variable </a:t>
            </a:r>
            <a:r>
              <a:rPr lang="en-US" dirty="0"/>
              <a:t>is explained by the independent variables. </a:t>
            </a:r>
          </a:p>
          <a:p>
            <a:pPr lvl="1" algn="just"/>
            <a:endParaRPr lang="en-US" i="1" dirty="0"/>
          </a:p>
          <a:p>
            <a:pPr lvl="1" algn="just"/>
            <a:r>
              <a:rPr lang="en-US" i="1" dirty="0"/>
              <a:t>ANOVA</a:t>
            </a:r>
          </a:p>
          <a:p>
            <a:pPr lvl="1" algn="just"/>
            <a:r>
              <a:rPr lang="en-US" dirty="0"/>
              <a:t>We had a probability value of (0.00) (i.e., </a:t>
            </a:r>
            <a:r>
              <a:rPr lang="en-US" i="1" dirty="0"/>
              <a:t>p</a:t>
            </a:r>
            <a:r>
              <a:rPr lang="en-US" dirty="0"/>
              <a:t> = .000), and an F test value of 5.97.  This F test is greater than the 0.05 significance level.  </a:t>
            </a:r>
          </a:p>
        </p:txBody>
      </p:sp>
      <p:sp>
        <p:nvSpPr>
          <p:cNvPr id="4" name="Content Placeholder 3">
            <a:extLst>
              <a:ext uri="{FF2B5EF4-FFF2-40B4-BE49-F238E27FC236}">
                <a16:creationId xmlns:a16="http://schemas.microsoft.com/office/drawing/2014/main" id="{11A09CE5-E3C6-4CB0-B27B-8C403938ACFB}"/>
              </a:ext>
            </a:extLst>
          </p:cNvPr>
          <p:cNvSpPr>
            <a:spLocks noGrp="1"/>
          </p:cNvSpPr>
          <p:nvPr>
            <p:ph sz="half" idx="2"/>
          </p:nvPr>
        </p:nvSpPr>
        <p:spPr/>
        <p:txBody>
          <a:bodyPr>
            <a:normAutofit fontScale="85000" lnSpcReduction="10000"/>
          </a:bodyPr>
          <a:lstStyle/>
          <a:p>
            <a:r>
              <a:rPr lang="en-US" sz="1600" b="1" i="1" dirty="0"/>
              <a:t>Regression Equation and interpretation</a:t>
            </a:r>
          </a:p>
          <a:p>
            <a:pPr algn="just"/>
            <a:r>
              <a:rPr lang="en-US" i="1" dirty="0"/>
              <a:t>Y=1.615 + 0.125X</a:t>
            </a:r>
            <a:r>
              <a:rPr lang="en-US" i="1" baseline="-25000" dirty="0"/>
              <a:t>1</a:t>
            </a:r>
            <a:r>
              <a:rPr lang="en-US" i="1" dirty="0"/>
              <a:t>+ 0.244X</a:t>
            </a:r>
            <a:r>
              <a:rPr lang="en-US" i="1" baseline="-25000" dirty="0"/>
              <a:t>2 </a:t>
            </a:r>
            <a:r>
              <a:rPr lang="en-US" i="1" dirty="0"/>
              <a:t>+ 0.350X</a:t>
            </a:r>
            <a:r>
              <a:rPr lang="en-US" i="1" baseline="-25000" dirty="0"/>
              <a:t>3 </a:t>
            </a:r>
            <a:r>
              <a:rPr lang="en-US" i="1" dirty="0"/>
              <a:t>- 0.180X</a:t>
            </a:r>
            <a:r>
              <a:rPr lang="en-US" i="1" baseline="-25000" dirty="0"/>
              <a:t>4 </a:t>
            </a:r>
            <a:r>
              <a:rPr lang="en-US" i="1" dirty="0"/>
              <a:t>- 0.102X</a:t>
            </a:r>
            <a:r>
              <a:rPr lang="en-US" i="1" baseline="-25000" dirty="0"/>
              <a:t>5</a:t>
            </a:r>
            <a:endParaRPr lang="en-US" i="1" dirty="0"/>
          </a:p>
          <a:p>
            <a:pPr algn="just"/>
            <a:r>
              <a:rPr lang="en-US" dirty="0"/>
              <a:t>Where; </a:t>
            </a:r>
            <a:r>
              <a:rPr lang="en-US" i="1" dirty="0"/>
              <a:t>(Y= How likely a customer will visit the Dairy Bar within one month,</a:t>
            </a:r>
            <a:r>
              <a:rPr lang="en-US" i="1" baseline="-25000" dirty="0"/>
              <a:t> </a:t>
            </a:r>
            <a:r>
              <a:rPr lang="en-US" i="1" dirty="0"/>
              <a:t>X</a:t>
            </a:r>
            <a:r>
              <a:rPr lang="en-US" i="1" baseline="-25000" dirty="0"/>
              <a:t>1</a:t>
            </a:r>
            <a:r>
              <a:rPr lang="en-US" i="1" dirty="0"/>
              <a:t>= How satisfied a customer with the price of ice cream prices at the Dairy Bar, X</a:t>
            </a:r>
            <a:r>
              <a:rPr lang="en-US" i="1" baseline="-25000" dirty="0"/>
              <a:t>2</a:t>
            </a:r>
            <a:r>
              <a:rPr lang="en-US" i="1" dirty="0"/>
              <a:t>= How satisfied a customer is with the customer services provided at Dairy Bar. </a:t>
            </a:r>
            <a:r>
              <a:rPr lang="en-US" dirty="0"/>
              <a:t>How a customer finds out about the Dairy Bar, measured by; </a:t>
            </a:r>
            <a:r>
              <a:rPr lang="en-US" i="1" dirty="0"/>
              <a:t>X</a:t>
            </a:r>
            <a:r>
              <a:rPr lang="en-US" i="1" baseline="-25000" dirty="0"/>
              <a:t>3</a:t>
            </a:r>
            <a:r>
              <a:rPr lang="en-US" i="1" dirty="0"/>
              <a:t>= Advertisement, X</a:t>
            </a:r>
            <a:r>
              <a:rPr lang="en-US" i="1" baseline="-25000" dirty="0"/>
              <a:t>4</a:t>
            </a:r>
            <a:r>
              <a:rPr lang="en-US" i="1" dirty="0"/>
              <a:t>= Through a friend, X</a:t>
            </a:r>
            <a:r>
              <a:rPr lang="en-US" i="1" baseline="-25000" dirty="0"/>
              <a:t>5</a:t>
            </a:r>
            <a:r>
              <a:rPr lang="en-US" i="1" dirty="0"/>
              <a:t>= Internet)</a:t>
            </a:r>
            <a:endParaRPr lang="en-US" dirty="0"/>
          </a:p>
          <a:p>
            <a:endParaRPr lang="en-US" i="1" dirty="0">
              <a:effectLst>
                <a:outerShdw blurRad="38100" dist="38100" dir="2700000" algn="tl">
                  <a:srgbClr val="000000">
                    <a:alpha val="43137"/>
                  </a:srgbClr>
                </a:outerShdw>
              </a:effectLst>
            </a:endParaRPr>
          </a:p>
          <a:p>
            <a:endParaRPr lang="en-US" dirty="0"/>
          </a:p>
        </p:txBody>
      </p:sp>
    </p:spTree>
    <p:extLst>
      <p:ext uri="{BB962C8B-B14F-4D97-AF65-F5344CB8AC3E}">
        <p14:creationId xmlns:p14="http://schemas.microsoft.com/office/powerpoint/2010/main" val="1199028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34887-B22F-4845-8B0E-28DDACB3B1E5}"/>
              </a:ext>
            </a:extLst>
          </p:cNvPr>
          <p:cNvSpPr>
            <a:spLocks noGrp="1"/>
          </p:cNvSpPr>
          <p:nvPr>
            <p:ph type="title"/>
          </p:nvPr>
        </p:nvSpPr>
        <p:spPr/>
        <p:txBody>
          <a:bodyPr/>
          <a:lstStyle/>
          <a:p>
            <a:pPr algn="ctr"/>
            <a:r>
              <a:rPr lang="en-US" b="1" i="1" dirty="0">
                <a:effectLst>
                  <a:outerShdw blurRad="38100" dist="38100" dir="2700000" algn="tl">
                    <a:srgbClr val="000000">
                      <a:alpha val="43137"/>
                    </a:srgbClr>
                  </a:outerShdw>
                </a:effectLst>
              </a:rPr>
              <a:t>Regression, cont’d</a:t>
            </a:r>
          </a:p>
        </p:txBody>
      </p:sp>
      <p:sp>
        <p:nvSpPr>
          <p:cNvPr id="3" name="Content Placeholder 2">
            <a:extLst>
              <a:ext uri="{FF2B5EF4-FFF2-40B4-BE49-F238E27FC236}">
                <a16:creationId xmlns:a16="http://schemas.microsoft.com/office/drawing/2014/main" id="{08B67720-A52C-45A1-99FD-4153517321F8}"/>
              </a:ext>
            </a:extLst>
          </p:cNvPr>
          <p:cNvSpPr>
            <a:spLocks noGrp="1"/>
          </p:cNvSpPr>
          <p:nvPr>
            <p:ph idx="1"/>
          </p:nvPr>
        </p:nvSpPr>
        <p:spPr/>
        <p:txBody>
          <a:bodyPr/>
          <a:lstStyle/>
          <a:p>
            <a:r>
              <a:rPr lang="en-US" dirty="0"/>
              <a:t>From this regression, only </a:t>
            </a:r>
            <a:r>
              <a:rPr lang="en-US" i="1" dirty="0"/>
              <a:t>X</a:t>
            </a:r>
            <a:r>
              <a:rPr lang="en-US" i="1" baseline="-25000" dirty="0"/>
              <a:t>2 </a:t>
            </a:r>
            <a:r>
              <a:rPr lang="en-US" dirty="0"/>
              <a:t>(</a:t>
            </a:r>
            <a:r>
              <a:rPr lang="en-US" i="1" dirty="0"/>
              <a:t>how satisfied a customer is with the customer services provided at Dairy Bar) is significant at a probability value of </a:t>
            </a:r>
            <a:r>
              <a:rPr lang="en-US" dirty="0"/>
              <a:t>0.001</a:t>
            </a:r>
          </a:p>
          <a:p>
            <a:endParaRPr lang="en-US" dirty="0"/>
          </a:p>
          <a:p>
            <a:r>
              <a:rPr lang="en-US" dirty="0"/>
              <a:t>Unfortunately, the remaining variables are not significant</a:t>
            </a:r>
          </a:p>
          <a:p>
            <a:endParaRPr lang="en-US" dirty="0"/>
          </a:p>
          <a:p>
            <a:endParaRPr lang="en-US" dirty="0"/>
          </a:p>
        </p:txBody>
      </p:sp>
    </p:spTree>
    <p:extLst>
      <p:ext uri="{BB962C8B-B14F-4D97-AF65-F5344CB8AC3E}">
        <p14:creationId xmlns:p14="http://schemas.microsoft.com/office/powerpoint/2010/main" val="4045616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34887-B22F-4845-8B0E-28DDACB3B1E5}"/>
              </a:ext>
            </a:extLst>
          </p:cNvPr>
          <p:cNvSpPr>
            <a:spLocks noGrp="1"/>
          </p:cNvSpPr>
          <p:nvPr>
            <p:ph type="title"/>
          </p:nvPr>
        </p:nvSpPr>
        <p:spPr/>
        <p:txBody>
          <a:bodyPr/>
          <a:lstStyle/>
          <a:p>
            <a:pPr algn="ctr"/>
            <a:r>
              <a:rPr lang="en-CA" altLang="en-US" dirty="0">
                <a:effectLst>
                  <a:outerShdw blurRad="38100" dist="38100" dir="2700000" algn="tl">
                    <a:srgbClr val="000000">
                      <a:alpha val="43137"/>
                    </a:srgbClr>
                  </a:outerShdw>
                </a:effectLst>
              </a:rPr>
              <a:t>Conclusions and Recommendations</a:t>
            </a:r>
            <a:endParaRPr lang="en-US" b="1" i="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8B67720-A52C-45A1-99FD-4153517321F8}"/>
              </a:ext>
            </a:extLst>
          </p:cNvPr>
          <p:cNvSpPr>
            <a:spLocks noGrp="1"/>
          </p:cNvSpPr>
          <p:nvPr>
            <p:ph idx="1"/>
          </p:nvPr>
        </p:nvSpPr>
        <p:spPr/>
        <p:txBody>
          <a:bodyPr>
            <a:normAutofit fontScale="92500" lnSpcReduction="20000"/>
          </a:bodyPr>
          <a:lstStyle/>
          <a:p>
            <a:pPr algn="just"/>
            <a:r>
              <a:rPr lang="en-US" dirty="0"/>
              <a:t>this survey has revealed that over 60% of our respondents knows about the nondairy products of the Dairy bar, yet few customers purchases these products</a:t>
            </a:r>
          </a:p>
          <a:p>
            <a:pPr algn="just"/>
            <a:r>
              <a:rPr lang="en-US" dirty="0"/>
              <a:t>our single variable analysis revealed that customers though not satisfied with the general prices of the Dairy Bar, they are willing to go there to purchase both ice cream and nondairy products</a:t>
            </a:r>
          </a:p>
          <a:p>
            <a:pPr algn="just"/>
            <a:r>
              <a:rPr lang="en-US" dirty="0"/>
              <a:t>What this implies is that customers are not price sensitive and hence place premium on customer services from the Dairy Bar</a:t>
            </a:r>
          </a:p>
          <a:p>
            <a:pPr algn="just"/>
            <a:r>
              <a:rPr lang="en-US" dirty="0"/>
              <a:t>The survey also revealed that although most of the customers are satisfied with the current ice cream flavors, over 40% of our respondents suggested new flavors they will like to purchase or see at the Dairy Bar</a:t>
            </a:r>
          </a:p>
          <a:p>
            <a:pPr algn="just"/>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51038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34887-B22F-4845-8B0E-28DDACB3B1E5}"/>
              </a:ext>
            </a:extLst>
          </p:cNvPr>
          <p:cNvSpPr>
            <a:spLocks noGrp="1"/>
          </p:cNvSpPr>
          <p:nvPr>
            <p:ph type="title"/>
          </p:nvPr>
        </p:nvSpPr>
        <p:spPr/>
        <p:txBody>
          <a:bodyPr/>
          <a:lstStyle/>
          <a:p>
            <a:pPr algn="ctr"/>
            <a:r>
              <a:rPr lang="en-CA" altLang="en-US" dirty="0">
                <a:effectLst>
                  <a:outerShdw blurRad="38100" dist="38100" dir="2700000" algn="tl">
                    <a:srgbClr val="000000">
                      <a:alpha val="43137"/>
                    </a:srgbClr>
                  </a:outerShdw>
                </a:effectLst>
              </a:rPr>
              <a:t>Recommendations</a:t>
            </a:r>
            <a:endParaRPr lang="en-US" b="1" i="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8B67720-A52C-45A1-99FD-4153517321F8}"/>
              </a:ext>
            </a:extLst>
          </p:cNvPr>
          <p:cNvSpPr>
            <a:spLocks noGrp="1"/>
          </p:cNvSpPr>
          <p:nvPr>
            <p:ph idx="1"/>
          </p:nvPr>
        </p:nvSpPr>
        <p:spPr/>
        <p:txBody>
          <a:bodyPr>
            <a:normAutofit/>
          </a:bodyPr>
          <a:lstStyle/>
          <a:p>
            <a:pPr algn="just"/>
            <a:r>
              <a:rPr lang="en-US" dirty="0"/>
              <a:t>Although we have more of our respondents who are aware of the nondairy products of the Dairy, the small numbers must not be overlooked. The Dairy Bar and its management should increase its advertisement and promotions to attract more customers.  </a:t>
            </a:r>
          </a:p>
          <a:p>
            <a:pPr algn="just"/>
            <a:endParaRPr lang="en-US" dirty="0"/>
          </a:p>
          <a:p>
            <a:pPr algn="just"/>
            <a:r>
              <a:rPr lang="en-US" dirty="0"/>
              <a:t>The management of the Dairy Bar is advised not to overlook the outcry of customers based on price dissatisfaction, hence price cuts can help attract more customers. But emphasis must be placed on customer service as our respondents placed premium on customer service than on prices. </a:t>
            </a:r>
          </a:p>
        </p:txBody>
      </p:sp>
    </p:spTree>
    <p:extLst>
      <p:ext uri="{BB962C8B-B14F-4D97-AF65-F5344CB8AC3E}">
        <p14:creationId xmlns:p14="http://schemas.microsoft.com/office/powerpoint/2010/main" val="12247189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E1F69-B2A5-4C9D-9141-1A81FBAFA736}"/>
              </a:ext>
            </a:extLst>
          </p:cNvPr>
          <p:cNvSpPr>
            <a:spLocks noGrp="1"/>
          </p:cNvSpPr>
          <p:nvPr>
            <p:ph type="title"/>
          </p:nvPr>
        </p:nvSpPr>
        <p:spPr/>
        <p:txBody>
          <a:bodyPr/>
          <a:lstStyle/>
          <a:p>
            <a:r>
              <a:rPr lang="en-US" dirty="0"/>
              <a:t>Limitations and learning experience</a:t>
            </a:r>
          </a:p>
        </p:txBody>
      </p:sp>
      <p:sp>
        <p:nvSpPr>
          <p:cNvPr id="3" name="Content Placeholder 2">
            <a:extLst>
              <a:ext uri="{FF2B5EF4-FFF2-40B4-BE49-F238E27FC236}">
                <a16:creationId xmlns:a16="http://schemas.microsoft.com/office/drawing/2014/main" id="{0D48DFED-8D79-434A-BB09-A85EA2A575AC}"/>
              </a:ext>
            </a:extLst>
          </p:cNvPr>
          <p:cNvSpPr>
            <a:spLocks noGrp="1"/>
          </p:cNvSpPr>
          <p:nvPr>
            <p:ph idx="1"/>
          </p:nvPr>
        </p:nvSpPr>
        <p:spPr/>
        <p:txBody>
          <a:bodyPr>
            <a:normAutofit lnSpcReduction="10000"/>
          </a:bodyPr>
          <a:lstStyle/>
          <a:p>
            <a:r>
              <a:rPr lang="en-US" dirty="0"/>
              <a:t>Limitations</a:t>
            </a:r>
          </a:p>
          <a:p>
            <a:pPr lvl="1"/>
            <a:r>
              <a:rPr lang="en-US" dirty="0"/>
              <a:t>Time</a:t>
            </a:r>
          </a:p>
          <a:p>
            <a:pPr lvl="1"/>
            <a:r>
              <a:rPr lang="en-US" dirty="0"/>
              <a:t>Resources</a:t>
            </a:r>
          </a:p>
          <a:p>
            <a:pPr lvl="1"/>
            <a:r>
              <a:rPr lang="en-US" dirty="0"/>
              <a:t>Money</a:t>
            </a:r>
          </a:p>
          <a:p>
            <a:pPr lvl="1"/>
            <a:r>
              <a:rPr lang="en-US" dirty="0"/>
              <a:t>professionalism</a:t>
            </a:r>
          </a:p>
          <a:p>
            <a:r>
              <a:rPr lang="en-US" dirty="0"/>
              <a:t>Learning experience</a:t>
            </a:r>
          </a:p>
          <a:p>
            <a:pPr lvl="1"/>
            <a:r>
              <a:rPr lang="en-US" dirty="0"/>
              <a:t>About SDSU dairy Bar </a:t>
            </a:r>
          </a:p>
          <a:p>
            <a:pPr lvl="1"/>
            <a:r>
              <a:rPr lang="en-US" dirty="0"/>
              <a:t>About marketing research</a:t>
            </a:r>
          </a:p>
          <a:p>
            <a:pPr lvl="1"/>
            <a:r>
              <a:rPr lang="en-US" dirty="0"/>
              <a:t>Using scientific means to study human </a:t>
            </a:r>
            <a:r>
              <a:rPr lang="en-US" dirty="0" err="1"/>
              <a:t>behaviour</a:t>
            </a:r>
            <a:endParaRPr lang="en-US" dirty="0"/>
          </a:p>
        </p:txBody>
      </p:sp>
    </p:spTree>
    <p:extLst>
      <p:ext uri="{BB962C8B-B14F-4D97-AF65-F5344CB8AC3E}">
        <p14:creationId xmlns:p14="http://schemas.microsoft.com/office/powerpoint/2010/main" val="376463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FBB3C-025A-4AEA-8896-D043D52BA68C}"/>
              </a:ext>
            </a:extLst>
          </p:cNvPr>
          <p:cNvSpPr>
            <a:spLocks noGrp="1"/>
          </p:cNvSpPr>
          <p:nvPr>
            <p:ph type="title"/>
          </p:nvPr>
        </p:nvSpPr>
        <p:spPr/>
        <p:txBody>
          <a:bodyPr>
            <a:normAutofit/>
          </a:bodyPr>
          <a:lstStyle/>
          <a:p>
            <a:pPr algn="ctr"/>
            <a:r>
              <a:rPr lang="en-US" sz="8000" b="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Thank you</a:t>
            </a:r>
          </a:p>
        </p:txBody>
      </p:sp>
      <p:sp>
        <p:nvSpPr>
          <p:cNvPr id="3" name="Text Placeholder 2">
            <a:extLst>
              <a:ext uri="{FF2B5EF4-FFF2-40B4-BE49-F238E27FC236}">
                <a16:creationId xmlns:a16="http://schemas.microsoft.com/office/drawing/2014/main" id="{61F2DCE5-8EFF-441C-A2BA-64E9A1488436}"/>
              </a:ext>
            </a:extLst>
          </p:cNvPr>
          <p:cNvSpPr>
            <a:spLocks noGrp="1"/>
          </p:cNvSpPr>
          <p:nvPr>
            <p:ph type="body" idx="1"/>
          </p:nvPr>
        </p:nvSpPr>
        <p:spPr/>
        <p:txBody>
          <a:bodyPr>
            <a:normAutofit/>
          </a:bodyPr>
          <a:lstStyle/>
          <a:p>
            <a:pPr algn="ctr"/>
            <a:r>
              <a:rPr lang="en-US" sz="4400" dirty="0">
                <a:effectLst>
                  <a:outerShdw blurRad="38100" dist="38100" dir="2700000" algn="tl">
                    <a:srgbClr val="000000">
                      <a:alpha val="43137"/>
                    </a:srgbClr>
                  </a:outerShdw>
                </a:effectLst>
              </a:rPr>
              <a:t>Questions?</a:t>
            </a:r>
          </a:p>
        </p:txBody>
      </p:sp>
    </p:spTree>
    <p:extLst>
      <p:ext uri="{BB962C8B-B14F-4D97-AF65-F5344CB8AC3E}">
        <p14:creationId xmlns:p14="http://schemas.microsoft.com/office/powerpoint/2010/main" val="4151147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C240F-D748-4E73-A9EC-50929EDD5295}"/>
              </a:ext>
            </a:extLst>
          </p:cNvPr>
          <p:cNvSpPr>
            <a:spLocks noGrp="1"/>
          </p:cNvSpPr>
          <p:nvPr>
            <p:ph type="title"/>
          </p:nvPr>
        </p:nvSpPr>
        <p:spPr/>
        <p:txBody>
          <a:bodyPr/>
          <a:lstStyle/>
          <a:p>
            <a:pPr algn="ctr"/>
            <a:r>
              <a:rPr lang="en-US" dirty="0">
                <a:effectLst>
                  <a:outerShdw blurRad="38100" dist="38100" dir="2700000" algn="tl">
                    <a:srgbClr val="000000">
                      <a:alpha val="43137"/>
                    </a:srgbClr>
                  </a:outerShdw>
                </a:effectLst>
              </a:rPr>
              <a:t>Specific Objectives</a:t>
            </a:r>
          </a:p>
        </p:txBody>
      </p:sp>
      <p:sp>
        <p:nvSpPr>
          <p:cNvPr id="3" name="Content Placeholder 2">
            <a:extLst>
              <a:ext uri="{FF2B5EF4-FFF2-40B4-BE49-F238E27FC236}">
                <a16:creationId xmlns:a16="http://schemas.microsoft.com/office/drawing/2014/main" id="{EABFCF03-E595-44A2-A467-C5EF78A8BB95}"/>
              </a:ext>
            </a:extLst>
          </p:cNvPr>
          <p:cNvSpPr>
            <a:spLocks noGrp="1"/>
          </p:cNvSpPr>
          <p:nvPr>
            <p:ph idx="1"/>
          </p:nvPr>
        </p:nvSpPr>
        <p:spPr/>
        <p:txBody>
          <a:bodyPr>
            <a:normAutofit fontScale="85000" lnSpcReduction="10000"/>
          </a:bodyPr>
          <a:lstStyle/>
          <a:p>
            <a:pPr algn="just"/>
            <a:r>
              <a:rPr lang="en-US" dirty="0">
                <a:latin typeface="Arial" panose="020B0604020202020204" pitchFamily="34" charset="0"/>
                <a:cs typeface="Arial" panose="020B0604020202020204" pitchFamily="34" charset="0"/>
              </a:rPr>
              <a:t>determining customer satisfaction about the current ice cream flavors</a:t>
            </a:r>
          </a:p>
          <a:p>
            <a:pPr marL="0" indent="0" algn="just">
              <a:buNone/>
            </a:pP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finding out customer’s awareness about the non-dairy products such as cookies and so on at the Dairy Bar</a:t>
            </a:r>
          </a:p>
          <a:p>
            <a:pPr marL="0" indent="0" algn="just">
              <a:buNone/>
            </a:pP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determining how customer’s feel about the space, tables and chairs provided at the Dairy Bar</a:t>
            </a:r>
          </a:p>
          <a:p>
            <a:pPr marL="0" indent="0" algn="just">
              <a:buNone/>
            </a:pP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examining customer’s satisfaction concerning the pricing of the Dairy Bar as compared to others</a:t>
            </a:r>
          </a:p>
        </p:txBody>
      </p:sp>
    </p:spTree>
    <p:extLst>
      <p:ext uri="{BB962C8B-B14F-4D97-AF65-F5344CB8AC3E}">
        <p14:creationId xmlns:p14="http://schemas.microsoft.com/office/powerpoint/2010/main" val="2123837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43C9A-BCAF-4B52-ACAF-A85764CECAEE}"/>
              </a:ext>
            </a:extLst>
          </p:cNvPr>
          <p:cNvSpPr>
            <a:spLocks noGrp="1"/>
          </p:cNvSpPr>
          <p:nvPr>
            <p:ph type="title"/>
          </p:nvPr>
        </p:nvSpPr>
        <p:spPr>
          <a:xfrm>
            <a:off x="1451578" y="774702"/>
            <a:ext cx="9603275" cy="1049235"/>
          </a:xfrm>
        </p:spPr>
        <p:txBody>
          <a:bodyPr/>
          <a:lstStyle/>
          <a:p>
            <a:pPr algn="ctr"/>
            <a:r>
              <a:rPr lang="en-US" dirty="0">
                <a:effectLst>
                  <a:outerShdw blurRad="38100" dist="38100" dir="2700000" algn="tl">
                    <a:srgbClr val="000000">
                      <a:alpha val="43137"/>
                    </a:srgbClr>
                  </a:outerShdw>
                </a:effectLst>
              </a:rPr>
              <a:t>Survey Design and Implementation</a:t>
            </a:r>
          </a:p>
        </p:txBody>
      </p:sp>
      <p:sp>
        <p:nvSpPr>
          <p:cNvPr id="3" name="Content Placeholder 2">
            <a:extLst>
              <a:ext uri="{FF2B5EF4-FFF2-40B4-BE49-F238E27FC236}">
                <a16:creationId xmlns:a16="http://schemas.microsoft.com/office/drawing/2014/main" id="{C45B060F-BAAA-4C3F-91EB-14A7DFFFB9DA}"/>
              </a:ext>
            </a:extLst>
          </p:cNvPr>
          <p:cNvSpPr>
            <a:spLocks noGrp="1"/>
          </p:cNvSpPr>
          <p:nvPr>
            <p:ph idx="1"/>
          </p:nvPr>
        </p:nvSpPr>
        <p:spPr/>
        <p:txBody>
          <a:bodyPr>
            <a:normAutofit fontScale="92500"/>
          </a:bodyPr>
          <a:lstStyle/>
          <a:p>
            <a:pPr algn="just"/>
            <a:r>
              <a:rPr lang="en-US" dirty="0">
                <a:latin typeface="Arial" panose="020B0604020202020204" pitchFamily="34" charset="0"/>
                <a:cs typeface="Arial" panose="020B0604020202020204" pitchFamily="34" charset="0"/>
              </a:rPr>
              <a:t>We choose an in-person survey design for our project.</a:t>
            </a:r>
          </a:p>
          <a:p>
            <a:pPr lvl="1" algn="just"/>
            <a:r>
              <a:rPr lang="en-US" dirty="0">
                <a:latin typeface="Arial" panose="020B0604020202020204" pitchFamily="34" charset="0"/>
                <a:cs typeface="Arial" panose="020B0604020202020204" pitchFamily="34" charset="0"/>
              </a:rPr>
              <a:t>we believe people are more likely to answer our questionnaire if it is given to them in person.</a:t>
            </a:r>
          </a:p>
          <a:p>
            <a:pPr marL="457200" lvl="1" indent="0" algn="just">
              <a:buNone/>
            </a:pP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We choose non probability sampling technique, and specifically, convenience sampling approach, due to time constraint</a:t>
            </a:r>
          </a:p>
          <a:p>
            <a:pPr marL="0" indent="0" algn="just">
              <a:buNone/>
            </a:pP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it is the most efficient way to gather our data for analysis purposes in a timely fashion.</a:t>
            </a:r>
          </a:p>
        </p:txBody>
      </p:sp>
    </p:spTree>
    <p:extLst>
      <p:ext uri="{BB962C8B-B14F-4D97-AF65-F5344CB8AC3E}">
        <p14:creationId xmlns:p14="http://schemas.microsoft.com/office/powerpoint/2010/main" val="596583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7370F-ED05-433E-ABF9-30DBE7968A5C}"/>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Sample Size Calculations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390C2D-291D-4C02-9081-D5AF6F178316}"/>
                  </a:ext>
                </a:extLst>
              </p:cNvPr>
              <p:cNvSpPr>
                <a:spLocks noGrp="1"/>
              </p:cNvSpPr>
              <p:nvPr>
                <p:ph idx="1"/>
              </p:nvPr>
            </p:nvSpPr>
            <p:spPr/>
            <p:txBody>
              <a:bodyPr>
                <a:normAutofit fontScale="85000" lnSpcReduction="20000"/>
              </a:bodyPr>
              <a:lstStyle/>
              <a:p>
                <a:r>
                  <a:rPr lang="en-US" dirty="0">
                    <a:effectLst/>
                  </a:rPr>
                  <a:t>Presently, the number of enrolled students in SDSU is about 13000. From which 53% students are female and the rest of them are male.</a:t>
                </a:r>
              </a:p>
              <a:p>
                <a:r>
                  <a:rPr lang="en-US" dirty="0">
                    <a:effectLst/>
                  </a:rPr>
                  <a:t>Based on the nature of our questionnaires, we had;</a:t>
                </a:r>
              </a:p>
              <a:p>
                <a:r>
                  <a:rPr lang="en-US" dirty="0">
                    <a:effectLst/>
                  </a:rPr>
                  <a:t>S= </a:t>
                </a:r>
                <a14:m>
                  <m:oMath xmlns:m="http://schemas.openxmlformats.org/officeDocument/2006/math">
                    <m:f>
                      <m:fPr>
                        <m:ctrlPr>
                          <a:rPr lang="en-US" i="1">
                            <a:effectLst/>
                            <a:latin typeface="Cambria Math" panose="02040503050406030204" pitchFamily="18" charset="0"/>
                          </a:rPr>
                        </m:ctrlPr>
                      </m:fPr>
                      <m:num>
                        <m:r>
                          <a:rPr lang="en-US" i="1">
                            <a:effectLst/>
                            <a:latin typeface="Cambria Math" panose="02040503050406030204" pitchFamily="18" charset="0"/>
                          </a:rPr>
                          <m:t>6−1</m:t>
                        </m:r>
                      </m:num>
                      <m:den>
                        <m:r>
                          <a:rPr lang="en-US" i="1">
                            <a:effectLst/>
                            <a:latin typeface="Cambria Math" panose="02040503050406030204" pitchFamily="18" charset="0"/>
                          </a:rPr>
                          <m:t>6</m:t>
                        </m:r>
                      </m:den>
                    </m:f>
                  </m:oMath>
                </a14:m>
                <a:r>
                  <a:rPr lang="en-US" dirty="0">
                    <a:effectLst/>
                  </a:rPr>
                  <a:t> = </a:t>
                </a:r>
                <a14:m>
                  <m:oMath xmlns:m="http://schemas.openxmlformats.org/officeDocument/2006/math">
                    <m:f>
                      <m:fPr>
                        <m:ctrlPr>
                          <a:rPr lang="en-US" i="1">
                            <a:effectLst/>
                            <a:latin typeface="Cambria Math" panose="02040503050406030204" pitchFamily="18" charset="0"/>
                          </a:rPr>
                        </m:ctrlPr>
                      </m:fPr>
                      <m:num>
                        <m:r>
                          <a:rPr lang="en-US" i="1">
                            <a:effectLst/>
                            <a:latin typeface="Cambria Math" panose="02040503050406030204" pitchFamily="18" charset="0"/>
                          </a:rPr>
                          <m:t>5</m:t>
                        </m:r>
                      </m:num>
                      <m:den>
                        <m:r>
                          <a:rPr lang="en-US" i="1">
                            <a:effectLst/>
                            <a:latin typeface="Cambria Math" panose="02040503050406030204" pitchFamily="18" charset="0"/>
                          </a:rPr>
                          <m:t>6</m:t>
                        </m:r>
                      </m:den>
                    </m:f>
                  </m:oMath>
                </a14:m>
                <a:r>
                  <a:rPr lang="en-US" dirty="0">
                    <a:effectLst/>
                  </a:rPr>
                  <a:t>, E = 5% = 0.05</a:t>
                </a:r>
              </a:p>
              <a:p>
                <a:r>
                  <a:rPr lang="en-US" dirty="0">
                    <a:effectLst/>
                  </a:rPr>
                  <a:t>Sample size calculation</a:t>
                </a:r>
              </a:p>
              <a:p>
                <a:r>
                  <a:rPr lang="en-US" dirty="0">
                    <a:effectLst/>
                  </a:rPr>
                  <a:t>n =   </a:t>
                </a:r>
                <a14:m>
                  <m:oMath xmlns:m="http://schemas.openxmlformats.org/officeDocument/2006/math">
                    <m:f>
                      <m:fPr>
                        <m:ctrlPr>
                          <a:rPr lang="en-US" i="1">
                            <a:effectLst/>
                            <a:latin typeface="Cambria Math" panose="02040503050406030204" pitchFamily="18" charset="0"/>
                          </a:rPr>
                        </m:ctrlPr>
                      </m:fPr>
                      <m:num>
                        <m:sSup>
                          <m:sSupPr>
                            <m:ctrlPr>
                              <a:rPr lang="en-US" i="1">
                                <a:effectLst/>
                                <a:latin typeface="Cambria Math" panose="02040503050406030204" pitchFamily="18" charset="0"/>
                              </a:rPr>
                            </m:ctrlPr>
                          </m:sSupPr>
                          <m:e>
                            <m:r>
                              <a:rPr lang="en-US" i="1">
                                <a:effectLst/>
                                <a:latin typeface="Cambria Math" panose="02040503050406030204" pitchFamily="18" charset="0"/>
                              </a:rPr>
                              <m:t>𝑍</m:t>
                            </m:r>
                          </m:e>
                          <m:sup>
                            <m:r>
                              <a:rPr lang="en-US" i="1">
                                <a:effectLst/>
                                <a:latin typeface="Cambria Math" panose="02040503050406030204" pitchFamily="18" charset="0"/>
                              </a:rPr>
                              <m:t>2</m:t>
                            </m:r>
                          </m:sup>
                        </m:sSup>
                        <m:sSup>
                          <m:sSupPr>
                            <m:ctrlPr>
                              <a:rPr lang="en-US" i="1">
                                <a:effectLst/>
                                <a:latin typeface="Cambria Math" panose="02040503050406030204" pitchFamily="18" charset="0"/>
                              </a:rPr>
                            </m:ctrlPr>
                          </m:sSupPr>
                          <m:e>
                            <m:r>
                              <a:rPr lang="en-US" i="1">
                                <a:effectLst/>
                                <a:latin typeface="Cambria Math" panose="02040503050406030204" pitchFamily="18" charset="0"/>
                              </a:rPr>
                              <m:t>𝑆</m:t>
                            </m:r>
                          </m:e>
                          <m:sup>
                            <m:r>
                              <a:rPr lang="en-US" i="1">
                                <a:effectLst/>
                                <a:latin typeface="Cambria Math" panose="02040503050406030204" pitchFamily="18" charset="0"/>
                              </a:rPr>
                              <m:t>2</m:t>
                            </m:r>
                          </m:sup>
                        </m:sSup>
                      </m:num>
                      <m:den>
                        <m:sSup>
                          <m:sSupPr>
                            <m:ctrlPr>
                              <a:rPr lang="en-US" i="1">
                                <a:effectLst/>
                                <a:latin typeface="Cambria Math" panose="02040503050406030204" pitchFamily="18" charset="0"/>
                              </a:rPr>
                            </m:ctrlPr>
                          </m:sSupPr>
                          <m:e>
                            <m:r>
                              <a:rPr lang="en-US" i="1">
                                <a:effectLst/>
                                <a:latin typeface="Cambria Math" panose="02040503050406030204" pitchFamily="18" charset="0"/>
                              </a:rPr>
                              <m:t>𝐸</m:t>
                            </m:r>
                          </m:e>
                          <m:sup>
                            <m:r>
                              <a:rPr lang="en-US" i="1">
                                <a:effectLst/>
                                <a:latin typeface="Cambria Math" panose="02040503050406030204" pitchFamily="18" charset="0"/>
                              </a:rPr>
                              <m:t>2</m:t>
                            </m:r>
                          </m:sup>
                        </m:sSup>
                      </m:den>
                    </m:f>
                  </m:oMath>
                </a14:m>
                <a:r>
                  <a:rPr lang="en-US" dirty="0">
                    <a:effectLst/>
                  </a:rPr>
                  <a:t> </a:t>
                </a:r>
              </a:p>
              <a:p>
                <a:r>
                  <a:rPr lang="en-US" dirty="0">
                    <a:effectLst/>
                  </a:rPr>
                  <a:t>Z = 1.96, </a:t>
                </a:r>
              </a:p>
              <a:p>
                <a:r>
                  <a:rPr lang="en-US" dirty="0">
                    <a:effectLst/>
                  </a:rPr>
                  <a:t>n= </a:t>
                </a:r>
                <a14:m>
                  <m:oMath xmlns:m="http://schemas.openxmlformats.org/officeDocument/2006/math">
                    <m:f>
                      <m:fPr>
                        <m:ctrlPr>
                          <a:rPr lang="en-US" i="1">
                            <a:effectLst/>
                            <a:latin typeface="Cambria Math" panose="02040503050406030204" pitchFamily="18" charset="0"/>
                          </a:rPr>
                        </m:ctrlPr>
                      </m:fPr>
                      <m:num>
                        <m:sSup>
                          <m:sSupPr>
                            <m:ctrlPr>
                              <a:rPr lang="en-US" i="1">
                                <a:effectLst/>
                                <a:latin typeface="Cambria Math" panose="02040503050406030204" pitchFamily="18" charset="0"/>
                              </a:rPr>
                            </m:ctrlPr>
                          </m:sSupPr>
                          <m:e>
                            <m:r>
                              <a:rPr lang="en-US" i="1">
                                <a:effectLst/>
                                <a:latin typeface="Cambria Math" panose="02040503050406030204" pitchFamily="18" charset="0"/>
                              </a:rPr>
                              <m:t>(1.96)</m:t>
                            </m:r>
                          </m:e>
                          <m:sup>
                            <m:r>
                              <a:rPr lang="en-US" i="1">
                                <a:effectLst/>
                                <a:latin typeface="Cambria Math" panose="02040503050406030204" pitchFamily="18" charset="0"/>
                              </a:rPr>
                              <m:t>2</m:t>
                            </m:r>
                          </m:sup>
                        </m:sSup>
                        <m:r>
                          <a:rPr lang="en-US" i="1">
                            <a:effectLst/>
                            <a:latin typeface="Cambria Math" panose="02040503050406030204" pitchFamily="18" charset="0"/>
                          </a:rPr>
                          <m:t>(</m:t>
                        </m:r>
                        <m:sSup>
                          <m:sSupPr>
                            <m:ctrlPr>
                              <a:rPr lang="en-US" i="1">
                                <a:effectLst/>
                                <a:latin typeface="Cambria Math" panose="02040503050406030204" pitchFamily="18" charset="0"/>
                              </a:rPr>
                            </m:ctrlPr>
                          </m:sSupPr>
                          <m:e>
                            <m:r>
                              <a:rPr lang="en-US" i="1">
                                <a:effectLst/>
                                <a:latin typeface="Cambria Math" panose="02040503050406030204" pitchFamily="18" charset="0"/>
                              </a:rPr>
                              <m:t>0.83)</m:t>
                            </m:r>
                          </m:e>
                          <m:sup>
                            <m:r>
                              <a:rPr lang="en-US" i="1">
                                <a:effectLst/>
                                <a:latin typeface="Cambria Math" panose="02040503050406030204" pitchFamily="18" charset="0"/>
                              </a:rPr>
                              <m:t>2</m:t>
                            </m:r>
                          </m:sup>
                        </m:sSup>
                      </m:num>
                      <m:den>
                        <m:sSup>
                          <m:sSupPr>
                            <m:ctrlPr>
                              <a:rPr lang="en-US" i="1">
                                <a:effectLst/>
                                <a:latin typeface="Cambria Math" panose="02040503050406030204" pitchFamily="18" charset="0"/>
                              </a:rPr>
                            </m:ctrlPr>
                          </m:sSupPr>
                          <m:e>
                            <m:r>
                              <a:rPr lang="en-US" i="1">
                                <a:effectLst/>
                                <a:latin typeface="Cambria Math" panose="02040503050406030204" pitchFamily="18" charset="0"/>
                              </a:rPr>
                              <m:t>(0.05)</m:t>
                            </m:r>
                          </m:e>
                          <m:sup>
                            <m:r>
                              <a:rPr lang="en-US" i="1">
                                <a:effectLst/>
                                <a:latin typeface="Cambria Math" panose="02040503050406030204" pitchFamily="18" charset="0"/>
                              </a:rPr>
                              <m:t>2</m:t>
                            </m:r>
                          </m:sup>
                        </m:sSup>
                      </m:den>
                    </m:f>
                  </m:oMath>
                </a14:m>
                <a:r>
                  <a:rPr lang="en-US" dirty="0">
                    <a:effectLst/>
                  </a:rPr>
                  <a:t> = 1067</a:t>
                </a:r>
              </a:p>
              <a:p>
                <a:endParaRPr lang="en-US" dirty="0"/>
              </a:p>
            </p:txBody>
          </p:sp>
        </mc:Choice>
        <mc:Fallback xmlns="">
          <p:sp>
            <p:nvSpPr>
              <p:cNvPr id="3" name="Content Placeholder 2">
                <a:extLst>
                  <a:ext uri="{FF2B5EF4-FFF2-40B4-BE49-F238E27FC236}">
                    <a16:creationId xmlns:a16="http://schemas.microsoft.com/office/drawing/2014/main" id="{41390C2D-291D-4C02-9081-D5AF6F178316}"/>
                  </a:ext>
                </a:extLst>
              </p:cNvPr>
              <p:cNvSpPr>
                <a:spLocks noGrp="1" noRot="1" noChangeAspect="1" noMove="1" noResize="1" noEditPoints="1" noAdjustHandles="1" noChangeArrowheads="1" noChangeShapeType="1" noTextEdit="1"/>
              </p:cNvSpPr>
              <p:nvPr>
                <p:ph idx="1"/>
              </p:nvPr>
            </p:nvSpPr>
            <p:spPr>
              <a:blipFill>
                <a:blip r:embed="rId2"/>
                <a:stretch>
                  <a:fillRect l="-317" t="-707" r="-635"/>
                </a:stretch>
              </a:blipFill>
            </p:spPr>
            <p:txBody>
              <a:bodyPr/>
              <a:lstStyle/>
              <a:p>
                <a:r>
                  <a:rPr lang="en-US">
                    <a:noFill/>
                  </a:rPr>
                  <a:t> </a:t>
                </a:r>
              </a:p>
            </p:txBody>
          </p:sp>
        </mc:Fallback>
      </mc:AlternateContent>
    </p:spTree>
    <p:extLst>
      <p:ext uri="{BB962C8B-B14F-4D97-AF65-F5344CB8AC3E}">
        <p14:creationId xmlns:p14="http://schemas.microsoft.com/office/powerpoint/2010/main" val="1355208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D273-A402-46D3-A7FE-8FB8809F0AEF}"/>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Ideal Sample Size</a:t>
            </a:r>
          </a:p>
        </p:txBody>
      </p:sp>
      <p:sp>
        <p:nvSpPr>
          <p:cNvPr id="3" name="Content Placeholder 2">
            <a:extLst>
              <a:ext uri="{FF2B5EF4-FFF2-40B4-BE49-F238E27FC236}">
                <a16:creationId xmlns:a16="http://schemas.microsoft.com/office/drawing/2014/main" id="{216B020A-12F8-49F5-B10F-520984B18BA1}"/>
              </a:ext>
            </a:extLst>
          </p:cNvPr>
          <p:cNvSpPr>
            <a:spLocks noGrp="1"/>
          </p:cNvSpPr>
          <p:nvPr>
            <p:ph idx="1"/>
          </p:nvPr>
        </p:nvSpPr>
        <p:spPr/>
        <p:txBody>
          <a:bodyPr>
            <a:normAutofit lnSpcReduction="10000"/>
          </a:bodyPr>
          <a:lstStyle/>
          <a:p>
            <a:r>
              <a:rPr lang="en-US" dirty="0">
                <a:latin typeface="Arial" panose="020B0604020202020204" pitchFamily="34" charset="0"/>
                <a:cs typeface="Arial" panose="020B0604020202020204" pitchFamily="34" charset="0"/>
              </a:rPr>
              <a:t>The correction factor is calculated below to aid in the ideal sample size selection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n/N=1067/13000=0.082 &gt;5%, since n/N is larger than 0.05, we do the following calculations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n=1076/ (1+0.082) = 987. Base on this new n, our ideal sample size is 987. </a:t>
            </a:r>
          </a:p>
          <a:p>
            <a:r>
              <a:rPr lang="en-US" dirty="0">
                <a:latin typeface="Arial" panose="020B0604020202020204" pitchFamily="34" charset="0"/>
                <a:cs typeface="Arial" panose="020B0604020202020204" pitchFamily="34" charset="0"/>
              </a:rPr>
              <a:t>The ideal sample size for our study was 987, but due to time constraint, we worked with 158.</a:t>
            </a:r>
          </a:p>
          <a:p>
            <a:endParaRPr lang="en-US" dirty="0"/>
          </a:p>
          <a:p>
            <a:endParaRPr lang="en-US" dirty="0"/>
          </a:p>
        </p:txBody>
      </p:sp>
    </p:spTree>
    <p:extLst>
      <p:ext uri="{BB962C8B-B14F-4D97-AF65-F5344CB8AC3E}">
        <p14:creationId xmlns:p14="http://schemas.microsoft.com/office/powerpoint/2010/main" val="3795651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C57C8-7905-433E-9B3E-496809D19DF7}"/>
              </a:ext>
            </a:extLst>
          </p:cNvPr>
          <p:cNvSpPr>
            <a:spLocks noGrp="1"/>
          </p:cNvSpPr>
          <p:nvPr>
            <p:ph type="title"/>
          </p:nvPr>
        </p:nvSpPr>
        <p:spPr>
          <a:xfrm>
            <a:off x="1447191" y="804163"/>
            <a:ext cx="9607661" cy="686707"/>
          </a:xfrm>
        </p:spPr>
        <p:txBody>
          <a:bodyPr/>
          <a:lstStyle/>
          <a:p>
            <a:r>
              <a:rPr lang="en-US" cap="none" dirty="0">
                <a:effectLst>
                  <a:outerShdw blurRad="38100" dist="38100" dir="2700000" algn="tl">
                    <a:srgbClr val="000000">
                      <a:alpha val="43137"/>
                    </a:srgbClr>
                  </a:outerShdw>
                </a:effectLst>
              </a:rPr>
              <a:t>RATIONALE FOR THE CHOICE OF QUESTIONS</a:t>
            </a:r>
            <a:endParaRPr lang="en-US" dirty="0"/>
          </a:p>
        </p:txBody>
      </p:sp>
      <p:sp>
        <p:nvSpPr>
          <p:cNvPr id="3" name="Text Placeholder 2">
            <a:extLst>
              <a:ext uri="{FF2B5EF4-FFF2-40B4-BE49-F238E27FC236}">
                <a16:creationId xmlns:a16="http://schemas.microsoft.com/office/drawing/2014/main" id="{51138178-079B-4C9F-B8D2-3AEFED533A47}"/>
              </a:ext>
            </a:extLst>
          </p:cNvPr>
          <p:cNvSpPr>
            <a:spLocks noGrp="1"/>
          </p:cNvSpPr>
          <p:nvPr>
            <p:ph type="body" idx="1"/>
          </p:nvPr>
        </p:nvSpPr>
        <p:spPr>
          <a:xfrm>
            <a:off x="1447191" y="1603911"/>
            <a:ext cx="4645152" cy="801943"/>
          </a:xfrm>
        </p:spPr>
        <p:txBody>
          <a:bodyPr/>
          <a:lstStyle/>
          <a:p>
            <a:r>
              <a:rPr lang="en-US" dirty="0"/>
              <a:t>Question</a:t>
            </a:r>
          </a:p>
        </p:txBody>
      </p:sp>
      <p:sp>
        <p:nvSpPr>
          <p:cNvPr id="4" name="Content Placeholder 3">
            <a:extLst>
              <a:ext uri="{FF2B5EF4-FFF2-40B4-BE49-F238E27FC236}">
                <a16:creationId xmlns:a16="http://schemas.microsoft.com/office/drawing/2014/main" id="{A5A106E8-162F-4C61-9BFC-336462AC1A36}"/>
              </a:ext>
            </a:extLst>
          </p:cNvPr>
          <p:cNvSpPr>
            <a:spLocks noGrp="1"/>
          </p:cNvSpPr>
          <p:nvPr>
            <p:ph sz="half" idx="2"/>
          </p:nvPr>
        </p:nvSpPr>
        <p:spPr>
          <a:xfrm>
            <a:off x="1447191" y="2405855"/>
            <a:ext cx="4645152" cy="3062872"/>
          </a:xfrm>
        </p:spPr>
        <p:txBody>
          <a:bodyPr>
            <a:normAutofit lnSpcReduction="10000"/>
          </a:bodyPr>
          <a:lstStyle/>
          <a:p>
            <a:pPr algn="just"/>
            <a:r>
              <a:rPr lang="en-US" dirty="0"/>
              <a:t>Are you aware of the non-dairy products such as cookies, cake, sandwiches and so on at the Dairy Bar?</a:t>
            </a:r>
          </a:p>
          <a:p>
            <a:pPr algn="just"/>
            <a:r>
              <a:rPr lang="en-US" dirty="0"/>
              <a:t>How satisfied are you with the current ice cream flavors?</a:t>
            </a:r>
          </a:p>
          <a:p>
            <a:pPr algn="just"/>
            <a:r>
              <a:rPr lang="en-US" dirty="0"/>
              <a:t>How satisfied are you with the ice cream prices at the Dairy Bar?</a:t>
            </a:r>
          </a:p>
        </p:txBody>
      </p:sp>
      <p:sp>
        <p:nvSpPr>
          <p:cNvPr id="5" name="Text Placeholder 4">
            <a:extLst>
              <a:ext uri="{FF2B5EF4-FFF2-40B4-BE49-F238E27FC236}">
                <a16:creationId xmlns:a16="http://schemas.microsoft.com/office/drawing/2014/main" id="{7F3F5DEE-9D0D-4915-BFB7-6C9D7F9A6DA8}"/>
              </a:ext>
            </a:extLst>
          </p:cNvPr>
          <p:cNvSpPr>
            <a:spLocks noGrp="1"/>
          </p:cNvSpPr>
          <p:nvPr>
            <p:ph type="body" sz="quarter" idx="3"/>
          </p:nvPr>
        </p:nvSpPr>
        <p:spPr>
          <a:xfrm>
            <a:off x="6409700" y="1619210"/>
            <a:ext cx="4645152" cy="802237"/>
          </a:xfrm>
        </p:spPr>
        <p:txBody>
          <a:bodyPr/>
          <a:lstStyle/>
          <a:p>
            <a:r>
              <a:rPr lang="en-US" dirty="0" err="1"/>
              <a:t>RAtionale</a:t>
            </a:r>
            <a:endParaRPr lang="en-US" dirty="0"/>
          </a:p>
        </p:txBody>
      </p:sp>
      <p:sp>
        <p:nvSpPr>
          <p:cNvPr id="6" name="Content Placeholder 5">
            <a:extLst>
              <a:ext uri="{FF2B5EF4-FFF2-40B4-BE49-F238E27FC236}">
                <a16:creationId xmlns:a16="http://schemas.microsoft.com/office/drawing/2014/main" id="{E344B15E-D860-497E-828F-F889D645907C}"/>
              </a:ext>
            </a:extLst>
          </p:cNvPr>
          <p:cNvSpPr>
            <a:spLocks noGrp="1"/>
          </p:cNvSpPr>
          <p:nvPr>
            <p:ph sz="quarter" idx="4"/>
          </p:nvPr>
        </p:nvSpPr>
        <p:spPr>
          <a:xfrm>
            <a:off x="6412362" y="2395991"/>
            <a:ext cx="4645152" cy="3062872"/>
          </a:xfrm>
        </p:spPr>
        <p:txBody>
          <a:bodyPr>
            <a:normAutofit lnSpcReduction="10000"/>
          </a:bodyPr>
          <a:lstStyle/>
          <a:p>
            <a:pPr algn="just"/>
            <a:r>
              <a:rPr lang="en-US" dirty="0"/>
              <a:t>Managerial decision problem</a:t>
            </a:r>
          </a:p>
          <a:p>
            <a:pPr algn="just"/>
            <a:r>
              <a:rPr lang="en-US" dirty="0"/>
              <a:t>Due to low patronage</a:t>
            </a:r>
          </a:p>
          <a:p>
            <a:pPr algn="just"/>
            <a:endParaRPr lang="en-US" dirty="0"/>
          </a:p>
          <a:p>
            <a:pPr algn="just"/>
            <a:r>
              <a:rPr lang="en-US" dirty="0"/>
              <a:t>Customers kept asking about new flavors</a:t>
            </a:r>
          </a:p>
          <a:p>
            <a:pPr algn="just"/>
            <a:r>
              <a:rPr lang="en-US" dirty="0"/>
              <a:t>Complains from customers regarding prices and low patronage</a:t>
            </a:r>
          </a:p>
          <a:p>
            <a:endParaRPr lang="en-US" dirty="0"/>
          </a:p>
          <a:p>
            <a:endParaRPr lang="en-US" dirty="0"/>
          </a:p>
        </p:txBody>
      </p:sp>
    </p:spTree>
    <p:extLst>
      <p:ext uri="{BB962C8B-B14F-4D97-AF65-F5344CB8AC3E}">
        <p14:creationId xmlns:p14="http://schemas.microsoft.com/office/powerpoint/2010/main" val="3043574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7A9EB-D88A-42CA-AE56-B8AA0CA6196B}"/>
              </a:ext>
            </a:extLst>
          </p:cNvPr>
          <p:cNvSpPr>
            <a:spLocks noGrp="1"/>
          </p:cNvSpPr>
          <p:nvPr>
            <p:ph type="title"/>
          </p:nvPr>
        </p:nvSpPr>
        <p:spPr>
          <a:xfrm>
            <a:off x="1444671" y="2117035"/>
            <a:ext cx="3273099" cy="929055"/>
          </a:xfrm>
        </p:spPr>
        <p:txBody>
          <a:bodyPr/>
          <a:lstStyle/>
          <a:p>
            <a:r>
              <a:rPr lang="en-US" dirty="0">
                <a:effectLst>
                  <a:outerShdw blurRad="38100" dist="38100" dir="2700000" algn="tl">
                    <a:srgbClr val="000000">
                      <a:alpha val="43137"/>
                    </a:srgbClr>
                  </a:outerShdw>
                </a:effectLst>
              </a:rPr>
              <a:t>ANALYSIS</a:t>
            </a:r>
          </a:p>
        </p:txBody>
      </p:sp>
      <p:sp>
        <p:nvSpPr>
          <p:cNvPr id="3" name="Content Placeholder 2">
            <a:extLst>
              <a:ext uri="{FF2B5EF4-FFF2-40B4-BE49-F238E27FC236}">
                <a16:creationId xmlns:a16="http://schemas.microsoft.com/office/drawing/2014/main" id="{20D91B9E-1AB8-446E-B48C-448831034186}"/>
              </a:ext>
            </a:extLst>
          </p:cNvPr>
          <p:cNvSpPr>
            <a:spLocks noGrp="1"/>
          </p:cNvSpPr>
          <p:nvPr>
            <p:ph idx="1"/>
          </p:nvPr>
        </p:nvSpPr>
        <p:spPr>
          <a:xfrm>
            <a:off x="5043713" y="798974"/>
            <a:ext cx="6803729" cy="4658826"/>
          </a:xfrm>
        </p:spPr>
        <p:txBody>
          <a:bodyPr/>
          <a:lstStyle/>
          <a:p>
            <a:r>
              <a:rPr lang="en-US" b="1" i="1" dirty="0"/>
              <a:t>Year</a:t>
            </a:r>
          </a:p>
          <a:p>
            <a:r>
              <a:rPr lang="en-US" dirty="0"/>
              <a:t>We found 49(31%) and 44(27.8%) respondents from sophomores and juniors respectively; these are the highest numbers from any years who participated in our survey.</a:t>
            </a:r>
          </a:p>
          <a:p>
            <a:endParaRPr lang="en-US" dirty="0"/>
          </a:p>
          <a:p>
            <a:r>
              <a:rPr lang="en-US" dirty="0"/>
              <a:t>Among others, 25(15.8%) and 33(20.9%) others are from freshman and seniors respectively and only 5(3.2%) participated from graduate years.  </a:t>
            </a:r>
          </a:p>
        </p:txBody>
      </p:sp>
      <p:sp>
        <p:nvSpPr>
          <p:cNvPr id="4" name="Text Placeholder 3">
            <a:extLst>
              <a:ext uri="{FF2B5EF4-FFF2-40B4-BE49-F238E27FC236}">
                <a16:creationId xmlns:a16="http://schemas.microsoft.com/office/drawing/2014/main" id="{9B9CBC12-6C49-4E73-97E1-B822B18C1235}"/>
              </a:ext>
            </a:extLst>
          </p:cNvPr>
          <p:cNvSpPr>
            <a:spLocks noGrp="1"/>
          </p:cNvSpPr>
          <p:nvPr>
            <p:ph type="body" sz="half" idx="2"/>
          </p:nvPr>
        </p:nvSpPr>
        <p:spPr/>
        <p:txBody>
          <a:bodyPr>
            <a:normAutofit/>
          </a:bodyPr>
          <a:lstStyle/>
          <a:p>
            <a:r>
              <a:rPr lang="en-US" sz="2000" dirty="0">
                <a:effectLst>
                  <a:outerShdw blurRad="38100" dist="38100" dir="2700000" algn="tl">
                    <a:srgbClr val="000000">
                      <a:alpha val="43137"/>
                    </a:srgbClr>
                  </a:outerShdw>
                </a:effectLst>
              </a:rPr>
              <a:t>SINGLE VARIABLE ANALYSIS</a:t>
            </a:r>
          </a:p>
        </p:txBody>
      </p:sp>
    </p:spTree>
    <p:extLst>
      <p:ext uri="{BB962C8B-B14F-4D97-AF65-F5344CB8AC3E}">
        <p14:creationId xmlns:p14="http://schemas.microsoft.com/office/powerpoint/2010/main" val="33409249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2857</TotalTime>
  <Words>2298</Words>
  <Application>Microsoft Office PowerPoint</Application>
  <PresentationFormat>Widescreen</PresentationFormat>
  <Paragraphs>347</Paragraphs>
  <Slides>36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3" baseType="lpstr">
      <vt:lpstr>Arial</vt:lpstr>
      <vt:lpstr>Calibri</vt:lpstr>
      <vt:lpstr>Cambria Math</vt:lpstr>
      <vt:lpstr>Gill Sans MT</vt:lpstr>
      <vt:lpstr>Times New Roman</vt:lpstr>
      <vt:lpstr>Gallery</vt:lpstr>
      <vt:lpstr>Document</vt:lpstr>
      <vt:lpstr>GROUP 5</vt:lpstr>
      <vt:lpstr>Background of SDSU Dairy Bar</vt:lpstr>
      <vt:lpstr>PROBLEM FORMULATION</vt:lpstr>
      <vt:lpstr>Specific Objectives</vt:lpstr>
      <vt:lpstr>Survey Design and Implementation</vt:lpstr>
      <vt:lpstr>Sample Size Calculations</vt:lpstr>
      <vt:lpstr>Ideal Sample Size</vt:lpstr>
      <vt:lpstr>RATIONALE FOR THE CHOICE OF QUESTIONS</vt:lpstr>
      <vt:lpstr>ANALYSIS</vt:lpstr>
      <vt:lpstr>Graph &amp; Statistics</vt:lpstr>
      <vt:lpstr>ANALYSIS</vt:lpstr>
      <vt:lpstr>PowerPoint Presentation</vt:lpstr>
      <vt:lpstr>ANALYSIS</vt:lpstr>
      <vt:lpstr>PowerPoint Presentation</vt:lpstr>
      <vt:lpstr>ANALYSIS</vt:lpstr>
      <vt:lpstr>PowerPoint Presentation</vt:lpstr>
      <vt:lpstr>ANALYSIS</vt:lpstr>
      <vt:lpstr>PowerPoint Presentation</vt:lpstr>
      <vt:lpstr>ANALYSIS</vt:lpstr>
      <vt:lpstr>PowerPoint Presentation</vt:lpstr>
      <vt:lpstr>Rationale for specific cross tabs and regressions. </vt:lpstr>
      <vt:lpstr>Crosstabulation analysis</vt:lpstr>
      <vt:lpstr>Relationship between what takes a customer to the Dairy Bar and satisfaction level about space  </vt:lpstr>
      <vt:lpstr>Relationship between how often a customer visits the Dairy Bar and their satisfaction with the current ice cream prices.</vt:lpstr>
      <vt:lpstr>Relationship between how often a customer visits the Dairy Bar and satisfaction level about nondairy products prices</vt:lpstr>
      <vt:lpstr>Relationship between satisfaction level about ice cream flavors and what takes a customer to the Dairy Bar</vt:lpstr>
      <vt:lpstr>Relationship between what takes a customer to the Dairy Bar and how satisfied customers are with the customer service </vt:lpstr>
      <vt:lpstr>Relationship between whether a customer purchases nondairy Product and whether they are satisfied with the prices of the nondairy products.</vt:lpstr>
      <vt:lpstr>Relationship between whether a customer purchases ice cream or not and the satisfaction level with the prices of ice cream.</vt:lpstr>
      <vt:lpstr>Discussion of Regression Results</vt:lpstr>
      <vt:lpstr>Regression </vt:lpstr>
      <vt:lpstr>Regression, cont’d</vt:lpstr>
      <vt:lpstr>Conclusions and Recommendations</vt:lpstr>
      <vt:lpstr>Recommendations</vt:lpstr>
      <vt:lpstr>Limitations and learning experience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5</dc:title>
  <dc:creator>augustine tarkom</dc:creator>
  <cp:lastModifiedBy>Uddin, Md Mahi</cp:lastModifiedBy>
  <cp:revision>67</cp:revision>
  <dcterms:created xsi:type="dcterms:W3CDTF">2017-11-24T17:13:51Z</dcterms:created>
  <dcterms:modified xsi:type="dcterms:W3CDTF">2017-11-29T16:04:32Z</dcterms:modified>
</cp:coreProperties>
</file>