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85" r:id="rId9"/>
    <p:sldId id="264" r:id="rId10"/>
    <p:sldId id="271" r:id="rId11"/>
    <p:sldId id="272" r:id="rId12"/>
    <p:sldId id="273" r:id="rId13"/>
    <p:sldId id="274" r:id="rId14"/>
    <p:sldId id="275" r:id="rId15"/>
    <p:sldId id="276" r:id="rId16"/>
    <p:sldId id="277" r:id="rId17"/>
    <p:sldId id="278" r:id="rId18"/>
    <p:sldId id="279" r:id="rId19"/>
    <p:sldId id="286" r:id="rId20"/>
    <p:sldId id="280"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265" r:id="rId37"/>
    <p:sldId id="266" r:id="rId38"/>
    <p:sldId id="267" r:id="rId39"/>
    <p:sldId id="284" r:id="rId40"/>
    <p:sldId id="282" r:id="rId41"/>
    <p:sldId id="283" r:id="rId42"/>
    <p:sldId id="302" r:id="rId43"/>
    <p:sldId id="303" r:id="rId44"/>
    <p:sldId id="268" r:id="rId45"/>
    <p:sldId id="304" r:id="rId46"/>
    <p:sldId id="305" r:id="rId47"/>
    <p:sldId id="306" r:id="rId48"/>
    <p:sldId id="269" r:id="rId49"/>
    <p:sldId id="27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857DFF8-80B9-45EA-900B-A271B2B54E1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74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24500B-E9F9-4FB3-92CE-81E1919F2F18}"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7DFF8-80B9-45EA-900B-A271B2B54E18}" type="slidenum">
              <a:rPr lang="en-US" smtClean="0"/>
              <a:t>‹#›</a:t>
            </a:fld>
            <a:endParaRPr lang="en-US"/>
          </a:p>
        </p:txBody>
      </p:sp>
    </p:spTree>
    <p:extLst>
      <p:ext uri="{BB962C8B-B14F-4D97-AF65-F5344CB8AC3E}">
        <p14:creationId xmlns:p14="http://schemas.microsoft.com/office/powerpoint/2010/main" val="410917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7DFF8-80B9-45EA-900B-A271B2B54E1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175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7DFF8-80B9-45EA-900B-A271B2B54E1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7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7DFF8-80B9-45EA-900B-A271B2B54E18}" type="slidenum">
              <a:rPr lang="en-US" smtClean="0"/>
              <a:t>‹#›</a:t>
            </a:fld>
            <a:endParaRPr lang="en-US"/>
          </a:p>
        </p:txBody>
      </p:sp>
    </p:spTree>
    <p:extLst>
      <p:ext uri="{BB962C8B-B14F-4D97-AF65-F5344CB8AC3E}">
        <p14:creationId xmlns:p14="http://schemas.microsoft.com/office/powerpoint/2010/main" val="358622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7DFF8-80B9-45EA-900B-A271B2B54E1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519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7DFF8-80B9-45EA-900B-A271B2B54E1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1876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7DFF8-80B9-45EA-900B-A271B2B54E1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119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7DFF8-80B9-45EA-900B-A271B2B54E1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76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7DFF8-80B9-45EA-900B-A271B2B54E18}" type="slidenum">
              <a:rPr lang="en-US" smtClean="0"/>
              <a:t>‹#›</a:t>
            </a:fld>
            <a:endParaRPr lang="en-US"/>
          </a:p>
        </p:txBody>
      </p:sp>
    </p:spTree>
    <p:extLst>
      <p:ext uri="{BB962C8B-B14F-4D97-AF65-F5344CB8AC3E}">
        <p14:creationId xmlns:p14="http://schemas.microsoft.com/office/powerpoint/2010/main" val="305670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500B-E9F9-4FB3-92CE-81E1919F2F1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7DFF8-80B9-45EA-900B-A271B2B54E1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341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24500B-E9F9-4FB3-92CE-81E1919F2F18}"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7DFF8-80B9-45EA-900B-A271B2B54E18}" type="slidenum">
              <a:rPr lang="en-US" smtClean="0"/>
              <a:t>‹#›</a:t>
            </a:fld>
            <a:endParaRPr lang="en-US"/>
          </a:p>
        </p:txBody>
      </p:sp>
    </p:spTree>
    <p:extLst>
      <p:ext uri="{BB962C8B-B14F-4D97-AF65-F5344CB8AC3E}">
        <p14:creationId xmlns:p14="http://schemas.microsoft.com/office/powerpoint/2010/main" val="256433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24500B-E9F9-4FB3-92CE-81E1919F2F18}"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57DFF8-80B9-45EA-900B-A271B2B54E1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52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24500B-E9F9-4FB3-92CE-81E1919F2F18}"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57DFF8-80B9-45EA-900B-A271B2B54E1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40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500B-E9F9-4FB3-92CE-81E1919F2F18}"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57DFF8-80B9-45EA-900B-A271B2B54E18}" type="slidenum">
              <a:rPr lang="en-US" smtClean="0"/>
              <a:t>‹#›</a:t>
            </a:fld>
            <a:endParaRPr lang="en-US"/>
          </a:p>
        </p:txBody>
      </p:sp>
    </p:spTree>
    <p:extLst>
      <p:ext uri="{BB962C8B-B14F-4D97-AF65-F5344CB8AC3E}">
        <p14:creationId xmlns:p14="http://schemas.microsoft.com/office/powerpoint/2010/main" val="286548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24500B-E9F9-4FB3-92CE-81E1919F2F18}"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7DFF8-80B9-45EA-900B-A271B2B54E1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07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24500B-E9F9-4FB3-92CE-81E1919F2F18}"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7DFF8-80B9-45EA-900B-A271B2B54E18}" type="slidenum">
              <a:rPr lang="en-US" smtClean="0"/>
              <a:t>‹#›</a:t>
            </a:fld>
            <a:endParaRPr lang="en-US"/>
          </a:p>
        </p:txBody>
      </p:sp>
    </p:spTree>
    <p:extLst>
      <p:ext uri="{BB962C8B-B14F-4D97-AF65-F5344CB8AC3E}">
        <p14:creationId xmlns:p14="http://schemas.microsoft.com/office/powerpoint/2010/main" val="38231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24500B-E9F9-4FB3-92CE-81E1919F2F18}" type="datetimeFigureOut">
              <a:rPr lang="en-US" smtClean="0"/>
              <a:t>12/10/2018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57DFF8-80B9-45EA-900B-A271B2B54E18}" type="slidenum">
              <a:rPr lang="en-US" smtClean="0"/>
              <a:t>‹#›</a:t>
            </a:fld>
            <a:endParaRPr lang="en-US"/>
          </a:p>
        </p:txBody>
      </p:sp>
    </p:spTree>
    <p:extLst>
      <p:ext uri="{BB962C8B-B14F-4D97-AF65-F5344CB8AC3E}">
        <p14:creationId xmlns:p14="http://schemas.microsoft.com/office/powerpoint/2010/main" val="2104981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www.bodowinter.com/tutorial/bw_LME_tutorial.pdf" TargetMode="External"/><Relationship Id="rId2" Type="http://schemas.openxmlformats.org/officeDocument/2006/relationships/hyperlink" Target="https://www.youtube.com/watch?v=Ioayy73PvsE" TargetMode="External"/><Relationship Id="rId1" Type="http://schemas.openxmlformats.org/officeDocument/2006/relationships/slideLayout" Target="../slideLayouts/slideLayout8.xml"/><Relationship Id="rId5" Type="http://schemas.openxmlformats.org/officeDocument/2006/relationships/hyperlink" Target="https://statistics.laerd.com/statistical-guides/one-way-anova-statistical-guide-4.php" TargetMode="External"/><Relationship Id="rId4" Type="http://schemas.openxmlformats.org/officeDocument/2006/relationships/hyperlink" Target="https://stats.stackexchange.com/questions/237512/how-to-perform-post-hoc-test-on-lmer-mode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Final Project</a:t>
            </a:r>
            <a:br>
              <a:rPr lang="en-US" sz="4400" dirty="0" smtClean="0"/>
            </a:br>
            <a:r>
              <a:rPr lang="en-US" sz="4400" dirty="0" smtClean="0"/>
              <a:t>STAT-601</a:t>
            </a:r>
            <a:br>
              <a:rPr lang="en-US" sz="4400" dirty="0" smtClean="0"/>
            </a:br>
            <a:r>
              <a:rPr lang="en-US" dirty="0" smtClean="0"/>
              <a:t>12/10/2018</a:t>
            </a:r>
            <a:endParaRPr lang="en-US" sz="4400" dirty="0"/>
          </a:p>
        </p:txBody>
      </p:sp>
      <p:sp>
        <p:nvSpPr>
          <p:cNvPr id="3" name="Content Placeholder 2"/>
          <p:cNvSpPr>
            <a:spLocks noGrp="1"/>
          </p:cNvSpPr>
          <p:nvPr>
            <p:ph idx="1"/>
          </p:nvPr>
        </p:nvSpPr>
        <p:spPr/>
        <p:txBody>
          <a:bodyPr>
            <a:normAutofit/>
          </a:bodyPr>
          <a:lstStyle/>
          <a:p>
            <a:pPr marL="0" indent="0" algn="ctr">
              <a:buNone/>
            </a:pPr>
            <a:r>
              <a:rPr lang="en-US" b="1" dirty="0" smtClean="0"/>
              <a:t>Abstract</a:t>
            </a:r>
            <a:endParaRPr lang="en-US" b="1" dirty="0" smtClean="0"/>
          </a:p>
          <a:p>
            <a:r>
              <a:rPr lang="en-US" dirty="0" smtClean="0"/>
              <a:t>Exploratory </a:t>
            </a:r>
            <a:r>
              <a:rPr lang="en-US" dirty="0"/>
              <a:t>research </a:t>
            </a:r>
            <a:r>
              <a:rPr lang="en-US" dirty="0" smtClean="0"/>
              <a:t>analysis</a:t>
            </a:r>
          </a:p>
          <a:p>
            <a:r>
              <a:rPr lang="en-US" dirty="0" smtClean="0"/>
              <a:t>Correct </a:t>
            </a:r>
            <a:r>
              <a:rPr lang="en-US" dirty="0"/>
              <a:t>response </a:t>
            </a:r>
            <a:r>
              <a:rPr lang="en-US" dirty="0" smtClean="0"/>
              <a:t>variable</a:t>
            </a:r>
          </a:p>
          <a:p>
            <a:r>
              <a:rPr lang="en-US" dirty="0" smtClean="0"/>
              <a:t>Question </a:t>
            </a:r>
            <a:r>
              <a:rPr lang="en-US" dirty="0"/>
              <a:t>of </a:t>
            </a:r>
            <a:r>
              <a:rPr lang="en-US" dirty="0" smtClean="0"/>
              <a:t>interest</a:t>
            </a:r>
          </a:p>
          <a:p>
            <a:r>
              <a:rPr lang="en-US" dirty="0" smtClean="0"/>
              <a:t>Average </a:t>
            </a:r>
            <a:r>
              <a:rPr lang="en-US" dirty="0"/>
              <a:t>total time to type the passcode how changes over </a:t>
            </a:r>
            <a:r>
              <a:rPr lang="en-US" dirty="0" smtClean="0"/>
              <a:t>time</a:t>
            </a:r>
          </a:p>
          <a:p>
            <a:r>
              <a:rPr lang="en-US" dirty="0"/>
              <a:t>Formal statistical analysis with post hoc </a:t>
            </a:r>
            <a:r>
              <a:rPr lang="en-US" dirty="0" smtClean="0"/>
              <a:t>test</a:t>
            </a:r>
            <a:endParaRPr lang="en-US" dirty="0"/>
          </a:p>
        </p:txBody>
      </p:sp>
      <p:sp>
        <p:nvSpPr>
          <p:cNvPr id="4" name="Text Placeholder 3"/>
          <p:cNvSpPr>
            <a:spLocks noGrp="1"/>
          </p:cNvSpPr>
          <p:nvPr>
            <p:ph type="body" sz="half" idx="2"/>
          </p:nvPr>
        </p:nvSpPr>
        <p:spPr/>
        <p:txBody>
          <a:bodyPr>
            <a:normAutofit/>
          </a:bodyPr>
          <a:lstStyle/>
          <a:p>
            <a:r>
              <a:rPr lang="en-US" sz="3200" dirty="0" smtClean="0"/>
              <a:t>By</a:t>
            </a:r>
          </a:p>
          <a:p>
            <a:r>
              <a:rPr lang="en-US" sz="3200" dirty="0" err="1" smtClean="0"/>
              <a:t>Md</a:t>
            </a:r>
            <a:r>
              <a:rPr lang="en-US" sz="3200" dirty="0" smtClean="0"/>
              <a:t> Mahi Uddin</a:t>
            </a:r>
            <a:endParaRPr lang="en-US" sz="3200" dirty="0"/>
          </a:p>
        </p:txBody>
      </p:sp>
    </p:spTree>
    <p:extLst>
      <p:ext uri="{BB962C8B-B14F-4D97-AF65-F5344CB8AC3E}">
        <p14:creationId xmlns:p14="http://schemas.microsoft.com/office/powerpoint/2010/main" val="163725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485141"/>
            <a:ext cx="5470525" cy="3887719"/>
          </a:xfrm>
          <a:prstGeom prst="rect">
            <a:avLst/>
          </a:prstGeom>
        </p:spPr>
      </p:pic>
      <p:sp>
        <p:nvSpPr>
          <p:cNvPr id="4" name="Text Placeholder 3"/>
          <p:cNvSpPr>
            <a:spLocks noGrp="1"/>
          </p:cNvSpPr>
          <p:nvPr>
            <p:ph type="body" sz="half" idx="2"/>
          </p:nvPr>
        </p:nvSpPr>
        <p:spPr/>
        <p:txBody>
          <a:bodyPr/>
          <a:lstStyle/>
          <a:p>
            <a:r>
              <a:rPr lang="en-US" dirty="0"/>
              <a:t>Glimpse for find the first few observations and type of the variables.</a:t>
            </a:r>
          </a:p>
          <a:p>
            <a:endParaRPr lang="en-US" dirty="0"/>
          </a:p>
        </p:txBody>
      </p:sp>
    </p:spTree>
    <p:extLst>
      <p:ext uri="{BB962C8B-B14F-4D97-AF65-F5344CB8AC3E}">
        <p14:creationId xmlns:p14="http://schemas.microsoft.com/office/powerpoint/2010/main" val="2707296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012266" y="1634837"/>
            <a:ext cx="6279189" cy="3834632"/>
          </a:xfrm>
          <a:prstGeom prst="rect">
            <a:avLst/>
          </a:prstGeom>
        </p:spPr>
      </p:pic>
      <p:sp>
        <p:nvSpPr>
          <p:cNvPr id="4" name="Text Placeholder 3"/>
          <p:cNvSpPr>
            <a:spLocks noGrp="1"/>
          </p:cNvSpPr>
          <p:nvPr>
            <p:ph type="body" sz="half" idx="2"/>
          </p:nvPr>
        </p:nvSpPr>
        <p:spPr/>
        <p:txBody>
          <a:bodyPr/>
          <a:lstStyle/>
          <a:p>
            <a:pPr algn="just"/>
            <a:r>
              <a:rPr lang="en-US" dirty="0"/>
              <a:t>Uniqueness of the variables and types of the variables.</a:t>
            </a:r>
          </a:p>
          <a:p>
            <a:endParaRPr lang="en-US" dirty="0"/>
          </a:p>
        </p:txBody>
      </p:sp>
    </p:spTree>
    <p:extLst>
      <p:ext uri="{BB962C8B-B14F-4D97-AF65-F5344CB8AC3E}">
        <p14:creationId xmlns:p14="http://schemas.microsoft.com/office/powerpoint/2010/main" val="453052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4617520" y="738021"/>
            <a:ext cx="6880454" cy="2884034"/>
          </a:xfrm>
          <a:prstGeom prst="rect">
            <a:avLst/>
          </a:prstGeom>
        </p:spPr>
      </p:pic>
      <p:sp>
        <p:nvSpPr>
          <p:cNvPr id="4" name="Text Placeholder 3"/>
          <p:cNvSpPr>
            <a:spLocks noGrp="1"/>
          </p:cNvSpPr>
          <p:nvPr>
            <p:ph type="body" sz="half" idx="2"/>
          </p:nvPr>
        </p:nvSpPr>
        <p:spPr/>
        <p:txBody>
          <a:bodyPr/>
          <a:lstStyle/>
          <a:p>
            <a:pPr algn="just"/>
            <a:r>
              <a:rPr lang="en-US" dirty="0"/>
              <a:t>Subject wise frequency and cumulative frequency.</a:t>
            </a:r>
          </a:p>
          <a:p>
            <a:endParaRPr lang="en-US" dirty="0"/>
          </a:p>
        </p:txBody>
      </p:sp>
      <p:pic>
        <p:nvPicPr>
          <p:cNvPr id="6" name="Picture 5"/>
          <p:cNvPicPr>
            <a:picLocks noChangeAspect="1"/>
          </p:cNvPicPr>
          <p:nvPr/>
        </p:nvPicPr>
        <p:blipFill>
          <a:blip r:embed="rId3"/>
          <a:stretch>
            <a:fillRect/>
          </a:stretch>
        </p:blipFill>
        <p:spPr>
          <a:xfrm>
            <a:off x="4573299" y="3647209"/>
            <a:ext cx="6924675" cy="2476500"/>
          </a:xfrm>
          <a:prstGeom prst="rect">
            <a:avLst/>
          </a:prstGeom>
        </p:spPr>
      </p:pic>
    </p:spTree>
    <p:extLst>
      <p:ext uri="{BB962C8B-B14F-4D97-AF65-F5344CB8AC3E}">
        <p14:creationId xmlns:p14="http://schemas.microsoft.com/office/powerpoint/2010/main" val="411371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551709"/>
            <a:ext cx="5845607" cy="3917760"/>
          </a:xfrm>
          <a:prstGeom prst="rect">
            <a:avLst/>
          </a:prstGeom>
        </p:spPr>
      </p:pic>
      <p:sp>
        <p:nvSpPr>
          <p:cNvPr id="4" name="Text Placeholder 3"/>
          <p:cNvSpPr>
            <a:spLocks noGrp="1"/>
          </p:cNvSpPr>
          <p:nvPr>
            <p:ph type="body" sz="half" idx="2"/>
          </p:nvPr>
        </p:nvSpPr>
        <p:spPr/>
        <p:txBody>
          <a:bodyPr/>
          <a:lstStyle/>
          <a:p>
            <a:pPr algn="just"/>
            <a:r>
              <a:rPr lang="en-US" dirty="0"/>
              <a:t>Profile of the different information including skewness, kurtosis, percentile, variation, and ranges.</a:t>
            </a:r>
          </a:p>
          <a:p>
            <a:endParaRPr lang="en-US" dirty="0"/>
          </a:p>
        </p:txBody>
      </p:sp>
    </p:spTree>
    <p:extLst>
      <p:ext uri="{BB962C8B-B14F-4D97-AF65-F5344CB8AC3E}">
        <p14:creationId xmlns:p14="http://schemas.microsoft.com/office/powerpoint/2010/main" val="284544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012266" y="969818"/>
            <a:ext cx="6112934" cy="4856918"/>
          </a:xfrm>
          <a:prstGeom prst="rect">
            <a:avLst/>
          </a:prstGeom>
        </p:spPr>
      </p:pic>
      <p:sp>
        <p:nvSpPr>
          <p:cNvPr id="4" name="Text Placeholder 3"/>
          <p:cNvSpPr>
            <a:spLocks noGrp="1"/>
          </p:cNvSpPr>
          <p:nvPr>
            <p:ph type="body" sz="half" idx="2"/>
          </p:nvPr>
        </p:nvSpPr>
        <p:spPr/>
        <p:txBody>
          <a:bodyPr/>
          <a:lstStyle/>
          <a:p>
            <a:r>
              <a:rPr lang="en-US" dirty="0"/>
              <a:t>Graph with count for all variables.</a:t>
            </a:r>
          </a:p>
          <a:p>
            <a:endParaRPr lang="en-US" dirty="0"/>
          </a:p>
        </p:txBody>
      </p:sp>
    </p:spTree>
    <p:extLst>
      <p:ext uri="{BB962C8B-B14F-4D97-AF65-F5344CB8AC3E}">
        <p14:creationId xmlns:p14="http://schemas.microsoft.com/office/powerpoint/2010/main" val="513523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279592" y="799492"/>
            <a:ext cx="5470525" cy="3921284"/>
          </a:xfrm>
          <a:prstGeom prst="rect">
            <a:avLst/>
          </a:prstGeom>
        </p:spPr>
      </p:pic>
      <p:sp>
        <p:nvSpPr>
          <p:cNvPr id="4" name="Text Placeholder 3"/>
          <p:cNvSpPr>
            <a:spLocks noGrp="1"/>
          </p:cNvSpPr>
          <p:nvPr>
            <p:ph type="body" sz="half" idx="2"/>
          </p:nvPr>
        </p:nvSpPr>
        <p:spPr/>
        <p:txBody>
          <a:bodyPr/>
          <a:lstStyle/>
          <a:p>
            <a:pPr algn="just"/>
            <a:r>
              <a:rPr lang="en-US" dirty="0"/>
              <a:t>Short description of all variables with value, frequency proportion, lowest and highest value.</a:t>
            </a:r>
          </a:p>
          <a:p>
            <a:endParaRPr lang="en-US" dirty="0"/>
          </a:p>
        </p:txBody>
      </p:sp>
      <p:pic>
        <p:nvPicPr>
          <p:cNvPr id="6" name="Picture 5"/>
          <p:cNvPicPr>
            <a:picLocks noChangeAspect="1"/>
          </p:cNvPicPr>
          <p:nvPr/>
        </p:nvPicPr>
        <p:blipFill>
          <a:blip r:embed="rId3"/>
          <a:stretch>
            <a:fillRect/>
          </a:stretch>
        </p:blipFill>
        <p:spPr>
          <a:xfrm>
            <a:off x="5579052" y="1518242"/>
            <a:ext cx="5712403" cy="3663357"/>
          </a:xfrm>
          <a:prstGeom prst="rect">
            <a:avLst/>
          </a:prstGeom>
        </p:spPr>
      </p:pic>
    </p:spTree>
    <p:extLst>
      <p:ext uri="{BB962C8B-B14F-4D97-AF65-F5344CB8AC3E}">
        <p14:creationId xmlns:p14="http://schemas.microsoft.com/office/powerpoint/2010/main" val="15523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652655" y="817418"/>
            <a:ext cx="4987635" cy="4378037"/>
          </a:xfrm>
          <a:prstGeom prst="rect">
            <a:avLst/>
          </a:prstGeom>
        </p:spPr>
      </p:pic>
      <p:sp>
        <p:nvSpPr>
          <p:cNvPr id="4" name="Text Placeholder 3"/>
          <p:cNvSpPr>
            <a:spLocks noGrp="1"/>
          </p:cNvSpPr>
          <p:nvPr>
            <p:ph type="body" sz="half" idx="2"/>
          </p:nvPr>
        </p:nvSpPr>
        <p:spPr/>
        <p:txBody>
          <a:bodyPr/>
          <a:lstStyle/>
          <a:p>
            <a:r>
              <a:rPr lang="en-US" dirty="0"/>
              <a:t>Find the missing value</a:t>
            </a:r>
            <a:r>
              <a:rPr lang="en-US" dirty="0" smtClean="0"/>
              <a:t>.</a:t>
            </a:r>
          </a:p>
          <a:p>
            <a:r>
              <a:rPr lang="en-US" dirty="0" smtClean="0"/>
              <a:t>No Missing</a:t>
            </a:r>
          </a:p>
          <a:p>
            <a:r>
              <a:rPr lang="en-US" dirty="0" smtClean="0"/>
              <a:t>693600/20400=34</a:t>
            </a:r>
            <a:endParaRPr lang="en-US" dirty="0"/>
          </a:p>
          <a:p>
            <a:endParaRPr lang="en-US" dirty="0"/>
          </a:p>
        </p:txBody>
      </p:sp>
    </p:spTree>
    <p:extLst>
      <p:ext uri="{BB962C8B-B14F-4D97-AF65-F5344CB8AC3E}">
        <p14:creationId xmlns:p14="http://schemas.microsoft.com/office/powerpoint/2010/main" val="127891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4765964" y="886691"/>
            <a:ext cx="6122699" cy="1873443"/>
          </a:xfrm>
          <a:prstGeom prst="rect">
            <a:avLst/>
          </a:prstGeom>
        </p:spPr>
      </p:pic>
      <p:sp>
        <p:nvSpPr>
          <p:cNvPr id="4" name="Text Placeholder 3"/>
          <p:cNvSpPr>
            <a:spLocks noGrp="1"/>
          </p:cNvSpPr>
          <p:nvPr>
            <p:ph type="body" sz="half" idx="2"/>
          </p:nvPr>
        </p:nvSpPr>
        <p:spPr/>
        <p:txBody>
          <a:bodyPr/>
          <a:lstStyle/>
          <a:p>
            <a:r>
              <a:rPr lang="en-US" dirty="0"/>
              <a:t>Find the duplicate rows.</a:t>
            </a:r>
          </a:p>
          <a:p>
            <a:endParaRPr lang="en-US" dirty="0"/>
          </a:p>
        </p:txBody>
      </p:sp>
      <p:pic>
        <p:nvPicPr>
          <p:cNvPr id="6" name="Picture 5"/>
          <p:cNvPicPr>
            <a:picLocks noChangeAspect="1"/>
          </p:cNvPicPr>
          <p:nvPr/>
        </p:nvPicPr>
        <p:blipFill>
          <a:blip r:embed="rId3"/>
          <a:stretch>
            <a:fillRect/>
          </a:stretch>
        </p:blipFill>
        <p:spPr>
          <a:xfrm>
            <a:off x="5199062" y="3717083"/>
            <a:ext cx="5256502" cy="1066368"/>
          </a:xfrm>
          <a:prstGeom prst="rect">
            <a:avLst/>
          </a:prstGeom>
        </p:spPr>
      </p:pic>
    </p:spTree>
    <p:extLst>
      <p:ext uri="{BB962C8B-B14F-4D97-AF65-F5344CB8AC3E}">
        <p14:creationId xmlns:p14="http://schemas.microsoft.com/office/powerpoint/2010/main" val="409687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6" name="Content Placeholder 5"/>
          <p:cNvPicPr>
            <a:picLocks noGrp="1" noChangeAspect="1"/>
          </p:cNvPicPr>
          <p:nvPr>
            <p:ph idx="1"/>
          </p:nvPr>
        </p:nvPicPr>
        <p:blipFill>
          <a:blip r:embed="rId2"/>
          <a:stretch>
            <a:fillRect/>
          </a:stretch>
        </p:blipFill>
        <p:spPr>
          <a:xfrm>
            <a:off x="5418138" y="1306283"/>
            <a:ext cx="5470525" cy="3833753"/>
          </a:xfrm>
          <a:prstGeom prst="rect">
            <a:avLst/>
          </a:prstGeom>
        </p:spPr>
      </p:pic>
      <p:sp>
        <p:nvSpPr>
          <p:cNvPr id="4" name="Text Placeholder 3"/>
          <p:cNvSpPr>
            <a:spLocks noGrp="1"/>
          </p:cNvSpPr>
          <p:nvPr>
            <p:ph type="body" sz="half" idx="2"/>
          </p:nvPr>
        </p:nvSpPr>
        <p:spPr/>
        <p:txBody>
          <a:bodyPr/>
          <a:lstStyle/>
          <a:p>
            <a:r>
              <a:rPr lang="en-US" dirty="0"/>
              <a:t>Correlation of all numerical variables</a:t>
            </a:r>
            <a:r>
              <a:rPr lang="en-US" dirty="0" smtClean="0"/>
              <a:t>.</a:t>
            </a:r>
          </a:p>
          <a:p>
            <a:r>
              <a:rPr lang="en-US" dirty="0" smtClean="0"/>
              <a:t>Found 10 Variables are highly correlated </a:t>
            </a:r>
          </a:p>
          <a:p>
            <a:r>
              <a:rPr lang="en-US" dirty="0" smtClean="0"/>
              <a:t>DROP THEM</a:t>
            </a:r>
          </a:p>
          <a:p>
            <a:r>
              <a:rPr lang="en-US" dirty="0"/>
              <a:t>DD.period.t  ,</a:t>
            </a:r>
            <a:r>
              <a:rPr lang="en-US" dirty="0" err="1"/>
              <a:t>DD.t.i</a:t>
            </a:r>
            <a:r>
              <a:rPr lang="en-US" dirty="0"/>
              <a:t>, </a:t>
            </a:r>
            <a:r>
              <a:rPr lang="en-US" dirty="0" err="1"/>
              <a:t>DD.i.e</a:t>
            </a:r>
            <a:r>
              <a:rPr lang="en-US" dirty="0"/>
              <a:t>, </a:t>
            </a:r>
            <a:r>
              <a:rPr lang="en-US" dirty="0" err="1"/>
              <a:t>DD.e.five</a:t>
            </a:r>
            <a:r>
              <a:rPr lang="en-US" dirty="0"/>
              <a:t>, </a:t>
            </a:r>
            <a:r>
              <a:rPr lang="en-US" dirty="0" err="1"/>
              <a:t>DD.five.Shift.r</a:t>
            </a:r>
            <a:r>
              <a:rPr lang="en-US" dirty="0"/>
              <a:t>, </a:t>
            </a:r>
            <a:r>
              <a:rPr lang="en-US" dirty="0" err="1"/>
              <a:t>DD.Shift.r.o</a:t>
            </a:r>
            <a:r>
              <a:rPr lang="en-US" dirty="0"/>
              <a:t>, </a:t>
            </a:r>
            <a:r>
              <a:rPr lang="en-US" dirty="0" err="1"/>
              <a:t>DD.o.a</a:t>
            </a:r>
            <a:r>
              <a:rPr lang="en-US" dirty="0"/>
              <a:t>,  </a:t>
            </a:r>
            <a:r>
              <a:rPr lang="en-US" dirty="0" err="1"/>
              <a:t>DD.a.n</a:t>
            </a:r>
            <a:r>
              <a:rPr lang="en-US" dirty="0"/>
              <a:t>,  </a:t>
            </a:r>
            <a:r>
              <a:rPr lang="en-US" dirty="0" err="1"/>
              <a:t>DD.n.l</a:t>
            </a:r>
            <a:r>
              <a:rPr lang="en-US" dirty="0"/>
              <a:t>, </a:t>
            </a:r>
            <a:r>
              <a:rPr lang="en-US" dirty="0" err="1"/>
              <a:t>DD.l.Return</a:t>
            </a:r>
            <a:endParaRPr lang="en-US" dirty="0"/>
          </a:p>
          <a:p>
            <a:endParaRPr lang="en-US" dirty="0"/>
          </a:p>
        </p:txBody>
      </p:sp>
    </p:spTree>
    <p:extLst>
      <p:ext uri="{BB962C8B-B14F-4D97-AF65-F5344CB8AC3E}">
        <p14:creationId xmlns:p14="http://schemas.microsoft.com/office/powerpoint/2010/main" val="80650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sp>
        <p:nvSpPr>
          <p:cNvPr id="3" name="Content Placeholder 2"/>
          <p:cNvSpPr>
            <a:spLocks noGrp="1"/>
          </p:cNvSpPr>
          <p:nvPr>
            <p:ph idx="1"/>
          </p:nvPr>
        </p:nvSpPr>
        <p:spPr/>
        <p:txBody>
          <a:bodyPr/>
          <a:lstStyle/>
          <a:p>
            <a:r>
              <a:rPr lang="en-US" dirty="0" err="1"/>
              <a:t>H.period</a:t>
            </a:r>
            <a:r>
              <a:rPr lang="en-US" dirty="0"/>
              <a:t>, UD.period.t, H.t, </a:t>
            </a:r>
            <a:r>
              <a:rPr lang="en-US" dirty="0" err="1"/>
              <a:t>UD.t.i</a:t>
            </a:r>
            <a:r>
              <a:rPr lang="en-US" dirty="0"/>
              <a:t>, </a:t>
            </a:r>
            <a:r>
              <a:rPr lang="en-US" dirty="0" err="1"/>
              <a:t>H.i,UD.i.e</a:t>
            </a:r>
            <a:r>
              <a:rPr lang="en-US" dirty="0"/>
              <a:t>, </a:t>
            </a:r>
            <a:r>
              <a:rPr lang="en-US" dirty="0" err="1"/>
              <a:t>H.e</a:t>
            </a:r>
            <a:r>
              <a:rPr lang="en-US" dirty="0"/>
              <a:t>, </a:t>
            </a:r>
            <a:r>
              <a:rPr lang="en-US" dirty="0" err="1"/>
              <a:t>UD.e.five,H.five</a:t>
            </a:r>
            <a:r>
              <a:rPr lang="en-US" dirty="0"/>
              <a:t>, </a:t>
            </a:r>
            <a:r>
              <a:rPr lang="en-US" dirty="0" err="1"/>
              <a:t>UD.five.Shift.r,H.Shift.r,UD.Shift.r.o</a:t>
            </a:r>
            <a:r>
              <a:rPr lang="en-US" dirty="0"/>
              <a:t>, </a:t>
            </a:r>
            <a:r>
              <a:rPr lang="en-US" dirty="0" err="1"/>
              <a:t>H.o</a:t>
            </a:r>
            <a:r>
              <a:rPr lang="en-US" dirty="0"/>
              <a:t>, </a:t>
            </a:r>
            <a:r>
              <a:rPr lang="en-US" dirty="0" err="1"/>
              <a:t>UD.o.a</a:t>
            </a:r>
            <a:r>
              <a:rPr lang="en-US" dirty="0"/>
              <a:t>, </a:t>
            </a:r>
            <a:r>
              <a:rPr lang="en-US" dirty="0" err="1"/>
              <a:t>H.a</a:t>
            </a:r>
            <a:r>
              <a:rPr lang="en-US" dirty="0"/>
              <a:t>, </a:t>
            </a:r>
            <a:r>
              <a:rPr lang="en-US" dirty="0" err="1"/>
              <a:t>UD.a.n</a:t>
            </a:r>
            <a:r>
              <a:rPr lang="en-US" dirty="0"/>
              <a:t>, </a:t>
            </a:r>
            <a:r>
              <a:rPr lang="en-US" dirty="0" err="1"/>
              <a:t>H.n</a:t>
            </a:r>
            <a:r>
              <a:rPr lang="en-US" dirty="0"/>
              <a:t>, </a:t>
            </a:r>
            <a:r>
              <a:rPr lang="en-US" dirty="0" err="1"/>
              <a:t>UD.n.l</a:t>
            </a:r>
            <a:r>
              <a:rPr lang="en-US" dirty="0"/>
              <a:t>, </a:t>
            </a:r>
            <a:r>
              <a:rPr lang="en-US" dirty="0" err="1"/>
              <a:t>H.l</a:t>
            </a:r>
            <a:r>
              <a:rPr lang="en-US" dirty="0"/>
              <a:t>,  </a:t>
            </a:r>
            <a:r>
              <a:rPr lang="en-US" dirty="0" err="1"/>
              <a:t>UD.l.Return</a:t>
            </a:r>
            <a:r>
              <a:rPr lang="en-US" dirty="0"/>
              <a:t>, </a:t>
            </a:r>
            <a:r>
              <a:rPr lang="en-US" dirty="0" err="1"/>
              <a:t>H.Return</a:t>
            </a:r>
            <a:endParaRPr lang="en-US" dirty="0"/>
          </a:p>
        </p:txBody>
      </p:sp>
      <p:sp>
        <p:nvSpPr>
          <p:cNvPr id="4" name="Text Placeholder 3"/>
          <p:cNvSpPr>
            <a:spLocks noGrp="1"/>
          </p:cNvSpPr>
          <p:nvPr>
            <p:ph type="body" sz="half" idx="2"/>
          </p:nvPr>
        </p:nvSpPr>
        <p:spPr/>
        <p:txBody>
          <a:bodyPr/>
          <a:lstStyle/>
          <a:p>
            <a:r>
              <a:rPr lang="en-US" dirty="0" smtClean="0"/>
              <a:t>UD, H and </a:t>
            </a:r>
            <a:r>
              <a:rPr lang="en-US" dirty="0" err="1" smtClean="0"/>
              <a:t>H.Return</a:t>
            </a:r>
            <a:endParaRPr lang="en-US" dirty="0"/>
          </a:p>
        </p:txBody>
      </p:sp>
    </p:spTree>
    <p:extLst>
      <p:ext uri="{BB962C8B-B14F-4D97-AF65-F5344CB8AC3E}">
        <p14:creationId xmlns:p14="http://schemas.microsoft.com/office/powerpoint/2010/main" val="357522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Problem </a:t>
            </a:r>
            <a:r>
              <a:rPr lang="en-US" sz="4400" b="1" dirty="0" smtClean="0"/>
              <a:t>Statement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smtClean="0"/>
              <a:t>This </a:t>
            </a:r>
            <a:r>
              <a:rPr lang="en-US" dirty="0"/>
              <a:t>exploratory analysis will include to develop proper response variables which is relevant to question of interest and need to justify the choice of final summary statistic. Formal and appropriate statistical analysis of the data set need to be </a:t>
            </a:r>
            <a:r>
              <a:rPr lang="en-US" dirty="0" smtClean="0"/>
              <a:t>done</a:t>
            </a:r>
            <a:r>
              <a:rPr lang="en-US" dirty="0"/>
              <a:t> </a:t>
            </a:r>
            <a:r>
              <a:rPr lang="en-US" dirty="0" smtClean="0"/>
              <a:t>with post hoc analysis.</a:t>
            </a:r>
            <a:endParaRPr lang="en-US" dirty="0"/>
          </a:p>
        </p:txBody>
      </p:sp>
      <p:sp>
        <p:nvSpPr>
          <p:cNvPr id="4" name="Text Placeholder 3"/>
          <p:cNvSpPr>
            <a:spLocks noGrp="1"/>
          </p:cNvSpPr>
          <p:nvPr>
            <p:ph type="body" sz="half" idx="2"/>
          </p:nvPr>
        </p:nvSpPr>
        <p:spPr/>
        <p:txBody>
          <a:bodyPr>
            <a:normAutofit/>
          </a:bodyPr>
          <a:lstStyle/>
          <a:p>
            <a:r>
              <a:rPr lang="en-US" sz="2800" dirty="0" smtClean="0"/>
              <a:t>Follow the three steps given in the instruction</a:t>
            </a:r>
            <a:endParaRPr lang="en-US" sz="2800" dirty="0"/>
          </a:p>
        </p:txBody>
      </p:sp>
    </p:spTree>
    <p:extLst>
      <p:ext uri="{BB962C8B-B14F-4D97-AF65-F5344CB8AC3E}">
        <p14:creationId xmlns:p14="http://schemas.microsoft.com/office/powerpoint/2010/main" val="934359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376595"/>
            <a:ext cx="5470525" cy="4104811"/>
          </a:xfrm>
          <a:prstGeom prst="rect">
            <a:avLst/>
          </a:prstGeom>
        </p:spPr>
      </p:pic>
      <p:sp>
        <p:nvSpPr>
          <p:cNvPr id="4" name="Text Placeholder 3"/>
          <p:cNvSpPr>
            <a:spLocks noGrp="1"/>
          </p:cNvSpPr>
          <p:nvPr>
            <p:ph type="body" sz="half" idx="2"/>
          </p:nvPr>
        </p:nvSpPr>
        <p:spPr/>
        <p:txBody>
          <a:bodyPr/>
          <a:lstStyle/>
          <a:p>
            <a:pPr algn="just"/>
            <a:r>
              <a:rPr lang="en-US" dirty="0"/>
              <a:t>Separate subset for DD, UDH and correlation within subset</a:t>
            </a:r>
            <a:r>
              <a:rPr lang="en-US" dirty="0" smtClean="0"/>
              <a:t>.</a:t>
            </a:r>
          </a:p>
          <a:p>
            <a:pPr algn="just"/>
            <a:r>
              <a:rPr lang="en-US" dirty="0" smtClean="0"/>
              <a:t>No more correlation</a:t>
            </a:r>
            <a:endParaRPr lang="en-US" dirty="0"/>
          </a:p>
          <a:p>
            <a:endParaRPr lang="en-US" dirty="0"/>
          </a:p>
        </p:txBody>
      </p:sp>
    </p:spTree>
    <p:extLst>
      <p:ext uri="{BB962C8B-B14F-4D97-AF65-F5344CB8AC3E}">
        <p14:creationId xmlns:p14="http://schemas.microsoft.com/office/powerpoint/2010/main" val="3134460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6019800" y="2286000"/>
            <a:ext cx="4267200" cy="2286000"/>
          </a:xfrm>
          <a:prstGeom prst="rect">
            <a:avLst/>
          </a:prstGeom>
        </p:spPr>
      </p:pic>
      <p:sp>
        <p:nvSpPr>
          <p:cNvPr id="4" name="Text Placeholder 3"/>
          <p:cNvSpPr>
            <a:spLocks noGrp="1"/>
          </p:cNvSpPr>
          <p:nvPr>
            <p:ph type="body" sz="half" idx="2"/>
          </p:nvPr>
        </p:nvSpPr>
        <p:spPr/>
        <p:txBody>
          <a:bodyPr>
            <a:normAutofit/>
          </a:bodyPr>
          <a:lstStyle/>
          <a:p>
            <a:r>
              <a:rPr lang="en-US" sz="2000" dirty="0" smtClean="0"/>
              <a:t>Compare two subset</a:t>
            </a:r>
          </a:p>
          <a:p>
            <a:r>
              <a:rPr lang="en-US" sz="2000" dirty="0" err="1" smtClean="0"/>
              <a:t>Yeh</a:t>
            </a:r>
            <a:r>
              <a:rPr lang="en-US" sz="2000" dirty="0" smtClean="0"/>
              <a:t>, Both are the same</a:t>
            </a:r>
            <a:endParaRPr lang="en-US" sz="2000" dirty="0"/>
          </a:p>
        </p:txBody>
      </p:sp>
    </p:spTree>
    <p:extLst>
      <p:ext uri="{BB962C8B-B14F-4D97-AF65-F5344CB8AC3E}">
        <p14:creationId xmlns:p14="http://schemas.microsoft.com/office/powerpoint/2010/main" val="6795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886691"/>
            <a:ext cx="5887171" cy="4862945"/>
          </a:xfrm>
          <a:prstGeom prst="rect">
            <a:avLst/>
          </a:prstGeom>
        </p:spPr>
      </p:pic>
      <p:sp>
        <p:nvSpPr>
          <p:cNvPr id="4" name="Text Placeholder 3"/>
          <p:cNvSpPr>
            <a:spLocks noGrp="1"/>
          </p:cNvSpPr>
          <p:nvPr>
            <p:ph type="body" sz="half" idx="2"/>
          </p:nvPr>
        </p:nvSpPr>
        <p:spPr/>
        <p:txBody>
          <a:bodyPr/>
          <a:lstStyle/>
          <a:p>
            <a:r>
              <a:rPr lang="en-US" dirty="0" smtClean="0"/>
              <a:t>Subject wise average total time </a:t>
            </a:r>
            <a:endParaRPr lang="en-US" dirty="0"/>
          </a:p>
        </p:txBody>
      </p:sp>
    </p:spTree>
    <p:extLst>
      <p:ext uri="{BB962C8B-B14F-4D97-AF65-F5344CB8AC3E}">
        <p14:creationId xmlns:p14="http://schemas.microsoft.com/office/powerpoint/2010/main" val="2230419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574585"/>
            <a:ext cx="5470525" cy="3708830"/>
          </a:xfrm>
          <a:prstGeom prst="rect">
            <a:avLst/>
          </a:prstGeom>
        </p:spPr>
      </p:pic>
      <p:sp>
        <p:nvSpPr>
          <p:cNvPr id="4" name="Text Placeholder 3"/>
          <p:cNvSpPr>
            <a:spLocks noGrp="1"/>
          </p:cNvSpPr>
          <p:nvPr>
            <p:ph type="body" sz="half" idx="2"/>
          </p:nvPr>
        </p:nvSpPr>
        <p:spPr/>
        <p:txBody>
          <a:bodyPr/>
          <a:lstStyle/>
          <a:p>
            <a:r>
              <a:rPr lang="en-US" dirty="0" smtClean="0"/>
              <a:t>Session Index wise average total time</a:t>
            </a:r>
          </a:p>
          <a:p>
            <a:r>
              <a:rPr lang="en-US" sz="2800" dirty="0" smtClean="0"/>
              <a:t>It is decreased over time!!!</a:t>
            </a:r>
            <a:endParaRPr lang="en-US" sz="2800" dirty="0"/>
          </a:p>
        </p:txBody>
      </p:sp>
    </p:spTree>
    <p:extLst>
      <p:ext uri="{BB962C8B-B14F-4D97-AF65-F5344CB8AC3E}">
        <p14:creationId xmlns:p14="http://schemas.microsoft.com/office/powerpoint/2010/main" val="270028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545244"/>
            <a:ext cx="5470525" cy="3767512"/>
          </a:xfrm>
          <a:prstGeom prst="rect">
            <a:avLst/>
          </a:prstGeom>
        </p:spPr>
      </p:pic>
      <p:sp>
        <p:nvSpPr>
          <p:cNvPr id="4" name="Text Placeholder 3"/>
          <p:cNvSpPr>
            <a:spLocks noGrp="1"/>
          </p:cNvSpPr>
          <p:nvPr>
            <p:ph type="body" sz="half" idx="2"/>
          </p:nvPr>
        </p:nvSpPr>
        <p:spPr/>
        <p:txBody>
          <a:bodyPr>
            <a:normAutofit/>
          </a:bodyPr>
          <a:lstStyle/>
          <a:p>
            <a:r>
              <a:rPr lang="en-US" sz="3200" dirty="0" smtClean="0"/>
              <a:t>Interaction </a:t>
            </a:r>
            <a:endParaRPr lang="en-US" sz="3200" dirty="0"/>
          </a:p>
        </p:txBody>
      </p:sp>
    </p:spTree>
    <p:extLst>
      <p:ext uri="{BB962C8B-B14F-4D97-AF65-F5344CB8AC3E}">
        <p14:creationId xmlns:p14="http://schemas.microsoft.com/office/powerpoint/2010/main" val="1646346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589636"/>
            <a:ext cx="5470525" cy="3678729"/>
          </a:xfrm>
          <a:prstGeom prst="rect">
            <a:avLst/>
          </a:prstGeom>
        </p:spPr>
      </p:pic>
      <p:sp>
        <p:nvSpPr>
          <p:cNvPr id="4" name="Text Placeholder 3"/>
          <p:cNvSpPr>
            <a:spLocks noGrp="1"/>
          </p:cNvSpPr>
          <p:nvPr>
            <p:ph type="body" sz="half" idx="2"/>
          </p:nvPr>
        </p:nvSpPr>
        <p:spPr/>
        <p:txBody>
          <a:bodyPr/>
          <a:lstStyle/>
          <a:p>
            <a:r>
              <a:rPr lang="en-US" dirty="0" smtClean="0"/>
              <a:t>Interaction</a:t>
            </a:r>
          </a:p>
          <a:p>
            <a:r>
              <a:rPr lang="en-US" dirty="0" smtClean="0"/>
              <a:t>More precise picture given on next slide</a:t>
            </a:r>
            <a:endParaRPr lang="en-US" dirty="0"/>
          </a:p>
        </p:txBody>
      </p:sp>
    </p:spTree>
    <p:extLst>
      <p:ext uri="{BB962C8B-B14F-4D97-AF65-F5344CB8AC3E}">
        <p14:creationId xmlns:p14="http://schemas.microsoft.com/office/powerpoint/2010/main" val="945177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495868"/>
            <a:ext cx="5470525" cy="3866265"/>
          </a:xfrm>
          <a:prstGeom prst="rect">
            <a:avLst/>
          </a:prstGeom>
        </p:spPr>
      </p:pic>
      <p:sp>
        <p:nvSpPr>
          <p:cNvPr id="4" name="Text Placeholder 3"/>
          <p:cNvSpPr>
            <a:spLocks noGrp="1"/>
          </p:cNvSpPr>
          <p:nvPr>
            <p:ph type="body" sz="half" idx="2"/>
          </p:nvPr>
        </p:nvSpPr>
        <p:spPr/>
        <p:txBody>
          <a:bodyPr/>
          <a:lstStyle/>
          <a:p>
            <a:r>
              <a:rPr lang="en-US" dirty="0" smtClean="0"/>
              <a:t>Interaction</a:t>
            </a:r>
            <a:endParaRPr lang="en-US" dirty="0"/>
          </a:p>
        </p:txBody>
      </p:sp>
    </p:spTree>
    <p:extLst>
      <p:ext uri="{BB962C8B-B14F-4D97-AF65-F5344CB8AC3E}">
        <p14:creationId xmlns:p14="http://schemas.microsoft.com/office/powerpoint/2010/main" val="398716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559969"/>
            <a:ext cx="5470525" cy="3738062"/>
          </a:xfrm>
          <a:prstGeom prst="rect">
            <a:avLst/>
          </a:prstGeom>
        </p:spPr>
      </p:pic>
      <p:sp>
        <p:nvSpPr>
          <p:cNvPr id="4" name="Text Placeholder 3"/>
          <p:cNvSpPr>
            <a:spLocks noGrp="1"/>
          </p:cNvSpPr>
          <p:nvPr>
            <p:ph type="body" sz="half" idx="2"/>
          </p:nvPr>
        </p:nvSpPr>
        <p:spPr/>
        <p:txBody>
          <a:bodyPr/>
          <a:lstStyle/>
          <a:p>
            <a:r>
              <a:rPr lang="en-US" dirty="0" smtClean="0"/>
              <a:t>Interaction</a:t>
            </a:r>
            <a:endParaRPr lang="en-US" dirty="0"/>
          </a:p>
        </p:txBody>
      </p:sp>
    </p:spTree>
    <p:extLst>
      <p:ext uri="{BB962C8B-B14F-4D97-AF65-F5344CB8AC3E}">
        <p14:creationId xmlns:p14="http://schemas.microsoft.com/office/powerpoint/2010/main" val="243204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484758"/>
            <a:ext cx="5470525" cy="3888485"/>
          </a:xfrm>
          <a:prstGeom prst="rect">
            <a:avLst/>
          </a:prstGeom>
        </p:spPr>
      </p:pic>
      <p:sp>
        <p:nvSpPr>
          <p:cNvPr id="4" name="Text Placeholder 3"/>
          <p:cNvSpPr>
            <a:spLocks noGrp="1"/>
          </p:cNvSpPr>
          <p:nvPr>
            <p:ph type="body" sz="half" idx="2"/>
          </p:nvPr>
        </p:nvSpPr>
        <p:spPr/>
        <p:txBody>
          <a:bodyPr/>
          <a:lstStyle/>
          <a:p>
            <a:r>
              <a:rPr lang="en-US" dirty="0" smtClean="0"/>
              <a:t>Relationship</a:t>
            </a:r>
            <a:endParaRPr lang="en-US" dirty="0"/>
          </a:p>
        </p:txBody>
      </p:sp>
    </p:spTree>
    <p:extLst>
      <p:ext uri="{BB962C8B-B14F-4D97-AF65-F5344CB8AC3E}">
        <p14:creationId xmlns:p14="http://schemas.microsoft.com/office/powerpoint/2010/main" val="3815484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573501"/>
            <a:ext cx="5470525" cy="3710999"/>
          </a:xfrm>
          <a:prstGeom prst="rect">
            <a:avLst/>
          </a:prstGeom>
        </p:spPr>
      </p:pic>
      <p:sp>
        <p:nvSpPr>
          <p:cNvPr id="4" name="Text Placeholder 3"/>
          <p:cNvSpPr>
            <a:spLocks noGrp="1"/>
          </p:cNvSpPr>
          <p:nvPr>
            <p:ph type="body" sz="half" idx="2"/>
          </p:nvPr>
        </p:nvSpPr>
        <p:spPr/>
        <p:txBody>
          <a:bodyPr/>
          <a:lstStyle/>
          <a:p>
            <a:r>
              <a:rPr lang="en-US" dirty="0" smtClean="0"/>
              <a:t>Relationship</a:t>
            </a:r>
            <a:endParaRPr lang="en-US" dirty="0"/>
          </a:p>
        </p:txBody>
      </p:sp>
    </p:spTree>
    <p:extLst>
      <p:ext uri="{BB962C8B-B14F-4D97-AF65-F5344CB8AC3E}">
        <p14:creationId xmlns:p14="http://schemas.microsoft.com/office/powerpoint/2010/main" val="263837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In </a:t>
            </a:r>
            <a:r>
              <a:rPr lang="en-US" dirty="0"/>
              <a:t>this report, we will do exploratory analysis with given datasets to identify correct response variables which related to our question of interest. Then we will follow the rest of the procedure. </a:t>
            </a:r>
          </a:p>
          <a:p>
            <a:endParaRPr lang="en-US" dirty="0"/>
          </a:p>
        </p:txBody>
      </p:sp>
      <p:sp>
        <p:nvSpPr>
          <p:cNvPr id="4" name="Text Placeholder 3"/>
          <p:cNvSpPr>
            <a:spLocks noGrp="1"/>
          </p:cNvSpPr>
          <p:nvPr>
            <p:ph type="body" sz="half" idx="2"/>
          </p:nvPr>
        </p:nvSpPr>
        <p:spPr/>
        <p:txBody>
          <a:bodyPr>
            <a:normAutofit/>
          </a:bodyPr>
          <a:lstStyle/>
          <a:p>
            <a:r>
              <a:rPr lang="en-US" sz="3200" dirty="0" smtClean="0"/>
              <a:t>Passcode: .tie5Roanl</a:t>
            </a:r>
            <a:endParaRPr lang="en-US" sz="3200" dirty="0"/>
          </a:p>
        </p:txBody>
      </p:sp>
    </p:spTree>
    <p:extLst>
      <p:ext uri="{BB962C8B-B14F-4D97-AF65-F5344CB8AC3E}">
        <p14:creationId xmlns:p14="http://schemas.microsoft.com/office/powerpoint/2010/main" val="265502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469409"/>
            <a:ext cx="5470525" cy="3919182"/>
          </a:xfrm>
          <a:prstGeom prst="rect">
            <a:avLst/>
          </a:prstGeom>
        </p:spPr>
      </p:pic>
      <p:sp>
        <p:nvSpPr>
          <p:cNvPr id="4" name="Text Placeholder 3"/>
          <p:cNvSpPr>
            <a:spLocks noGrp="1"/>
          </p:cNvSpPr>
          <p:nvPr>
            <p:ph type="body" sz="half" idx="2"/>
          </p:nvPr>
        </p:nvSpPr>
        <p:spPr/>
        <p:txBody>
          <a:bodyPr/>
          <a:lstStyle/>
          <a:p>
            <a:r>
              <a:rPr lang="en-US" dirty="0" smtClean="0"/>
              <a:t>Interaction</a:t>
            </a:r>
            <a:endParaRPr lang="en-US" dirty="0"/>
          </a:p>
        </p:txBody>
      </p:sp>
    </p:spTree>
    <p:extLst>
      <p:ext uri="{BB962C8B-B14F-4D97-AF65-F5344CB8AC3E}">
        <p14:creationId xmlns:p14="http://schemas.microsoft.com/office/powerpoint/2010/main" val="120383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489156"/>
            <a:ext cx="5470525" cy="3879689"/>
          </a:xfrm>
          <a:prstGeom prst="rect">
            <a:avLst/>
          </a:prstGeom>
        </p:spPr>
      </p:pic>
      <p:sp>
        <p:nvSpPr>
          <p:cNvPr id="4" name="Text Placeholder 3"/>
          <p:cNvSpPr>
            <a:spLocks noGrp="1"/>
          </p:cNvSpPr>
          <p:nvPr>
            <p:ph type="body" sz="half" idx="2"/>
          </p:nvPr>
        </p:nvSpPr>
        <p:spPr/>
        <p:txBody>
          <a:bodyPr/>
          <a:lstStyle/>
          <a:p>
            <a:r>
              <a:rPr lang="en-US" dirty="0" smtClean="0"/>
              <a:t>Interaction</a:t>
            </a:r>
            <a:endParaRPr lang="en-US" dirty="0"/>
          </a:p>
        </p:txBody>
      </p:sp>
    </p:spTree>
    <p:extLst>
      <p:ext uri="{BB962C8B-B14F-4D97-AF65-F5344CB8AC3E}">
        <p14:creationId xmlns:p14="http://schemas.microsoft.com/office/powerpoint/2010/main" val="2041771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sp>
        <p:nvSpPr>
          <p:cNvPr id="4" name="Text Placeholder 3"/>
          <p:cNvSpPr>
            <a:spLocks noGrp="1"/>
          </p:cNvSpPr>
          <p:nvPr>
            <p:ph type="body" sz="half" idx="2"/>
          </p:nvPr>
        </p:nvSpPr>
        <p:spPr/>
        <p:txBody>
          <a:bodyPr/>
          <a:lstStyle/>
          <a:p>
            <a:r>
              <a:rPr lang="en-US" dirty="0" smtClean="0"/>
              <a:t>Final Data </a:t>
            </a:r>
            <a:endParaRPr lang="en-US" dirty="0"/>
          </a:p>
        </p:txBody>
      </p:sp>
      <p:sp>
        <p:nvSpPr>
          <p:cNvPr id="8" name="Content Placeholder 7"/>
          <p:cNvSpPr>
            <a:spLocks noGrp="1"/>
          </p:cNvSpPr>
          <p:nvPr>
            <p:ph idx="1"/>
          </p:nvPr>
        </p:nvSpPr>
        <p:spPr/>
        <p:txBody>
          <a:bodyPr/>
          <a:lstStyle/>
          <a:p>
            <a:endParaRPr lang="en-US" dirty="0"/>
          </a:p>
        </p:txBody>
      </p:sp>
      <p:pic>
        <p:nvPicPr>
          <p:cNvPr id="9" name="Picture 8"/>
          <p:cNvPicPr>
            <a:picLocks noChangeAspect="1"/>
          </p:cNvPicPr>
          <p:nvPr/>
        </p:nvPicPr>
        <p:blipFill>
          <a:blip r:embed="rId2"/>
          <a:stretch>
            <a:fillRect/>
          </a:stretch>
        </p:blipFill>
        <p:spPr>
          <a:xfrm>
            <a:off x="5818910" y="1260764"/>
            <a:ext cx="4488872" cy="4364181"/>
          </a:xfrm>
          <a:prstGeom prst="rect">
            <a:avLst/>
          </a:prstGeom>
        </p:spPr>
      </p:pic>
    </p:spTree>
    <p:extLst>
      <p:ext uri="{BB962C8B-B14F-4D97-AF65-F5344CB8AC3E}">
        <p14:creationId xmlns:p14="http://schemas.microsoft.com/office/powerpoint/2010/main" val="1454714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507140"/>
            <a:ext cx="5470525" cy="3843721"/>
          </a:xfrm>
          <a:prstGeom prst="rect">
            <a:avLst/>
          </a:prstGeom>
        </p:spPr>
      </p:pic>
      <p:sp>
        <p:nvSpPr>
          <p:cNvPr id="4" name="Text Placeholder 3"/>
          <p:cNvSpPr>
            <a:spLocks noGrp="1"/>
          </p:cNvSpPr>
          <p:nvPr>
            <p:ph type="body" sz="half" idx="2"/>
          </p:nvPr>
        </p:nvSpPr>
        <p:spPr/>
        <p:txBody>
          <a:bodyPr/>
          <a:lstStyle/>
          <a:p>
            <a:r>
              <a:rPr lang="en-US" dirty="0" smtClean="0"/>
              <a:t>Relation from final data</a:t>
            </a:r>
            <a:endParaRPr lang="en-US" dirty="0"/>
          </a:p>
        </p:txBody>
      </p:sp>
    </p:spTree>
    <p:extLst>
      <p:ext uri="{BB962C8B-B14F-4D97-AF65-F5344CB8AC3E}">
        <p14:creationId xmlns:p14="http://schemas.microsoft.com/office/powerpoint/2010/main" val="3237433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5418138" y="1493711"/>
            <a:ext cx="5470525" cy="3870578"/>
          </a:xfrm>
          <a:prstGeom prst="rect">
            <a:avLst/>
          </a:prstGeom>
        </p:spPr>
      </p:pic>
      <p:sp>
        <p:nvSpPr>
          <p:cNvPr id="4" name="Text Placeholder 3"/>
          <p:cNvSpPr>
            <a:spLocks noGrp="1"/>
          </p:cNvSpPr>
          <p:nvPr>
            <p:ph type="body" sz="half" idx="2"/>
          </p:nvPr>
        </p:nvSpPr>
        <p:spPr/>
        <p:txBody>
          <a:bodyPr/>
          <a:lstStyle/>
          <a:p>
            <a:r>
              <a:rPr lang="en-US" dirty="0" smtClean="0"/>
              <a:t>Relation from final data</a:t>
            </a:r>
            <a:endParaRPr lang="en-US" dirty="0"/>
          </a:p>
        </p:txBody>
      </p:sp>
    </p:spTree>
    <p:extLst>
      <p:ext uri="{BB962C8B-B14F-4D97-AF65-F5344CB8AC3E}">
        <p14:creationId xmlns:p14="http://schemas.microsoft.com/office/powerpoint/2010/main" val="1382354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5" name="Content Placeholder 4"/>
          <p:cNvPicPr>
            <a:picLocks noGrp="1" noChangeAspect="1"/>
          </p:cNvPicPr>
          <p:nvPr>
            <p:ph idx="1"/>
          </p:nvPr>
        </p:nvPicPr>
        <p:blipFill>
          <a:blip r:embed="rId2"/>
          <a:stretch>
            <a:fillRect/>
          </a:stretch>
        </p:blipFill>
        <p:spPr>
          <a:xfrm>
            <a:off x="6286500" y="1537855"/>
            <a:ext cx="3733800" cy="3796145"/>
          </a:xfrm>
          <a:prstGeom prst="rect">
            <a:avLst/>
          </a:prstGeom>
        </p:spPr>
      </p:pic>
      <p:sp>
        <p:nvSpPr>
          <p:cNvPr id="4" name="Text Placeholder 3"/>
          <p:cNvSpPr>
            <a:spLocks noGrp="1"/>
          </p:cNvSpPr>
          <p:nvPr>
            <p:ph type="body" sz="half" idx="2"/>
          </p:nvPr>
        </p:nvSpPr>
        <p:spPr/>
        <p:txBody>
          <a:bodyPr/>
          <a:lstStyle/>
          <a:p>
            <a:r>
              <a:rPr lang="en-US" dirty="0" smtClean="0"/>
              <a:t>Summary from final data</a:t>
            </a:r>
            <a:endParaRPr lang="en-US" dirty="0"/>
          </a:p>
        </p:txBody>
      </p:sp>
    </p:spTree>
    <p:extLst>
      <p:ext uri="{BB962C8B-B14F-4D97-AF65-F5344CB8AC3E}">
        <p14:creationId xmlns:p14="http://schemas.microsoft.com/office/powerpoint/2010/main" val="1581856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 the Response </a:t>
            </a:r>
            <a:r>
              <a:rPr lang="en-US" b="1" dirty="0" smtClean="0"/>
              <a:t>Variable</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Seconds </a:t>
            </a:r>
            <a:r>
              <a:rPr lang="en-US" dirty="0"/>
              <a:t>to type the each key of keyboard of a password consecutively. All response was measured for all characters related type the given passcode are DD, H, UD and </a:t>
            </a:r>
            <a:r>
              <a:rPr lang="en-US" dirty="0" err="1"/>
              <a:t>H.Return</a:t>
            </a:r>
            <a:r>
              <a:rPr lang="en-US" dirty="0"/>
              <a:t>. </a:t>
            </a:r>
            <a:endParaRPr lang="en-US" dirty="0" smtClean="0"/>
          </a:p>
          <a:p>
            <a:pPr algn="just"/>
            <a:r>
              <a:rPr lang="en-US" dirty="0" smtClean="0"/>
              <a:t>Conventionally </a:t>
            </a:r>
            <a:r>
              <a:rPr lang="en-US" dirty="0"/>
              <a:t>we can assume that response may decrease with time as they will become more skilled over time. </a:t>
            </a:r>
          </a:p>
          <a:p>
            <a:endParaRPr lang="en-US" dirty="0"/>
          </a:p>
        </p:txBody>
      </p:sp>
      <p:sp>
        <p:nvSpPr>
          <p:cNvPr id="4" name="Text Placeholder 3"/>
          <p:cNvSpPr>
            <a:spLocks noGrp="1"/>
          </p:cNvSpPr>
          <p:nvPr>
            <p:ph type="body" sz="half" idx="2"/>
          </p:nvPr>
        </p:nvSpPr>
        <p:spPr/>
        <p:txBody>
          <a:bodyPr/>
          <a:lstStyle/>
          <a:p>
            <a:r>
              <a:rPr lang="en-US" dirty="0" err="1" smtClean="0"/>
              <a:t>Avg</a:t>
            </a:r>
            <a:r>
              <a:rPr lang="en-US" dirty="0" smtClean="0"/>
              <a:t> Total Time</a:t>
            </a:r>
            <a:endParaRPr lang="en-US" dirty="0"/>
          </a:p>
        </p:txBody>
      </p:sp>
    </p:spTree>
    <p:extLst>
      <p:ext uri="{BB962C8B-B14F-4D97-AF65-F5344CB8AC3E}">
        <p14:creationId xmlns:p14="http://schemas.microsoft.com/office/powerpoint/2010/main" val="1208093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Developing of the response </a:t>
            </a:r>
            <a:r>
              <a:rPr lang="en-US" b="1" dirty="0" smtClean="0"/>
              <a:t>variable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We </a:t>
            </a:r>
            <a:r>
              <a:rPr lang="en-US" dirty="0"/>
              <a:t>have enough variables to perform different types of regression model. </a:t>
            </a:r>
            <a:endParaRPr lang="en-US" dirty="0" smtClean="0"/>
          </a:p>
          <a:p>
            <a:pPr algn="just"/>
            <a:r>
              <a:rPr lang="en-US" dirty="0"/>
              <a:t>I</a:t>
            </a:r>
            <a:r>
              <a:rPr lang="en-US" dirty="0" smtClean="0"/>
              <a:t>mportant variable to </a:t>
            </a:r>
            <a:r>
              <a:rPr lang="en-US" dirty="0"/>
              <a:t>find the total time to type the passcode.  </a:t>
            </a:r>
            <a:endParaRPr lang="en-US" dirty="0" smtClean="0"/>
          </a:p>
          <a:p>
            <a:pPr algn="just"/>
            <a:r>
              <a:rPr lang="en-US" dirty="0" smtClean="0"/>
              <a:t>Simple </a:t>
            </a:r>
            <a:r>
              <a:rPr lang="en-US" dirty="0"/>
              <a:t>equation for finding total </a:t>
            </a:r>
            <a:r>
              <a:rPr lang="en-US" dirty="0" smtClean="0"/>
              <a:t>time: DD=H+UD</a:t>
            </a:r>
            <a:r>
              <a:rPr lang="en-US" dirty="0"/>
              <a:t>. </a:t>
            </a:r>
            <a:endParaRPr lang="en-US" dirty="0" smtClean="0"/>
          </a:p>
          <a:p>
            <a:pPr algn="just"/>
            <a:r>
              <a:rPr lang="en-US" dirty="0" smtClean="0"/>
              <a:t>DD </a:t>
            </a:r>
            <a:r>
              <a:rPr lang="en-US" dirty="0"/>
              <a:t>variables or H and UD variables. </a:t>
            </a:r>
            <a:endParaRPr lang="en-US" dirty="0" smtClean="0"/>
          </a:p>
          <a:p>
            <a:pPr algn="just"/>
            <a:r>
              <a:rPr lang="en-US" dirty="0"/>
              <a:t>L</a:t>
            </a:r>
            <a:r>
              <a:rPr lang="en-US" dirty="0" smtClean="0"/>
              <a:t>ast </a:t>
            </a:r>
            <a:r>
              <a:rPr lang="en-US" dirty="0"/>
              <a:t>return key (</a:t>
            </a:r>
            <a:r>
              <a:rPr lang="en-US" dirty="0" err="1"/>
              <a:t>H.Return</a:t>
            </a:r>
            <a:r>
              <a:rPr lang="en-US" dirty="0"/>
              <a:t>). So, in both way need to count </a:t>
            </a:r>
            <a:r>
              <a:rPr lang="en-US" dirty="0" err="1"/>
              <a:t>H.Return</a:t>
            </a:r>
            <a:r>
              <a:rPr lang="en-US" dirty="0"/>
              <a:t> time.  </a:t>
            </a:r>
            <a:endParaRPr lang="en-US" dirty="0" smtClean="0"/>
          </a:p>
          <a:p>
            <a:pPr algn="just"/>
            <a:r>
              <a:rPr lang="en-US" dirty="0" smtClean="0"/>
              <a:t>It </a:t>
            </a:r>
            <a:r>
              <a:rPr lang="en-US" dirty="0"/>
              <a:t>is statistically satisfy that we can dropped all 10 DD variables as they are highly correlated (All correlation over 0.90) with UD variables. </a:t>
            </a:r>
            <a:endParaRPr lang="en-US" dirty="0" smtClean="0"/>
          </a:p>
          <a:p>
            <a:pPr algn="just"/>
            <a:r>
              <a:rPr lang="en-US" dirty="0" smtClean="0"/>
              <a:t>We </a:t>
            </a:r>
            <a:r>
              <a:rPr lang="en-US" dirty="0"/>
              <a:t>add all H and UD variables with </a:t>
            </a:r>
            <a:r>
              <a:rPr lang="en-US" dirty="0" err="1" smtClean="0"/>
              <a:t>H.Return</a:t>
            </a:r>
            <a:r>
              <a:rPr lang="en-US" dirty="0" smtClean="0"/>
              <a:t> </a:t>
            </a:r>
            <a:r>
              <a:rPr lang="en-US" dirty="0"/>
              <a:t>to get the total time to type the </a:t>
            </a:r>
            <a:r>
              <a:rPr lang="en-US" dirty="0" smtClean="0"/>
              <a:t>passcode. </a:t>
            </a:r>
            <a:endParaRPr lang="en-US" dirty="0"/>
          </a:p>
        </p:txBody>
      </p:sp>
      <p:sp>
        <p:nvSpPr>
          <p:cNvPr id="4" name="Text Placeholder 3"/>
          <p:cNvSpPr>
            <a:spLocks noGrp="1"/>
          </p:cNvSpPr>
          <p:nvPr>
            <p:ph type="body" sz="half" idx="2"/>
          </p:nvPr>
        </p:nvSpPr>
        <p:spPr/>
        <p:txBody>
          <a:bodyPr/>
          <a:lstStyle/>
          <a:p>
            <a:r>
              <a:rPr lang="en-US" dirty="0" smtClean="0"/>
              <a:t>DD+</a:t>
            </a:r>
            <a:r>
              <a:rPr lang="en-US" dirty="0"/>
              <a:t> </a:t>
            </a:r>
            <a:r>
              <a:rPr lang="en-US" dirty="0" err="1"/>
              <a:t>H.Return</a:t>
            </a:r>
            <a:r>
              <a:rPr lang="en-US" dirty="0"/>
              <a:t> </a:t>
            </a:r>
            <a:r>
              <a:rPr lang="en-US" dirty="0" smtClean="0"/>
              <a:t>=H+UD+</a:t>
            </a:r>
            <a:r>
              <a:rPr lang="en-US" dirty="0"/>
              <a:t> </a:t>
            </a:r>
            <a:r>
              <a:rPr lang="en-US" dirty="0" err="1" smtClean="0"/>
              <a:t>H.Return</a:t>
            </a:r>
            <a:endParaRPr lang="en-US" dirty="0" smtClean="0"/>
          </a:p>
          <a:p>
            <a:r>
              <a:rPr lang="en-US" dirty="0"/>
              <a:t>34 variables in whole dataset</a:t>
            </a:r>
            <a:endParaRPr lang="en-US" dirty="0" smtClean="0"/>
          </a:p>
          <a:p>
            <a:r>
              <a:rPr lang="en-US" dirty="0" smtClean="0"/>
              <a:t>10 </a:t>
            </a:r>
            <a:r>
              <a:rPr lang="en-US" dirty="0"/>
              <a:t>DD </a:t>
            </a:r>
            <a:r>
              <a:rPr lang="en-US" dirty="0" smtClean="0"/>
              <a:t>variables</a:t>
            </a:r>
          </a:p>
          <a:p>
            <a:r>
              <a:rPr lang="en-US" dirty="0" smtClean="0"/>
              <a:t>10 </a:t>
            </a:r>
            <a:r>
              <a:rPr lang="en-US" dirty="0"/>
              <a:t>H variables except </a:t>
            </a:r>
            <a:r>
              <a:rPr lang="en-US" dirty="0" err="1" smtClean="0"/>
              <a:t>H.Return</a:t>
            </a:r>
            <a:endParaRPr lang="en-US" dirty="0" smtClean="0"/>
          </a:p>
          <a:p>
            <a:r>
              <a:rPr lang="en-US" dirty="0"/>
              <a:t>10 UD </a:t>
            </a:r>
            <a:r>
              <a:rPr lang="en-US" dirty="0" smtClean="0"/>
              <a:t>variables</a:t>
            </a:r>
          </a:p>
          <a:p>
            <a:r>
              <a:rPr lang="en-US" dirty="0"/>
              <a:t>Total Time = All H + All UD + </a:t>
            </a:r>
            <a:r>
              <a:rPr lang="en-US" dirty="0" err="1"/>
              <a:t>H.Return</a:t>
            </a:r>
            <a:r>
              <a:rPr lang="en-US" dirty="0"/>
              <a:t>. </a:t>
            </a:r>
          </a:p>
          <a:p>
            <a:endParaRPr lang="en-US" dirty="0" smtClean="0"/>
          </a:p>
          <a:p>
            <a:endParaRPr lang="en-US" dirty="0" smtClean="0"/>
          </a:p>
          <a:p>
            <a:endParaRPr lang="en-US" dirty="0"/>
          </a:p>
        </p:txBody>
      </p:sp>
    </p:spTree>
    <p:extLst>
      <p:ext uri="{BB962C8B-B14F-4D97-AF65-F5344CB8AC3E}">
        <p14:creationId xmlns:p14="http://schemas.microsoft.com/office/powerpoint/2010/main" val="2095534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the correct </a:t>
            </a:r>
            <a:r>
              <a:rPr lang="en-US" b="1" dirty="0" smtClean="0"/>
              <a:t>Model</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It </a:t>
            </a:r>
            <a:r>
              <a:rPr lang="en-US" dirty="0"/>
              <a:t>is best to find the effect thorough mixed effect model since our data contain repeated measures. In our data set and question design suggest that we have multiple measures per subject as data taken for 8 session. So this repeated measures should include in our model</a:t>
            </a:r>
            <a:r>
              <a:rPr lang="en-US" dirty="0" smtClean="0"/>
              <a:t>.</a:t>
            </a:r>
          </a:p>
          <a:p>
            <a:pPr algn="just"/>
            <a:r>
              <a:rPr lang="en-US" dirty="0" smtClean="0"/>
              <a:t>Each </a:t>
            </a:r>
            <a:r>
              <a:rPr lang="en-US" dirty="0"/>
              <a:t>subject gave multiple typing </a:t>
            </a:r>
            <a:r>
              <a:rPr lang="en-US" dirty="0" smtClean="0"/>
              <a:t>responses. Multiple </a:t>
            </a:r>
            <a:r>
              <a:rPr lang="en-US" dirty="0"/>
              <a:t>responses from the same subject cannot be regarded as independent from each other. </a:t>
            </a:r>
            <a:endParaRPr lang="en-US" dirty="0" smtClean="0"/>
          </a:p>
          <a:p>
            <a:pPr algn="just"/>
            <a:r>
              <a:rPr lang="en-US" dirty="0" smtClean="0"/>
              <a:t>Every </a:t>
            </a:r>
            <a:r>
              <a:rPr lang="en-US" dirty="0"/>
              <a:t>person has slightly different typing practice and this is going to be an idiosyncratic factor that affects all responses from the same subject, thus rendering these different responses inter-dependent rather than fully independent. </a:t>
            </a:r>
            <a:endParaRPr lang="en-US" dirty="0" smtClean="0"/>
          </a:p>
          <a:p>
            <a:pPr algn="just"/>
            <a:r>
              <a:rPr lang="en-US" dirty="0"/>
              <a:t>T</a:t>
            </a:r>
            <a:r>
              <a:rPr lang="en-US" dirty="0" smtClean="0"/>
              <a:t>yping </a:t>
            </a:r>
            <a:r>
              <a:rPr lang="en-US" dirty="0"/>
              <a:t>dynamics may differ over time. The way we are going to deal with this situation is to add a random and fixed effect for subject. This allows us to resolve this non-independence by assuming a different baseline average total time for each subject. </a:t>
            </a:r>
          </a:p>
        </p:txBody>
      </p:sp>
      <p:sp>
        <p:nvSpPr>
          <p:cNvPr id="4" name="Text Placeholder 3"/>
          <p:cNvSpPr>
            <a:spLocks noGrp="1"/>
          </p:cNvSpPr>
          <p:nvPr>
            <p:ph type="body" sz="half" idx="2"/>
          </p:nvPr>
        </p:nvSpPr>
        <p:spPr/>
        <p:txBody>
          <a:bodyPr>
            <a:normAutofit/>
          </a:bodyPr>
          <a:lstStyle/>
          <a:p>
            <a:r>
              <a:rPr lang="en-US" dirty="0" smtClean="0"/>
              <a:t>Mixed </a:t>
            </a:r>
            <a:r>
              <a:rPr lang="en-US" dirty="0"/>
              <a:t>effect model</a:t>
            </a:r>
          </a:p>
        </p:txBody>
      </p:sp>
    </p:spTree>
    <p:extLst>
      <p:ext uri="{BB962C8B-B14F-4D97-AF65-F5344CB8AC3E}">
        <p14:creationId xmlns:p14="http://schemas.microsoft.com/office/powerpoint/2010/main" val="2401732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the correct Model</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S</a:t>
            </a:r>
            <a:r>
              <a:rPr lang="en-US" dirty="0" smtClean="0"/>
              <a:t>ubject </a:t>
            </a:r>
            <a:r>
              <a:rPr lang="en-US" dirty="0"/>
              <a:t>one have a mean typing time across different session and subject two also have different mean typing time over time and so on. </a:t>
            </a:r>
            <a:endParaRPr lang="en-US" dirty="0" smtClean="0"/>
          </a:p>
          <a:p>
            <a:pPr algn="just"/>
            <a:r>
              <a:rPr lang="en-US" dirty="0" smtClean="0"/>
              <a:t>From </a:t>
            </a:r>
            <a:r>
              <a:rPr lang="en-US" dirty="0"/>
              <a:t>the average total typing time and session index graph, we observe that the average total typing time decrease over time but typing time across the individuals also varied. We can model these individual differences by assuming different random intercepts for each subject. </a:t>
            </a:r>
            <a:endParaRPr lang="en-US" dirty="0" smtClean="0"/>
          </a:p>
          <a:p>
            <a:pPr algn="just"/>
            <a:r>
              <a:rPr lang="en-US" dirty="0" smtClean="0"/>
              <a:t>That </a:t>
            </a:r>
            <a:r>
              <a:rPr lang="en-US" dirty="0"/>
              <a:t>means each subject is assigned a different intercept value and the mixed model estimates these intercepts. </a:t>
            </a:r>
          </a:p>
        </p:txBody>
      </p:sp>
      <p:sp>
        <p:nvSpPr>
          <p:cNvPr id="4" name="Text Placeholder 3"/>
          <p:cNvSpPr>
            <a:spLocks noGrp="1"/>
          </p:cNvSpPr>
          <p:nvPr>
            <p:ph type="body" sz="half" idx="2"/>
          </p:nvPr>
        </p:nvSpPr>
        <p:spPr/>
        <p:txBody>
          <a:bodyPr/>
          <a:lstStyle/>
          <a:p>
            <a:pPr algn="just"/>
            <a:r>
              <a:rPr lang="en-US" dirty="0"/>
              <a:t>So, we can use the mixed model as formal and appropriate statistical analysis of the given data set. Within mixed model, we can identify the random effect as well as fixed effect. </a:t>
            </a:r>
          </a:p>
          <a:p>
            <a:endParaRPr lang="en-US" dirty="0"/>
          </a:p>
        </p:txBody>
      </p:sp>
    </p:spTree>
    <p:extLst>
      <p:ext uri="{BB962C8B-B14F-4D97-AF65-F5344CB8AC3E}">
        <p14:creationId xmlns:p14="http://schemas.microsoft.com/office/powerpoint/2010/main" val="405083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Dataset </a:t>
            </a:r>
            <a:r>
              <a:rPr lang="en-US" b="1" dirty="0" smtClean="0"/>
              <a:t>Descriptions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51 </a:t>
            </a:r>
            <a:r>
              <a:rPr lang="en-US" dirty="0" smtClean="0"/>
              <a:t>individuals</a:t>
            </a:r>
          </a:p>
          <a:p>
            <a:r>
              <a:rPr lang="en-US" dirty="0"/>
              <a:t>8 </a:t>
            </a:r>
            <a:r>
              <a:rPr lang="en-US" dirty="0" smtClean="0"/>
              <a:t>days</a:t>
            </a:r>
          </a:p>
          <a:p>
            <a:r>
              <a:rPr lang="en-US" dirty="0" smtClean="0"/>
              <a:t>400 passcode </a:t>
            </a:r>
            <a:r>
              <a:rPr lang="en-US" dirty="0"/>
              <a:t>typed</a:t>
            </a:r>
            <a:r>
              <a:rPr lang="en-US" dirty="0" smtClean="0"/>
              <a:t> each individual</a:t>
            </a:r>
          </a:p>
          <a:p>
            <a:r>
              <a:rPr lang="en-US" dirty="0" smtClean="0"/>
              <a:t>50 times in each session in total 8 session</a:t>
            </a:r>
          </a:p>
          <a:p>
            <a:r>
              <a:rPr lang="en-US" dirty="0" smtClean="0"/>
              <a:t>34 variables</a:t>
            </a:r>
          </a:p>
          <a:p>
            <a:r>
              <a:rPr lang="en-US" dirty="0" smtClean="0"/>
              <a:t> 20400 observations</a:t>
            </a:r>
          </a:p>
        </p:txBody>
      </p:sp>
      <p:sp>
        <p:nvSpPr>
          <p:cNvPr id="4" name="Text Placeholder 3"/>
          <p:cNvSpPr>
            <a:spLocks noGrp="1"/>
          </p:cNvSpPr>
          <p:nvPr>
            <p:ph type="body" sz="half" idx="2"/>
          </p:nvPr>
        </p:nvSpPr>
        <p:spPr/>
        <p:txBody>
          <a:bodyPr>
            <a:normAutofit/>
          </a:bodyPr>
          <a:lstStyle/>
          <a:p>
            <a:r>
              <a:rPr lang="en-US" sz="2400" dirty="0"/>
              <a:t>keystroke dynamics data </a:t>
            </a:r>
            <a:r>
              <a:rPr lang="en-US" sz="2400" dirty="0" smtClean="0"/>
              <a:t>set</a:t>
            </a:r>
          </a:p>
          <a:p>
            <a:endParaRPr lang="en-US" sz="3200" dirty="0"/>
          </a:p>
          <a:p>
            <a:r>
              <a:rPr lang="en-US" sz="3200" dirty="0"/>
              <a:t>.tie5Roanl</a:t>
            </a:r>
          </a:p>
        </p:txBody>
      </p:sp>
    </p:spTree>
    <p:extLst>
      <p:ext uri="{BB962C8B-B14F-4D97-AF65-F5344CB8AC3E}">
        <p14:creationId xmlns:p14="http://schemas.microsoft.com/office/powerpoint/2010/main" val="2497856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the correct Model</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smtClean="0"/>
              <a:t>We </a:t>
            </a:r>
            <a:r>
              <a:rPr lang="en-US" dirty="0"/>
              <a:t>add a random effect for “subject”, and this characterizes idiosyncratic variation that is due to individual differences. </a:t>
            </a:r>
            <a:endParaRPr lang="en-US" dirty="0" smtClean="0"/>
          </a:p>
          <a:p>
            <a:pPr algn="just"/>
            <a:r>
              <a:rPr lang="en-US" dirty="0" smtClean="0"/>
              <a:t>Assume </a:t>
            </a:r>
            <a:r>
              <a:rPr lang="en-US" dirty="0"/>
              <a:t>an intercept that’s different for each subject. The formula of our model, it is expected that multiple responses per subject, and these responses will depend on each subject’s baseline level. </a:t>
            </a:r>
            <a:endParaRPr lang="en-US" dirty="0" smtClean="0"/>
          </a:p>
          <a:p>
            <a:pPr algn="just"/>
            <a:r>
              <a:rPr lang="en-US" dirty="0" smtClean="0"/>
              <a:t>This </a:t>
            </a:r>
            <a:r>
              <a:rPr lang="en-US" dirty="0"/>
              <a:t>effectively resolves the non-independence that stems from having multiple responses by the same subject. </a:t>
            </a:r>
          </a:p>
        </p:txBody>
      </p:sp>
      <p:sp>
        <p:nvSpPr>
          <p:cNvPr id="4" name="Text Placeholder 3"/>
          <p:cNvSpPr>
            <a:spLocks noGrp="1"/>
          </p:cNvSpPr>
          <p:nvPr>
            <p:ph type="body" sz="half" idx="2"/>
          </p:nvPr>
        </p:nvSpPr>
        <p:spPr/>
        <p:txBody>
          <a:bodyPr/>
          <a:lstStyle/>
          <a:p>
            <a:r>
              <a:rPr lang="en-US" dirty="0" smtClean="0"/>
              <a:t>Mixed = Random + Fixed</a:t>
            </a:r>
            <a:endParaRPr lang="en-US" dirty="0"/>
          </a:p>
        </p:txBody>
      </p:sp>
    </p:spTree>
    <p:extLst>
      <p:ext uri="{BB962C8B-B14F-4D97-AF65-F5344CB8AC3E}">
        <p14:creationId xmlns:p14="http://schemas.microsoft.com/office/powerpoint/2010/main" val="3824521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the correct Model</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We add fixed effect ‘session index’ to predict average total typing time of given passcode controlling for by subject.  </a:t>
            </a:r>
          </a:p>
          <a:p>
            <a:endParaRPr lang="en-US" dirty="0"/>
          </a:p>
        </p:txBody>
      </p:sp>
      <p:sp>
        <p:nvSpPr>
          <p:cNvPr id="4" name="Text Placeholder 3"/>
          <p:cNvSpPr>
            <a:spLocks noGrp="1"/>
          </p:cNvSpPr>
          <p:nvPr>
            <p:ph type="body" sz="half" idx="2"/>
          </p:nvPr>
        </p:nvSpPr>
        <p:spPr/>
        <p:txBody>
          <a:bodyPr>
            <a:normAutofit/>
          </a:bodyPr>
          <a:lstStyle/>
          <a:p>
            <a:r>
              <a:rPr lang="en-US" sz="3200" dirty="0" err="1" smtClean="0"/>
              <a:t>lmer</a:t>
            </a:r>
            <a:endParaRPr lang="en-US" sz="3200" dirty="0"/>
          </a:p>
        </p:txBody>
      </p:sp>
    </p:spTree>
    <p:extLst>
      <p:ext uri="{BB962C8B-B14F-4D97-AF65-F5344CB8AC3E}">
        <p14:creationId xmlns:p14="http://schemas.microsoft.com/office/powerpoint/2010/main" val="494830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Correct </a:t>
            </a:r>
            <a:r>
              <a:rPr lang="en-US" b="1" dirty="0"/>
              <a:t>Model</a:t>
            </a:r>
            <a:r>
              <a:rPr lang="en-US" dirty="0"/>
              <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5389418" y="678873"/>
            <a:ext cx="5929745" cy="5578786"/>
          </a:xfrm>
          <a:prstGeom prst="rect">
            <a:avLst/>
          </a:prstGeom>
        </p:spPr>
      </p:pic>
      <p:sp>
        <p:nvSpPr>
          <p:cNvPr id="4" name="Text Placeholder 3"/>
          <p:cNvSpPr>
            <a:spLocks noGrp="1"/>
          </p:cNvSpPr>
          <p:nvPr>
            <p:ph type="body" sz="half" idx="2"/>
          </p:nvPr>
        </p:nvSpPr>
        <p:spPr/>
        <p:txBody>
          <a:bodyPr>
            <a:normAutofit/>
          </a:bodyPr>
          <a:lstStyle/>
          <a:p>
            <a:r>
              <a:rPr lang="en-US" sz="2400" dirty="0" smtClean="0"/>
              <a:t>Our result</a:t>
            </a:r>
            <a:endParaRPr lang="en-US" sz="2400" dirty="0"/>
          </a:p>
        </p:txBody>
      </p:sp>
    </p:spTree>
    <p:extLst>
      <p:ext uri="{BB962C8B-B14F-4D97-AF65-F5344CB8AC3E}">
        <p14:creationId xmlns:p14="http://schemas.microsoft.com/office/powerpoint/2010/main" val="4204210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Correct Model</a:t>
            </a:r>
            <a:endParaRPr lang="en-US" dirty="0"/>
          </a:p>
        </p:txBody>
      </p:sp>
      <p:pic>
        <p:nvPicPr>
          <p:cNvPr id="5" name="Content Placeholder 4"/>
          <p:cNvPicPr>
            <a:picLocks noGrp="1" noChangeAspect="1"/>
          </p:cNvPicPr>
          <p:nvPr>
            <p:ph idx="1"/>
          </p:nvPr>
        </p:nvPicPr>
        <p:blipFill>
          <a:blip r:embed="rId2"/>
          <a:stretch>
            <a:fillRect/>
          </a:stretch>
        </p:blipFill>
        <p:spPr>
          <a:xfrm>
            <a:off x="5292436" y="969818"/>
            <a:ext cx="5596227" cy="4752109"/>
          </a:xfrm>
          <a:prstGeom prst="rect">
            <a:avLst/>
          </a:prstGeom>
        </p:spPr>
      </p:pic>
      <p:sp>
        <p:nvSpPr>
          <p:cNvPr id="4" name="Text Placeholder 3"/>
          <p:cNvSpPr>
            <a:spLocks noGrp="1"/>
          </p:cNvSpPr>
          <p:nvPr>
            <p:ph type="body" sz="half" idx="2"/>
          </p:nvPr>
        </p:nvSpPr>
        <p:spPr/>
        <p:txBody>
          <a:bodyPr/>
          <a:lstStyle/>
          <a:p>
            <a:r>
              <a:rPr lang="en-US" dirty="0" err="1" smtClean="0"/>
              <a:t>cftest</a:t>
            </a:r>
            <a:endParaRPr lang="en-US" dirty="0"/>
          </a:p>
        </p:txBody>
      </p:sp>
    </p:spTree>
    <p:extLst>
      <p:ext uri="{BB962C8B-B14F-4D97-AF65-F5344CB8AC3E}">
        <p14:creationId xmlns:p14="http://schemas.microsoft.com/office/powerpoint/2010/main" val="193460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Post-hoc </a:t>
            </a:r>
            <a:r>
              <a:rPr lang="en-US" b="1" dirty="0" smtClean="0"/>
              <a:t>Analysis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ANOVA </a:t>
            </a:r>
            <a:r>
              <a:rPr lang="en-US" dirty="0"/>
              <a:t>to tell us whether we have an overall difference among the session index, but it does not tell us which specific session </a:t>
            </a:r>
            <a:r>
              <a:rPr lang="en-US" dirty="0" smtClean="0"/>
              <a:t>differed.</a:t>
            </a:r>
          </a:p>
          <a:p>
            <a:pPr algn="just"/>
            <a:r>
              <a:rPr lang="en-US" dirty="0" smtClean="0"/>
              <a:t>From </a:t>
            </a:r>
            <a:r>
              <a:rPr lang="en-US" dirty="0"/>
              <a:t>ANOVA result, we can say about overall significant. Post hoc analyses attempt to control the experiment wise error rate in the same manner that the one way ANOVA is used instead of multiple t tests. </a:t>
            </a:r>
            <a:endParaRPr lang="en-US" dirty="0" smtClean="0"/>
          </a:p>
          <a:p>
            <a:pPr algn="just"/>
            <a:r>
              <a:rPr lang="en-US" dirty="0" err="1" smtClean="0"/>
              <a:t>emmeans</a:t>
            </a:r>
            <a:r>
              <a:rPr lang="en-US" dirty="0" smtClean="0"/>
              <a:t> </a:t>
            </a:r>
            <a:r>
              <a:rPr lang="en-US" dirty="0"/>
              <a:t>to find out the multiple comparison among the session. By this way we will able to get the potential pairwise comparisons more precisely pairwise differences of session index. Finally we use the </a:t>
            </a:r>
            <a:endParaRPr lang="en-US" dirty="0" smtClean="0"/>
          </a:p>
          <a:p>
            <a:pPr algn="just"/>
            <a:r>
              <a:rPr lang="en-US" dirty="0" smtClean="0"/>
              <a:t>The </a:t>
            </a:r>
            <a:r>
              <a:rPr lang="en-US" dirty="0" err="1" smtClean="0"/>
              <a:t>glht</a:t>
            </a:r>
            <a:r>
              <a:rPr lang="en-US" dirty="0" smtClean="0"/>
              <a:t> </a:t>
            </a:r>
            <a:r>
              <a:rPr lang="en-US" dirty="0"/>
              <a:t>to make sure the multiple comparisons of means from our </a:t>
            </a:r>
            <a:r>
              <a:rPr lang="en-US" dirty="0" err="1"/>
              <a:t>lmer</a:t>
            </a:r>
            <a:r>
              <a:rPr lang="en-US" dirty="0"/>
              <a:t> model and find their multiple session wise statistical significance. </a:t>
            </a:r>
          </a:p>
          <a:p>
            <a:endParaRPr lang="en-US" dirty="0"/>
          </a:p>
        </p:txBody>
      </p:sp>
      <p:sp>
        <p:nvSpPr>
          <p:cNvPr id="4" name="Text Placeholder 3"/>
          <p:cNvSpPr>
            <a:spLocks noGrp="1"/>
          </p:cNvSpPr>
          <p:nvPr>
            <p:ph type="body" sz="half" idx="2"/>
          </p:nvPr>
        </p:nvSpPr>
        <p:spPr/>
        <p:txBody>
          <a:bodyPr/>
          <a:lstStyle/>
          <a:p>
            <a:r>
              <a:rPr lang="en-US" dirty="0" smtClean="0"/>
              <a:t>ANOVA</a:t>
            </a:r>
          </a:p>
          <a:p>
            <a:r>
              <a:rPr lang="en-US" dirty="0" err="1" smtClean="0"/>
              <a:t>Emmeans</a:t>
            </a:r>
            <a:endParaRPr lang="en-US" dirty="0" smtClean="0"/>
          </a:p>
          <a:p>
            <a:r>
              <a:rPr lang="en-US" dirty="0" err="1"/>
              <a:t>glht</a:t>
            </a:r>
            <a:endParaRPr lang="en-US" dirty="0" smtClean="0"/>
          </a:p>
          <a:p>
            <a:endParaRPr lang="en-US" dirty="0" smtClean="0"/>
          </a:p>
          <a:p>
            <a:endParaRPr lang="en-US" dirty="0"/>
          </a:p>
        </p:txBody>
      </p:sp>
    </p:spTree>
    <p:extLst>
      <p:ext uri="{BB962C8B-B14F-4D97-AF65-F5344CB8AC3E}">
        <p14:creationId xmlns:p14="http://schemas.microsoft.com/office/powerpoint/2010/main" val="210464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Post-hoc Analysis</a:t>
            </a:r>
            <a:endParaRPr lang="en-US" dirty="0"/>
          </a:p>
        </p:txBody>
      </p:sp>
      <p:pic>
        <p:nvPicPr>
          <p:cNvPr id="5" name="Content Placeholder 4"/>
          <p:cNvPicPr>
            <a:picLocks noGrp="1" noChangeAspect="1"/>
          </p:cNvPicPr>
          <p:nvPr>
            <p:ph idx="1"/>
          </p:nvPr>
        </p:nvPicPr>
        <p:blipFill>
          <a:blip r:embed="rId2"/>
          <a:stretch>
            <a:fillRect/>
          </a:stretch>
        </p:blipFill>
        <p:spPr>
          <a:xfrm>
            <a:off x="5514109" y="623455"/>
            <a:ext cx="5514109" cy="5583381"/>
          </a:xfrm>
          <a:prstGeom prst="rect">
            <a:avLst/>
          </a:prstGeom>
        </p:spPr>
      </p:pic>
      <p:sp>
        <p:nvSpPr>
          <p:cNvPr id="4" name="Text Placeholder 3"/>
          <p:cNvSpPr>
            <a:spLocks noGrp="1"/>
          </p:cNvSpPr>
          <p:nvPr>
            <p:ph type="body" sz="half" idx="2"/>
          </p:nvPr>
        </p:nvSpPr>
        <p:spPr/>
        <p:txBody>
          <a:bodyPr/>
          <a:lstStyle/>
          <a:p>
            <a:r>
              <a:rPr lang="en-US" dirty="0" err="1" smtClean="0"/>
              <a:t>emmeans</a:t>
            </a:r>
            <a:endParaRPr lang="en-US" dirty="0"/>
          </a:p>
        </p:txBody>
      </p:sp>
    </p:spTree>
    <p:extLst>
      <p:ext uri="{BB962C8B-B14F-4D97-AF65-F5344CB8AC3E}">
        <p14:creationId xmlns:p14="http://schemas.microsoft.com/office/powerpoint/2010/main" val="181520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Post-hoc Analysis</a:t>
            </a:r>
            <a:endParaRPr lang="en-US" dirty="0"/>
          </a:p>
        </p:txBody>
      </p:sp>
      <p:sp>
        <p:nvSpPr>
          <p:cNvPr id="4" name="Text Placeholder 3"/>
          <p:cNvSpPr>
            <a:spLocks noGrp="1"/>
          </p:cNvSpPr>
          <p:nvPr>
            <p:ph type="body" sz="half" idx="2"/>
          </p:nvPr>
        </p:nvSpPr>
        <p:spPr/>
        <p:txBody>
          <a:bodyPr/>
          <a:lstStyle/>
          <a:p>
            <a:r>
              <a:rPr lang="en-US" dirty="0" smtClean="0"/>
              <a:t>ANOVA</a:t>
            </a:r>
            <a:endParaRPr lang="en-US" dirty="0"/>
          </a:p>
        </p:txBody>
      </p:sp>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5418668" y="1288473"/>
            <a:ext cx="5693349" cy="3962400"/>
          </a:xfrm>
          <a:prstGeom prst="rect">
            <a:avLst/>
          </a:prstGeom>
        </p:spPr>
      </p:pic>
    </p:spTree>
    <p:extLst>
      <p:ext uri="{BB962C8B-B14F-4D97-AF65-F5344CB8AC3E}">
        <p14:creationId xmlns:p14="http://schemas.microsoft.com/office/powerpoint/2010/main" val="1222752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Post-hoc Analysis</a:t>
            </a:r>
            <a:endParaRPr lang="en-US" dirty="0"/>
          </a:p>
        </p:txBody>
      </p:sp>
      <p:pic>
        <p:nvPicPr>
          <p:cNvPr id="5" name="Content Placeholder 4"/>
          <p:cNvPicPr>
            <a:picLocks noGrp="1" noChangeAspect="1"/>
          </p:cNvPicPr>
          <p:nvPr>
            <p:ph idx="1"/>
          </p:nvPr>
        </p:nvPicPr>
        <p:blipFill>
          <a:blip r:embed="rId2"/>
          <a:stretch>
            <a:fillRect/>
          </a:stretch>
        </p:blipFill>
        <p:spPr>
          <a:xfrm>
            <a:off x="5508711" y="982663"/>
            <a:ext cx="5289378" cy="4892675"/>
          </a:xfrm>
          <a:prstGeom prst="rect">
            <a:avLst/>
          </a:prstGeom>
        </p:spPr>
      </p:pic>
      <p:pic>
        <p:nvPicPr>
          <p:cNvPr id="6" name="Picture 5"/>
          <p:cNvPicPr>
            <a:picLocks noChangeAspect="1"/>
          </p:cNvPicPr>
          <p:nvPr/>
        </p:nvPicPr>
        <p:blipFill>
          <a:blip r:embed="rId3"/>
          <a:stretch>
            <a:fillRect/>
          </a:stretch>
        </p:blipFill>
        <p:spPr>
          <a:xfrm>
            <a:off x="1148025" y="3754582"/>
            <a:ext cx="4010025" cy="704850"/>
          </a:xfrm>
          <a:prstGeom prst="rect">
            <a:avLst/>
          </a:prstGeom>
        </p:spPr>
      </p:pic>
      <p:sp>
        <p:nvSpPr>
          <p:cNvPr id="4" name="Text Placeholder 3"/>
          <p:cNvSpPr>
            <a:spLocks noGrp="1"/>
          </p:cNvSpPr>
          <p:nvPr>
            <p:ph type="body" sz="half" idx="2"/>
          </p:nvPr>
        </p:nvSpPr>
        <p:spPr/>
        <p:txBody>
          <a:bodyPr/>
          <a:lstStyle/>
          <a:p>
            <a:r>
              <a:rPr lang="en-US" dirty="0" smtClean="0"/>
              <a:t>Tukey Contrasts</a:t>
            </a:r>
            <a:endParaRPr lang="en-US" dirty="0"/>
          </a:p>
        </p:txBody>
      </p:sp>
    </p:spTree>
    <p:extLst>
      <p:ext uri="{BB962C8B-B14F-4D97-AF65-F5344CB8AC3E}">
        <p14:creationId xmlns:p14="http://schemas.microsoft.com/office/powerpoint/2010/main" val="571784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typing dynamics changes over time </a:t>
            </a:r>
            <a:endParaRPr lang="en-US" dirty="0" smtClean="0"/>
          </a:p>
          <a:p>
            <a:r>
              <a:rPr lang="en-US" dirty="0" smtClean="0"/>
              <a:t>The </a:t>
            </a:r>
            <a:r>
              <a:rPr lang="en-US" dirty="0"/>
              <a:t>average total time to type the given passcode have decreased with the increase of session index. </a:t>
            </a:r>
            <a:endParaRPr lang="en-US" dirty="0" smtClean="0"/>
          </a:p>
          <a:p>
            <a:r>
              <a:rPr lang="en-US" dirty="0"/>
              <a:t>M</a:t>
            </a:r>
            <a:r>
              <a:rPr lang="en-US" dirty="0" smtClean="0"/>
              <a:t>ost </a:t>
            </a:r>
            <a:r>
              <a:rPr lang="en-US" dirty="0"/>
              <a:t>of the beginning pairs are significant </a:t>
            </a:r>
            <a:endParaRPr lang="en-US" dirty="0" smtClean="0"/>
          </a:p>
          <a:p>
            <a:r>
              <a:rPr lang="en-US" dirty="0"/>
              <a:t>F</a:t>
            </a:r>
            <a:r>
              <a:rPr lang="en-US" dirty="0" smtClean="0"/>
              <a:t>ew </a:t>
            </a:r>
            <a:r>
              <a:rPr lang="en-US" dirty="0"/>
              <a:t>pairs the last sessions are not significant. </a:t>
            </a:r>
          </a:p>
        </p:txBody>
      </p:sp>
      <p:sp>
        <p:nvSpPr>
          <p:cNvPr id="4" name="Text Placeholder 3"/>
          <p:cNvSpPr>
            <a:spLocks noGrp="1"/>
          </p:cNvSpPr>
          <p:nvPr>
            <p:ph type="body" sz="half" idx="2"/>
          </p:nvPr>
        </p:nvSpPr>
        <p:spPr/>
        <p:txBody>
          <a:bodyPr/>
          <a:lstStyle/>
          <a:p>
            <a:pPr algn="just"/>
            <a:r>
              <a:rPr lang="en-US" dirty="0"/>
              <a:t>The mixed effect model suggest that the typing dynamics statistically and significantly changes over time.  </a:t>
            </a:r>
          </a:p>
          <a:p>
            <a:endParaRPr lang="en-US" dirty="0"/>
          </a:p>
        </p:txBody>
      </p:sp>
    </p:spTree>
    <p:extLst>
      <p:ext uri="{BB962C8B-B14F-4D97-AF65-F5344CB8AC3E}">
        <p14:creationId xmlns:p14="http://schemas.microsoft.com/office/powerpoint/2010/main" val="642748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r>
              <a:rPr lang="en-US" dirty="0"/>
              <a:t/>
            </a:r>
            <a:br>
              <a:rPr lang="en-US" dirty="0"/>
            </a:br>
            <a:endParaRPr lang="en-US" dirty="0"/>
          </a:p>
        </p:txBody>
      </p:sp>
      <p:sp>
        <p:nvSpPr>
          <p:cNvPr id="3" name="Content Placeholder 2"/>
          <p:cNvSpPr>
            <a:spLocks noGrp="1"/>
          </p:cNvSpPr>
          <p:nvPr>
            <p:ph idx="1"/>
          </p:nvPr>
        </p:nvSpPr>
        <p:spPr/>
        <p:txBody>
          <a:bodyPr/>
          <a:lstStyle/>
          <a:p>
            <a:r>
              <a:rPr lang="en-US" u="sng" dirty="0" smtClean="0">
                <a:hlinkClick r:id="rId2"/>
              </a:rPr>
              <a:t>https</a:t>
            </a:r>
            <a:r>
              <a:rPr lang="en-US" u="sng" dirty="0">
                <a:hlinkClick r:id="rId2"/>
              </a:rPr>
              <a:t>://www.youtube.com/watch?v=Ioayy73PvsE</a:t>
            </a:r>
            <a:endParaRPr lang="en-US" dirty="0"/>
          </a:p>
          <a:p>
            <a:r>
              <a:rPr lang="en-US" u="sng" dirty="0">
                <a:hlinkClick r:id="rId3"/>
              </a:rPr>
              <a:t>http://www.bodowinter.com/tutorial/bw_LME_tutorial.pdf</a:t>
            </a:r>
            <a:endParaRPr lang="en-US" dirty="0"/>
          </a:p>
          <a:p>
            <a:r>
              <a:rPr lang="en-US" u="sng" dirty="0">
                <a:hlinkClick r:id="rId4"/>
              </a:rPr>
              <a:t>https://stats.stackexchange.com/questions/237512/how-to-perform-post-hoc-test-on-lmer-model</a:t>
            </a:r>
            <a:endParaRPr lang="en-US" dirty="0"/>
          </a:p>
          <a:p>
            <a:r>
              <a:rPr lang="en-US" u="sng" dirty="0">
                <a:hlinkClick r:id="rId5"/>
              </a:rPr>
              <a:t>https://statistics.laerd.com/statistical-guides/one-way-anova-statistical-guide-4.php</a:t>
            </a:r>
            <a:endParaRPr lang="en-US" dirty="0"/>
          </a:p>
          <a:p>
            <a:endParaRPr lang="en-US" dirty="0"/>
          </a:p>
        </p:txBody>
      </p:sp>
      <p:sp>
        <p:nvSpPr>
          <p:cNvPr id="4" name="Text Placeholder 3"/>
          <p:cNvSpPr>
            <a:spLocks noGrp="1"/>
          </p:cNvSpPr>
          <p:nvPr>
            <p:ph type="body" sz="half" idx="2"/>
          </p:nvPr>
        </p:nvSpPr>
        <p:spPr/>
        <p:txBody>
          <a:bodyPr>
            <a:normAutofit/>
          </a:bodyPr>
          <a:lstStyle/>
          <a:p>
            <a:r>
              <a:rPr lang="en-US" sz="2800" dirty="0" smtClean="0"/>
              <a:t>And Class Lecture</a:t>
            </a:r>
            <a:endParaRPr lang="en-US" sz="2800" dirty="0"/>
          </a:p>
        </p:txBody>
      </p:sp>
    </p:spTree>
    <p:extLst>
      <p:ext uri="{BB962C8B-B14F-4D97-AF65-F5344CB8AC3E}">
        <p14:creationId xmlns:p14="http://schemas.microsoft.com/office/powerpoint/2010/main" val="27921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 of </a:t>
            </a:r>
            <a:r>
              <a:rPr lang="en-US" b="1" dirty="0" smtClean="0"/>
              <a:t>interest</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W</a:t>
            </a:r>
            <a:r>
              <a:rPr lang="en-US" dirty="0" smtClean="0"/>
              <a:t>hether </a:t>
            </a:r>
            <a:r>
              <a:rPr lang="en-US" dirty="0"/>
              <a:t>the responses of amount of average total time to type the passcode that differ </a:t>
            </a:r>
            <a:endParaRPr lang="en-US" dirty="0" smtClean="0"/>
          </a:p>
          <a:p>
            <a:pPr algn="just"/>
            <a:r>
              <a:rPr lang="en-US" dirty="0"/>
              <a:t>H</a:t>
            </a:r>
            <a:r>
              <a:rPr lang="en-US" dirty="0" smtClean="0"/>
              <a:t>ow </a:t>
            </a:r>
            <a:r>
              <a:rPr lang="en-US" dirty="0"/>
              <a:t>the different session index with subject affect the </a:t>
            </a:r>
            <a:r>
              <a:rPr lang="en-US" dirty="0" smtClean="0"/>
              <a:t>response.</a:t>
            </a:r>
          </a:p>
          <a:p>
            <a:pPr algn="just"/>
            <a:r>
              <a:rPr lang="en-US" dirty="0" smtClean="0"/>
              <a:t>Does </a:t>
            </a:r>
            <a:r>
              <a:rPr lang="en-US" dirty="0"/>
              <a:t>the mean of the amount of total time significantly relate with session index and individuals who type the passcode over the session?</a:t>
            </a:r>
          </a:p>
          <a:p>
            <a:endParaRPr lang="en-US" dirty="0"/>
          </a:p>
        </p:txBody>
      </p:sp>
      <p:sp>
        <p:nvSpPr>
          <p:cNvPr id="4" name="Text Placeholder 3"/>
          <p:cNvSpPr>
            <a:spLocks noGrp="1"/>
          </p:cNvSpPr>
          <p:nvPr>
            <p:ph type="body" sz="half" idx="2"/>
          </p:nvPr>
        </p:nvSpPr>
        <p:spPr/>
        <p:txBody>
          <a:bodyPr>
            <a:normAutofit/>
          </a:bodyPr>
          <a:lstStyle/>
          <a:p>
            <a:r>
              <a:rPr lang="en-US" sz="8800" dirty="0" smtClean="0"/>
              <a:t>?</a:t>
            </a:r>
            <a:endParaRPr lang="en-US" sz="8800" dirty="0"/>
          </a:p>
        </p:txBody>
      </p:sp>
    </p:spTree>
    <p:extLst>
      <p:ext uri="{BB962C8B-B14F-4D97-AF65-F5344CB8AC3E}">
        <p14:creationId xmlns:p14="http://schemas.microsoft.com/office/powerpoint/2010/main" val="262828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Nature of the </a:t>
            </a:r>
            <a:r>
              <a:rPr lang="en-US" b="1" dirty="0" smtClean="0"/>
              <a:t>datasets</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Our </a:t>
            </a:r>
            <a:r>
              <a:rPr lang="en-US" dirty="0"/>
              <a:t>dataset is longitudinal </a:t>
            </a:r>
            <a:r>
              <a:rPr lang="en-US" dirty="0" smtClean="0"/>
              <a:t>data (look like) </a:t>
            </a:r>
            <a:r>
              <a:rPr lang="en-US" dirty="0"/>
              <a:t>because it has a type of repeated measures and times are measured at multiple days for each subject where same number of time points per subject equally spaced under the same conditions. </a:t>
            </a:r>
          </a:p>
          <a:p>
            <a:endParaRPr lang="en-US" dirty="0"/>
          </a:p>
        </p:txBody>
      </p:sp>
      <p:sp>
        <p:nvSpPr>
          <p:cNvPr id="4" name="Text Placeholder 3"/>
          <p:cNvSpPr>
            <a:spLocks noGrp="1"/>
          </p:cNvSpPr>
          <p:nvPr>
            <p:ph type="body" sz="half" idx="2"/>
          </p:nvPr>
        </p:nvSpPr>
        <p:spPr/>
        <p:txBody>
          <a:bodyPr/>
          <a:lstStyle/>
          <a:p>
            <a:r>
              <a:rPr lang="en-US" dirty="0" smtClean="0"/>
              <a:t>Types of variables</a:t>
            </a:r>
          </a:p>
          <a:p>
            <a:r>
              <a:rPr lang="en-US" dirty="0" smtClean="0"/>
              <a:t>1 factor </a:t>
            </a:r>
          </a:p>
          <a:p>
            <a:r>
              <a:rPr lang="en-US" dirty="0" smtClean="0"/>
              <a:t>2 integer </a:t>
            </a:r>
          </a:p>
          <a:p>
            <a:r>
              <a:rPr lang="en-US" dirty="0" smtClean="0"/>
              <a:t>31 numeric</a:t>
            </a:r>
            <a:endParaRPr lang="en-US" dirty="0"/>
          </a:p>
        </p:txBody>
      </p:sp>
    </p:spTree>
    <p:extLst>
      <p:ext uri="{BB962C8B-B14F-4D97-AF65-F5344CB8AC3E}">
        <p14:creationId xmlns:p14="http://schemas.microsoft.com/office/powerpoint/2010/main" val="286550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t>
            </a:r>
            <a:r>
              <a:rPr lang="en-US" b="1" dirty="0" smtClean="0"/>
              <a:t>Analysis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algn="just"/>
            <a:r>
              <a:rPr lang="en-US" dirty="0" smtClean="0"/>
              <a:t>We have to careful about the account for correlation between the measurements from the same subject.</a:t>
            </a:r>
          </a:p>
          <a:p>
            <a:pPr algn="just"/>
            <a:r>
              <a:rPr lang="en-US" dirty="0" smtClean="0"/>
              <a:t>Denying </a:t>
            </a:r>
            <a:r>
              <a:rPr lang="en-US" dirty="0"/>
              <a:t>correlation may </a:t>
            </a:r>
            <a:r>
              <a:rPr lang="en-US" dirty="0" smtClean="0"/>
              <a:t>lead </a:t>
            </a:r>
            <a:r>
              <a:rPr lang="en-US" dirty="0"/>
              <a:t>to wrong inference, bias or less precise estimates. </a:t>
            </a:r>
            <a:endParaRPr lang="en-US" dirty="0" smtClean="0"/>
          </a:p>
          <a:p>
            <a:pPr algn="just"/>
            <a:r>
              <a:rPr lang="en-US" dirty="0"/>
              <a:t>W</a:t>
            </a:r>
            <a:r>
              <a:rPr lang="en-US" dirty="0" smtClean="0"/>
              <a:t>e </a:t>
            </a:r>
            <a:r>
              <a:rPr lang="en-US" dirty="0"/>
              <a:t>do not have any missing variables as well as no duplicate rows. </a:t>
            </a:r>
            <a:endParaRPr lang="en-US" dirty="0" smtClean="0"/>
          </a:p>
          <a:p>
            <a:pPr algn="just"/>
            <a:r>
              <a:rPr lang="en-US" dirty="0" smtClean="0"/>
              <a:t>We </a:t>
            </a:r>
            <a:r>
              <a:rPr lang="en-US" dirty="0"/>
              <a:t>figure out the average total time for all subject as well as average total time for all session index. </a:t>
            </a:r>
            <a:endParaRPr lang="en-US" dirty="0" smtClean="0"/>
          </a:p>
          <a:p>
            <a:pPr algn="just"/>
            <a:r>
              <a:rPr lang="en-US" dirty="0" smtClean="0"/>
              <a:t>We </a:t>
            </a:r>
            <a:r>
              <a:rPr lang="en-US" dirty="0"/>
              <a:t>also graphically represent those information with different interaction. </a:t>
            </a:r>
          </a:p>
        </p:txBody>
      </p:sp>
      <p:sp>
        <p:nvSpPr>
          <p:cNvPr id="4" name="Text Placeholder 3"/>
          <p:cNvSpPr>
            <a:spLocks noGrp="1"/>
          </p:cNvSpPr>
          <p:nvPr>
            <p:ph type="body" sz="half" idx="2"/>
          </p:nvPr>
        </p:nvSpPr>
        <p:spPr/>
        <p:txBody>
          <a:bodyPr/>
          <a:lstStyle/>
          <a:p>
            <a:pPr algn="just"/>
            <a:r>
              <a:rPr lang="en-US" sz="2000" dirty="0" smtClean="0"/>
              <a:t>*Negative </a:t>
            </a:r>
            <a:r>
              <a:rPr lang="en-US" sz="2000" dirty="0"/>
              <a:t>value basically come from the time difference not from the direct </a:t>
            </a:r>
            <a:r>
              <a:rPr lang="en-US" sz="2000" dirty="0" smtClean="0"/>
              <a:t>time.</a:t>
            </a:r>
          </a:p>
          <a:p>
            <a:pPr algn="just"/>
            <a:r>
              <a:rPr lang="en-US" sz="2000" dirty="0" smtClean="0"/>
              <a:t>*One </a:t>
            </a:r>
            <a:r>
              <a:rPr lang="en-US" sz="2000" dirty="0"/>
              <a:t>finger can go to type a character before finishing of typing of the previous character. So this gap can be negative.</a:t>
            </a:r>
            <a:endParaRPr lang="en-US" sz="2000" dirty="0" smtClean="0"/>
          </a:p>
          <a:p>
            <a:endParaRPr lang="en-US" dirty="0"/>
          </a:p>
        </p:txBody>
      </p:sp>
    </p:spTree>
    <p:extLst>
      <p:ext uri="{BB962C8B-B14F-4D97-AF65-F5344CB8AC3E}">
        <p14:creationId xmlns:p14="http://schemas.microsoft.com/office/powerpoint/2010/main" val="345897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r>
              <a:rPr lang="en-US" dirty="0"/>
              <a:t/>
            </a:r>
            <a:br>
              <a:rPr lang="en-US" dirty="0"/>
            </a:br>
            <a:endParaRPr lang="en-US" dirty="0"/>
          </a:p>
        </p:txBody>
      </p:sp>
      <p:sp>
        <p:nvSpPr>
          <p:cNvPr id="3" name="Content Placeholder 2"/>
          <p:cNvSpPr>
            <a:spLocks noGrp="1"/>
          </p:cNvSpPr>
          <p:nvPr>
            <p:ph idx="1"/>
          </p:nvPr>
        </p:nvSpPr>
        <p:spPr/>
        <p:txBody>
          <a:bodyPr/>
          <a:lstStyle/>
          <a:p>
            <a:pPr algn="ctr"/>
            <a:r>
              <a:rPr lang="en-US" dirty="0" smtClean="0"/>
              <a:t>All </a:t>
            </a:r>
            <a:r>
              <a:rPr lang="en-US" dirty="0"/>
              <a:t>variable </a:t>
            </a:r>
            <a:r>
              <a:rPr lang="en-US" dirty="0" smtClean="0"/>
              <a:t>list </a:t>
            </a:r>
          </a:p>
          <a:p>
            <a:pPr algn="just"/>
            <a:r>
              <a:rPr lang="en-US" dirty="0" smtClean="0"/>
              <a:t>subject, </a:t>
            </a:r>
            <a:r>
              <a:rPr lang="en-US" dirty="0" err="1" smtClean="0"/>
              <a:t>sessionIndex</a:t>
            </a:r>
            <a:r>
              <a:rPr lang="en-US" dirty="0" smtClean="0"/>
              <a:t>, rep, </a:t>
            </a:r>
            <a:r>
              <a:rPr lang="en-US" dirty="0" err="1" smtClean="0"/>
              <a:t>H.period</a:t>
            </a:r>
            <a:r>
              <a:rPr lang="en-US" dirty="0" smtClean="0"/>
              <a:t> , DD.period.t , UD.period.t, H.t, </a:t>
            </a:r>
            <a:r>
              <a:rPr lang="en-US" dirty="0" err="1" smtClean="0"/>
              <a:t>DD.t.i</a:t>
            </a:r>
            <a:r>
              <a:rPr lang="en-US" dirty="0" smtClean="0"/>
              <a:t>,  </a:t>
            </a:r>
            <a:r>
              <a:rPr lang="en-US" dirty="0" err="1" smtClean="0"/>
              <a:t>UD.t.i</a:t>
            </a:r>
            <a:r>
              <a:rPr lang="en-US" dirty="0" smtClean="0"/>
              <a:t>, </a:t>
            </a:r>
            <a:r>
              <a:rPr lang="en-US" dirty="0" err="1" smtClean="0"/>
              <a:t>H.i</a:t>
            </a:r>
            <a:r>
              <a:rPr lang="en-US" dirty="0" smtClean="0"/>
              <a:t>, </a:t>
            </a:r>
            <a:r>
              <a:rPr lang="en-US" dirty="0" err="1" smtClean="0"/>
              <a:t>DD.i.e</a:t>
            </a:r>
            <a:r>
              <a:rPr lang="en-US" dirty="0" smtClean="0"/>
              <a:t>, </a:t>
            </a:r>
            <a:r>
              <a:rPr lang="en-US" dirty="0" err="1" smtClean="0"/>
              <a:t>UD.i.e</a:t>
            </a:r>
            <a:r>
              <a:rPr lang="en-US" dirty="0" smtClean="0"/>
              <a:t>,  </a:t>
            </a:r>
            <a:r>
              <a:rPr lang="en-US" dirty="0" err="1"/>
              <a:t>H.e</a:t>
            </a:r>
            <a:r>
              <a:rPr lang="en-US" dirty="0"/>
              <a:t> </a:t>
            </a:r>
            <a:r>
              <a:rPr lang="en-US" dirty="0" smtClean="0"/>
              <a:t>, </a:t>
            </a:r>
            <a:r>
              <a:rPr lang="en-US" dirty="0" err="1" smtClean="0"/>
              <a:t>DD.e.five</a:t>
            </a:r>
            <a:r>
              <a:rPr lang="en-US" dirty="0" smtClean="0"/>
              <a:t>, </a:t>
            </a:r>
            <a:r>
              <a:rPr lang="en-US" dirty="0" err="1" smtClean="0"/>
              <a:t>UD.e.five</a:t>
            </a:r>
            <a:r>
              <a:rPr lang="en-US" dirty="0" smtClean="0"/>
              <a:t>, </a:t>
            </a:r>
            <a:r>
              <a:rPr lang="en-US" dirty="0" err="1" smtClean="0"/>
              <a:t>H.five</a:t>
            </a:r>
            <a:r>
              <a:rPr lang="en-US" dirty="0" smtClean="0"/>
              <a:t>, </a:t>
            </a:r>
            <a:r>
              <a:rPr lang="en-US" dirty="0" err="1" smtClean="0"/>
              <a:t>DD.five.Shift.r</a:t>
            </a:r>
            <a:r>
              <a:rPr lang="en-US" dirty="0" smtClean="0"/>
              <a:t>, </a:t>
            </a:r>
            <a:r>
              <a:rPr lang="en-US" dirty="0" err="1" smtClean="0"/>
              <a:t>UD.five.Shift.r</a:t>
            </a:r>
            <a:r>
              <a:rPr lang="en-US" dirty="0" smtClean="0"/>
              <a:t>, </a:t>
            </a:r>
            <a:r>
              <a:rPr lang="en-US" dirty="0" err="1" smtClean="0"/>
              <a:t>H.Shift.r</a:t>
            </a:r>
            <a:r>
              <a:rPr lang="en-US" dirty="0" smtClean="0"/>
              <a:t>, </a:t>
            </a:r>
            <a:r>
              <a:rPr lang="en-US" dirty="0" err="1" smtClean="0"/>
              <a:t>DD.Shift.r.o</a:t>
            </a:r>
            <a:r>
              <a:rPr lang="en-US" dirty="0" smtClean="0"/>
              <a:t>, </a:t>
            </a:r>
            <a:r>
              <a:rPr lang="en-US" dirty="0" err="1" smtClean="0"/>
              <a:t>UD.Shift.r.o</a:t>
            </a:r>
            <a:r>
              <a:rPr lang="en-US" dirty="0"/>
              <a:t>,</a:t>
            </a:r>
            <a:r>
              <a:rPr lang="en-US" dirty="0" smtClean="0"/>
              <a:t> </a:t>
            </a:r>
            <a:r>
              <a:rPr lang="en-US" dirty="0" err="1" smtClean="0"/>
              <a:t>H.o</a:t>
            </a:r>
            <a:r>
              <a:rPr lang="en-US" dirty="0" smtClean="0"/>
              <a:t>,  </a:t>
            </a:r>
            <a:r>
              <a:rPr lang="en-US" dirty="0" err="1" smtClean="0"/>
              <a:t>DD.o.a</a:t>
            </a:r>
            <a:r>
              <a:rPr lang="en-US" dirty="0" smtClean="0"/>
              <a:t>, </a:t>
            </a:r>
            <a:r>
              <a:rPr lang="en-US" dirty="0" err="1" smtClean="0"/>
              <a:t>UD.o.a</a:t>
            </a:r>
            <a:r>
              <a:rPr lang="en-US" dirty="0"/>
              <a:t>,</a:t>
            </a:r>
            <a:r>
              <a:rPr lang="en-US" dirty="0" smtClean="0"/>
              <a:t> </a:t>
            </a:r>
            <a:r>
              <a:rPr lang="en-US" dirty="0" err="1" smtClean="0"/>
              <a:t>H.a</a:t>
            </a:r>
            <a:r>
              <a:rPr lang="en-US" dirty="0" smtClean="0"/>
              <a:t>, </a:t>
            </a:r>
            <a:r>
              <a:rPr lang="en-US" dirty="0" err="1" smtClean="0"/>
              <a:t>DD.a.n</a:t>
            </a:r>
            <a:r>
              <a:rPr lang="en-US" dirty="0" smtClean="0"/>
              <a:t>, </a:t>
            </a:r>
            <a:r>
              <a:rPr lang="en-US" dirty="0" err="1" smtClean="0"/>
              <a:t>UD.a.n</a:t>
            </a:r>
            <a:r>
              <a:rPr lang="en-US" dirty="0" smtClean="0"/>
              <a:t>, </a:t>
            </a:r>
            <a:r>
              <a:rPr lang="en-US" dirty="0" err="1" smtClean="0"/>
              <a:t>H.n</a:t>
            </a:r>
            <a:r>
              <a:rPr lang="en-US" dirty="0" smtClean="0"/>
              <a:t>, </a:t>
            </a:r>
            <a:r>
              <a:rPr lang="en-US" dirty="0" err="1" smtClean="0"/>
              <a:t>DD.n.l</a:t>
            </a:r>
            <a:r>
              <a:rPr lang="en-US" dirty="0" smtClean="0"/>
              <a:t>, </a:t>
            </a:r>
            <a:r>
              <a:rPr lang="en-US" dirty="0" err="1" smtClean="0"/>
              <a:t>UD.n.l</a:t>
            </a:r>
            <a:r>
              <a:rPr lang="en-US" dirty="0" smtClean="0"/>
              <a:t>, </a:t>
            </a:r>
            <a:r>
              <a:rPr lang="en-US" dirty="0" err="1" smtClean="0"/>
              <a:t>DD.l.Return</a:t>
            </a:r>
            <a:r>
              <a:rPr lang="en-US" dirty="0"/>
              <a:t>,</a:t>
            </a:r>
            <a:r>
              <a:rPr lang="en-US" dirty="0" smtClean="0"/>
              <a:t>  </a:t>
            </a:r>
            <a:r>
              <a:rPr lang="en-US" dirty="0" err="1" smtClean="0"/>
              <a:t>UD.l.Return</a:t>
            </a:r>
            <a:r>
              <a:rPr lang="en-US" dirty="0" smtClean="0"/>
              <a:t>, </a:t>
            </a:r>
            <a:r>
              <a:rPr lang="en-US" dirty="0" err="1"/>
              <a:t>H.Return</a:t>
            </a:r>
            <a:endParaRPr lang="en-US" dirty="0"/>
          </a:p>
        </p:txBody>
      </p:sp>
      <p:sp>
        <p:nvSpPr>
          <p:cNvPr id="4" name="Text Placeholder 3"/>
          <p:cNvSpPr>
            <a:spLocks noGrp="1"/>
          </p:cNvSpPr>
          <p:nvPr>
            <p:ph type="body" sz="half" idx="2"/>
          </p:nvPr>
        </p:nvSpPr>
        <p:spPr/>
        <p:txBody>
          <a:bodyPr>
            <a:normAutofit/>
          </a:bodyPr>
          <a:lstStyle/>
          <a:p>
            <a:r>
              <a:rPr lang="en-US" sz="3200" dirty="0" smtClean="0"/>
              <a:t>Variables!!</a:t>
            </a:r>
            <a:endParaRPr lang="en-US" sz="3200" dirty="0"/>
          </a:p>
        </p:txBody>
      </p:sp>
    </p:spTree>
    <p:extLst>
      <p:ext uri="{BB962C8B-B14F-4D97-AF65-F5344CB8AC3E}">
        <p14:creationId xmlns:p14="http://schemas.microsoft.com/office/powerpoint/2010/main" val="2335487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Analysis</a:t>
            </a:r>
            <a:endParaRPr lang="en-US" dirty="0"/>
          </a:p>
        </p:txBody>
      </p:sp>
      <p:pic>
        <p:nvPicPr>
          <p:cNvPr id="7" name="Content Placeholder 6"/>
          <p:cNvPicPr>
            <a:picLocks noGrp="1" noChangeAspect="1"/>
          </p:cNvPicPr>
          <p:nvPr>
            <p:ph idx="1"/>
          </p:nvPr>
        </p:nvPicPr>
        <p:blipFill>
          <a:blip r:embed="rId2"/>
          <a:stretch>
            <a:fillRect/>
          </a:stretch>
        </p:blipFill>
        <p:spPr>
          <a:xfrm>
            <a:off x="4582775" y="627502"/>
            <a:ext cx="5470525" cy="2022436"/>
          </a:xfrm>
          <a:prstGeom prst="rect">
            <a:avLst/>
          </a:prstGeom>
        </p:spPr>
      </p:pic>
      <p:sp>
        <p:nvSpPr>
          <p:cNvPr id="4" name="Text Placeholder 3"/>
          <p:cNvSpPr>
            <a:spLocks noGrp="1"/>
          </p:cNvSpPr>
          <p:nvPr>
            <p:ph type="body" sz="half" idx="2"/>
          </p:nvPr>
        </p:nvSpPr>
        <p:spPr/>
        <p:txBody>
          <a:bodyPr/>
          <a:lstStyle/>
          <a:p>
            <a:r>
              <a:rPr lang="en-US" dirty="0"/>
              <a:t>Summary of whole data set.</a:t>
            </a:r>
          </a:p>
          <a:p>
            <a:endParaRPr lang="en-US" dirty="0"/>
          </a:p>
        </p:txBody>
      </p:sp>
      <p:pic>
        <p:nvPicPr>
          <p:cNvPr id="8" name="Picture 7"/>
          <p:cNvPicPr>
            <a:picLocks noChangeAspect="1"/>
          </p:cNvPicPr>
          <p:nvPr/>
        </p:nvPicPr>
        <p:blipFill>
          <a:blip r:embed="rId3"/>
          <a:stretch>
            <a:fillRect/>
          </a:stretch>
        </p:blipFill>
        <p:spPr>
          <a:xfrm>
            <a:off x="5209550" y="1085368"/>
            <a:ext cx="6515100" cy="4591050"/>
          </a:xfrm>
          <a:prstGeom prst="rect">
            <a:avLst/>
          </a:prstGeom>
        </p:spPr>
      </p:pic>
      <p:pic>
        <p:nvPicPr>
          <p:cNvPr id="9" name="Picture 8"/>
          <p:cNvPicPr>
            <a:picLocks noChangeAspect="1"/>
          </p:cNvPicPr>
          <p:nvPr/>
        </p:nvPicPr>
        <p:blipFill>
          <a:blip r:embed="rId4"/>
          <a:stretch>
            <a:fillRect/>
          </a:stretch>
        </p:blipFill>
        <p:spPr>
          <a:xfrm>
            <a:off x="3590059" y="4001651"/>
            <a:ext cx="5372100" cy="2228850"/>
          </a:xfrm>
          <a:prstGeom prst="rect">
            <a:avLst/>
          </a:prstGeom>
        </p:spPr>
      </p:pic>
    </p:spTree>
    <p:extLst>
      <p:ext uri="{BB962C8B-B14F-4D97-AF65-F5344CB8AC3E}">
        <p14:creationId xmlns:p14="http://schemas.microsoft.com/office/powerpoint/2010/main" val="2521451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397</TotalTime>
  <Words>1563</Words>
  <Application>Microsoft Office PowerPoint</Application>
  <PresentationFormat>Widescreen</PresentationFormat>
  <Paragraphs>181</Paragraphs>
  <Slides>49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Garamond</vt:lpstr>
      <vt:lpstr>Organic</vt:lpstr>
      <vt:lpstr>Final Project STAT-601 12/10/2018</vt:lpstr>
      <vt:lpstr>Problem Statement </vt:lpstr>
      <vt:lpstr>Background </vt:lpstr>
      <vt:lpstr>Dataset Descriptions </vt:lpstr>
      <vt:lpstr>Question of interest </vt:lpstr>
      <vt:lpstr>Nature of the datasets </vt:lpstr>
      <vt:lpstr>Exploratory Analysis </vt:lpstr>
      <vt:lpstr>Exploratory Analysis </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Find the Response Variable </vt:lpstr>
      <vt:lpstr>Developing of the response variable  </vt:lpstr>
      <vt:lpstr>Finding the correct Model </vt:lpstr>
      <vt:lpstr>Finding the correct Model </vt:lpstr>
      <vt:lpstr>Finding the correct Model </vt:lpstr>
      <vt:lpstr>Finding the correct Model </vt:lpstr>
      <vt:lpstr>Correct Model </vt:lpstr>
      <vt:lpstr>Correct Model</vt:lpstr>
      <vt:lpstr>Post-hoc Analysis </vt:lpstr>
      <vt:lpstr>Post-hoc Analysis</vt:lpstr>
      <vt:lpstr>Post-hoc Analysis</vt:lpstr>
      <vt:lpstr>Post-hoc Analysis</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STAT-601 12/10/2018</dc:title>
  <dc:creator>Windows User</dc:creator>
  <cp:lastModifiedBy>Windows User</cp:lastModifiedBy>
  <cp:revision>92</cp:revision>
  <dcterms:created xsi:type="dcterms:W3CDTF">2018-12-09T10:08:02Z</dcterms:created>
  <dcterms:modified xsi:type="dcterms:W3CDTF">2018-12-10T07:48:53Z</dcterms:modified>
</cp:coreProperties>
</file>