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74" r:id="rId8"/>
    <p:sldId id="275" r:id="rId9"/>
    <p:sldId id="269" r:id="rId10"/>
    <p:sldId id="276" r:id="rId11"/>
    <p:sldId id="282" r:id="rId12"/>
    <p:sldId id="270" r:id="rId13"/>
    <p:sldId id="271" r:id="rId14"/>
    <p:sldId id="272" r:id="rId15"/>
    <p:sldId id="279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9324-63B3-44DB-8AB8-E6B370394F6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1686-A488-4B20-B0E0-00E9597E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4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9324-63B3-44DB-8AB8-E6B370394F6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1686-A488-4B20-B0E0-00E9597E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7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9324-63B3-44DB-8AB8-E6B370394F6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1686-A488-4B20-B0E0-00E9597E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1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9324-63B3-44DB-8AB8-E6B370394F6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1686-A488-4B20-B0E0-00E9597E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9324-63B3-44DB-8AB8-E6B370394F6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1686-A488-4B20-B0E0-00E9597E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4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9324-63B3-44DB-8AB8-E6B370394F6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1686-A488-4B20-B0E0-00E9597E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5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9324-63B3-44DB-8AB8-E6B370394F6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1686-A488-4B20-B0E0-00E9597E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9324-63B3-44DB-8AB8-E6B370394F6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1686-A488-4B20-B0E0-00E9597E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9324-63B3-44DB-8AB8-E6B370394F6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1686-A488-4B20-B0E0-00E9597E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3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9324-63B3-44DB-8AB8-E6B370394F6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1686-A488-4B20-B0E0-00E9597E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1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9324-63B3-44DB-8AB8-E6B370394F6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1686-A488-4B20-B0E0-00E9597E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8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89324-63B3-44DB-8AB8-E6B370394F6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C1686-A488-4B20-B0E0-00E9597E6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2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Final Project</a:t>
            </a:r>
            <a:br>
              <a:rPr lang="en-US" dirty="0" smtClean="0"/>
            </a:br>
            <a:r>
              <a:rPr lang="en-US" dirty="0" err="1" smtClean="0"/>
              <a:t>Md</a:t>
            </a:r>
            <a:r>
              <a:rPr lang="en-US" dirty="0" smtClean="0"/>
              <a:t> Mahi Uddin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Objectives:</a:t>
            </a:r>
          </a:p>
          <a:p>
            <a:r>
              <a:rPr lang="en-US" dirty="0" smtClean="0"/>
              <a:t>Find the good customer to give something as incentive</a:t>
            </a:r>
          </a:p>
          <a:p>
            <a:r>
              <a:rPr lang="en-US" dirty="0" smtClean="0"/>
              <a:t>Decision about making money: Finding profit and loss</a:t>
            </a:r>
          </a:p>
          <a:p>
            <a:r>
              <a:rPr lang="en-US" dirty="0" smtClean="0"/>
              <a:t>Evaluate the good customer score with model</a:t>
            </a:r>
          </a:p>
          <a:p>
            <a:r>
              <a:rPr lang="en-US" dirty="0" smtClean="0"/>
              <a:t>Build two model: Logistic regression and MARS</a:t>
            </a:r>
          </a:p>
          <a:p>
            <a:r>
              <a:rPr lang="en-US" dirty="0" smtClean="0"/>
              <a:t>Create at least two new variables</a:t>
            </a:r>
          </a:p>
          <a:p>
            <a:r>
              <a:rPr lang="en-US" dirty="0" smtClean="0"/>
              <a:t>Bin at least two variables </a:t>
            </a:r>
          </a:p>
          <a:p>
            <a:r>
              <a:rPr lang="en-US" dirty="0" smtClean="0"/>
              <a:t>Compare the model with some certain statistics and so on……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23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KS stat and KS plot</a:t>
            </a:r>
            <a:r>
              <a:rPr lang="en-US" dirty="0" smtClean="0"/>
              <a:t> </a:t>
            </a:r>
            <a:r>
              <a:rPr lang="en-US" dirty="0" smtClean="0"/>
              <a:t>from </a:t>
            </a:r>
            <a:r>
              <a:rPr lang="en-US" dirty="0" smtClean="0"/>
              <a:t>MARS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81600" cy="3487917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834" y="1437697"/>
            <a:ext cx="40293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13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curve</a:t>
            </a:r>
            <a:r>
              <a:rPr lang="en-US" dirty="0" smtClean="0"/>
              <a:t> </a:t>
            </a:r>
            <a:r>
              <a:rPr lang="en-US" dirty="0" smtClean="0"/>
              <a:t>from </a:t>
            </a:r>
            <a:r>
              <a:rPr lang="en-US" dirty="0" smtClean="0"/>
              <a:t>MARS model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6327" y="1825625"/>
            <a:ext cx="4835237" cy="43513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Misclassification rate is 0.1051</a:t>
            </a:r>
          </a:p>
          <a:p>
            <a:r>
              <a:rPr lang="en-US" dirty="0"/>
              <a:t>AUC is about 0.6704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customer score </a:t>
            </a:r>
            <a:r>
              <a:rPr lang="en-US" dirty="0" smtClean="0"/>
              <a:t>in logistic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1062" y="2147455"/>
            <a:ext cx="5095875" cy="283491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Misclassification </a:t>
            </a:r>
            <a:r>
              <a:rPr lang="en-US" dirty="0" smtClean="0"/>
              <a:t>rate is 0.1164</a:t>
            </a:r>
          </a:p>
          <a:p>
            <a:r>
              <a:rPr lang="en-US" dirty="0" smtClean="0"/>
              <a:t>AUC is about </a:t>
            </a:r>
            <a:r>
              <a:rPr lang="en-US" dirty="0" smtClean="0"/>
              <a:t>0.69</a:t>
            </a:r>
          </a:p>
          <a:p>
            <a:r>
              <a:rPr lang="en-US" dirty="0" smtClean="0"/>
              <a:t>MARS also produce similar result</a:t>
            </a:r>
          </a:p>
          <a:p>
            <a:r>
              <a:rPr lang="en-US" dirty="0" smtClean="0"/>
              <a:t>Gain table from log good model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63" y="4001294"/>
            <a:ext cx="5181600" cy="252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90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and lift from good customer score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4145" y="1825625"/>
            <a:ext cx="4904509" cy="435133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022764"/>
            <a:ext cx="5181600" cy="394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88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KS stat and KS plot from good customer score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05892"/>
            <a:ext cx="5181600" cy="307561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76656" y="1825625"/>
            <a:ext cx="46412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42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365125"/>
            <a:ext cx="11887200" cy="1325563"/>
          </a:xfrm>
        </p:spPr>
        <p:txBody>
          <a:bodyPr/>
          <a:lstStyle/>
          <a:p>
            <a:r>
              <a:rPr lang="en-US" dirty="0" smtClean="0"/>
              <a:t>Summary of good customer score with MARS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0491" y="1930717"/>
            <a:ext cx="5507182" cy="163801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93528" y="1930717"/>
            <a:ext cx="4502727" cy="4351338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53695"/>
            <a:ext cx="5708073" cy="18469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03965" y="4267200"/>
            <a:ext cx="38792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Misclassification </a:t>
            </a:r>
            <a:r>
              <a:rPr lang="en-US" dirty="0"/>
              <a:t>rate is 0.1156</a:t>
            </a:r>
          </a:p>
        </p:txBody>
      </p:sp>
    </p:spTree>
    <p:extLst>
      <p:ext uri="{BB962C8B-B14F-4D97-AF65-F5344CB8AC3E}">
        <p14:creationId xmlns:p14="http://schemas.microsoft.com/office/powerpoint/2010/main" val="237065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 from good and bad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283295407$ dollar from good customer from 5200 good customer</a:t>
            </a:r>
          </a:p>
          <a:p>
            <a:r>
              <a:rPr lang="en-US" dirty="0" smtClean="0"/>
              <a:t>21210068$ from 628 bad customer</a:t>
            </a:r>
          </a:p>
          <a:p>
            <a:r>
              <a:rPr lang="en-US" dirty="0" smtClean="0"/>
              <a:t>If we remove bad customer, still we are able to make money.</a:t>
            </a:r>
          </a:p>
          <a:p>
            <a:r>
              <a:rPr lang="en-US" dirty="0" smtClean="0"/>
              <a:t>This amount can be about 262085339$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can give some sort of incentive to good customer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are still making </a:t>
            </a:r>
            <a:r>
              <a:rPr lang="en-US" dirty="0" smtClean="0"/>
              <a:t>money</a:t>
            </a:r>
          </a:p>
          <a:p>
            <a:r>
              <a:rPr lang="en-US" smtClean="0"/>
              <a:t>All 4 </a:t>
            </a:r>
            <a:r>
              <a:rPr lang="en-US" dirty="0" smtClean="0"/>
              <a:t>models including good customer scores are almost similar in terms of misclassification, accuracy and other statistics</a:t>
            </a:r>
          </a:p>
          <a:p>
            <a:r>
              <a:rPr lang="en-US" dirty="0" smtClean="0"/>
              <a:t>By comparing with good score model and our models, our model is perform better</a:t>
            </a:r>
          </a:p>
          <a:p>
            <a:r>
              <a:rPr lang="en-US" dirty="0"/>
              <a:t>We </a:t>
            </a:r>
            <a:r>
              <a:rPr lang="en-US" dirty="0" smtClean="0"/>
              <a:t>beat </a:t>
            </a:r>
            <a:r>
              <a:rPr lang="en-US" dirty="0"/>
              <a:t>Rex </a:t>
            </a:r>
            <a:r>
              <a:rPr lang="en-US" dirty="0" smtClean="0"/>
              <a:t>Pruitt? Yes but not too strong.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8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91502 and 26 variables</a:t>
            </a:r>
          </a:p>
          <a:p>
            <a:r>
              <a:rPr lang="en-US" dirty="0" smtClean="0"/>
              <a:t>Some date variables</a:t>
            </a:r>
          </a:p>
          <a:p>
            <a:r>
              <a:rPr lang="en-US" dirty="0"/>
              <a:t>We have a dataset of Monthly Credit Card Statements from March 2010 through December </a:t>
            </a:r>
            <a:r>
              <a:rPr lang="en-US" dirty="0" smtClean="0"/>
              <a:t>2010 with some exception</a:t>
            </a:r>
          </a:p>
          <a:p>
            <a:r>
              <a:rPr lang="en-US" dirty="0"/>
              <a:t>Monetary, numeric and date data</a:t>
            </a:r>
            <a:r>
              <a:rPr lang="en-US" dirty="0" smtClean="0"/>
              <a:t>.</a:t>
            </a:r>
          </a:p>
          <a:p>
            <a:r>
              <a:rPr lang="en-US" dirty="0"/>
              <a:t>Some of the last payment dates are from 1/1/1900 and from 1/1/1980.</a:t>
            </a:r>
          </a:p>
          <a:p>
            <a:r>
              <a:rPr lang="en-US" dirty="0"/>
              <a:t>The closed accounts with less than 10 rows always have a good customer score of NULL in their last month.</a:t>
            </a:r>
          </a:p>
          <a:p>
            <a:r>
              <a:rPr lang="en-US" dirty="0"/>
              <a:t>There are accounts with more than 10 rows. All of those accounts are closed or written off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Lots of missing, null and 0 in some variables.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7575" y="1681163"/>
            <a:ext cx="5357813" cy="823912"/>
          </a:xfrm>
        </p:spPr>
        <p:txBody>
          <a:bodyPr/>
          <a:lstStyle/>
          <a:p>
            <a:r>
              <a:rPr lang="en-US" dirty="0" smtClean="0"/>
              <a:t>After condition from 1 and new variable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9997 customer with first row</a:t>
            </a:r>
          </a:p>
          <a:p>
            <a:r>
              <a:rPr lang="en-US" dirty="0" smtClean="0"/>
              <a:t>After applying, only first row and other conditions the number of customers reduced to 5828</a:t>
            </a:r>
          </a:p>
          <a:p>
            <a:r>
              <a:rPr lang="en-US" dirty="0" smtClean="0"/>
              <a:t>Five customers do not have first row:10336095, 18492458, 18757462, 19487137 and 21170332(drop them)</a:t>
            </a:r>
          </a:p>
          <a:p>
            <a:r>
              <a:rPr lang="en-US" dirty="0" smtClean="0"/>
              <a:t>Change some variables into rational format</a:t>
            </a:r>
          </a:p>
          <a:p>
            <a:r>
              <a:rPr lang="en-US" dirty="0" smtClean="0"/>
              <a:t>Consider only first type of Bad then 628 with bad 1 and 5200 with 0</a:t>
            </a:r>
          </a:p>
          <a:p>
            <a:r>
              <a:rPr lang="en-US" dirty="0" smtClean="0"/>
              <a:t>Considering second condition 84 0 and 5744 1</a:t>
            </a:r>
          </a:p>
          <a:p>
            <a:r>
              <a:rPr lang="en-US" dirty="0" smtClean="0"/>
              <a:t>We work with first type of bad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9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27" y="365125"/>
            <a:ext cx="11471563" cy="1325563"/>
          </a:xfrm>
        </p:spPr>
        <p:txBody>
          <a:bodyPr/>
          <a:lstStyle/>
          <a:p>
            <a:r>
              <a:rPr lang="en-US" dirty="0" smtClean="0"/>
              <a:t>Creating new variables and binning two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New Variables: Finally used two</a:t>
            </a:r>
          </a:p>
          <a:p>
            <a:r>
              <a:rPr lang="en-US" dirty="0" err="1" smtClean="0"/>
              <a:t>UtilizationEnding</a:t>
            </a:r>
            <a:r>
              <a:rPr lang="en-US" dirty="0" smtClean="0"/>
              <a:t> &lt;- `Ending Balance`/`Credit Limit`</a:t>
            </a:r>
          </a:p>
          <a:p>
            <a:r>
              <a:rPr lang="en-US" dirty="0" err="1" smtClean="0"/>
              <a:t>OverLimitFlag</a:t>
            </a:r>
            <a:r>
              <a:rPr lang="en-US" dirty="0" smtClean="0"/>
              <a:t> &lt;- </a:t>
            </a:r>
            <a:r>
              <a:rPr lang="en-US" dirty="0" err="1" smtClean="0"/>
              <a:t>ifelse`Over</a:t>
            </a:r>
            <a:r>
              <a:rPr lang="en-US" dirty="0" smtClean="0"/>
              <a:t> limit Amount` &gt; 0 then 1 otherwise 0.</a:t>
            </a:r>
          </a:p>
          <a:p>
            <a:r>
              <a:rPr lang="en-US" dirty="0" err="1" smtClean="0"/>
              <a:t>NetBalchange</a:t>
            </a:r>
            <a:r>
              <a:rPr lang="en-US" dirty="0" smtClean="0"/>
              <a:t> &lt;- `Ending Balance` - `Opening Balance`</a:t>
            </a:r>
          </a:p>
          <a:p>
            <a:r>
              <a:rPr lang="en-US" dirty="0" err="1" smtClean="0"/>
              <a:t>OverLimitProp</a:t>
            </a:r>
            <a:r>
              <a:rPr lang="en-US" dirty="0" smtClean="0"/>
              <a:t> &lt;- `Over limit Amount`/`Credit Limit`</a:t>
            </a:r>
          </a:p>
          <a:p>
            <a:r>
              <a:rPr lang="en-US" dirty="0" err="1" smtClean="0"/>
              <a:t>limitbalanceprop</a:t>
            </a:r>
            <a:r>
              <a:rPr lang="en-US" dirty="0" smtClean="0"/>
              <a:t> &lt;- (`Ending Balance` + `Opening Balance`)/`Credit Limit`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Binned Variables:</a:t>
            </a:r>
          </a:p>
          <a:p>
            <a:r>
              <a:rPr lang="en-US" dirty="0" err="1" smtClean="0"/>
              <a:t>Net.Purchases.During.Cycle.bin</a:t>
            </a:r>
            <a:r>
              <a:rPr lang="en-US" dirty="0" smtClean="0"/>
              <a:t> from `Net Purchases During Cycle`</a:t>
            </a:r>
          </a:p>
          <a:p>
            <a:r>
              <a:rPr lang="en-US" dirty="0" err="1" smtClean="0"/>
              <a:t>Net.Premier.Fees.Billed.During.Cycle.bin</a:t>
            </a:r>
            <a:r>
              <a:rPr lang="en-US" dirty="0" smtClean="0"/>
              <a:t>  </a:t>
            </a:r>
            <a:r>
              <a:rPr lang="en-US" dirty="0" err="1" smtClean="0"/>
              <a:t>from`Net</a:t>
            </a:r>
            <a:r>
              <a:rPr lang="en-US" dirty="0" smtClean="0"/>
              <a:t> Premier Fees Billed During Cycle`</a:t>
            </a:r>
          </a:p>
          <a:p>
            <a:r>
              <a:rPr lang="en-US" dirty="0" smtClean="0"/>
              <a:t>Both cases 5 splits use by simple cut function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5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result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randomly sample data into train and test with 8% and 20% customer for all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Two bin, two new and all others from model.</a:t>
            </a:r>
          </a:p>
          <a:p>
            <a:r>
              <a:rPr lang="en-US" dirty="0" smtClean="0"/>
              <a:t>All date and some others irrelevant variables are dropped</a:t>
            </a:r>
          </a:p>
          <a:p>
            <a:r>
              <a:rPr lang="en-US" dirty="0" smtClean="0"/>
              <a:t>Months on book, credit limit, opening balance are </a:t>
            </a:r>
            <a:r>
              <a:rPr lang="en-US" dirty="0" err="1" smtClean="0"/>
              <a:t>siginificant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1672" y="1825625"/>
            <a:ext cx="5874328" cy="485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for </a:t>
            </a:r>
            <a:r>
              <a:rPr lang="en-US" dirty="0" smtClean="0"/>
              <a:t>regression model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39480"/>
            <a:ext cx="4772891" cy="435133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Misclassification rate is 0.1051</a:t>
            </a:r>
          </a:p>
          <a:p>
            <a:r>
              <a:rPr lang="en-US" dirty="0" smtClean="0"/>
              <a:t>AUC is about 0.6640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7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KS </a:t>
            </a:r>
            <a:r>
              <a:rPr lang="en-US" dirty="0" smtClean="0"/>
              <a:t>stat and KS plot </a:t>
            </a:r>
            <a:r>
              <a:rPr lang="en-US" dirty="0" smtClean="0"/>
              <a:t>from Logistic regression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2147455"/>
            <a:ext cx="6047509" cy="4029507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15200" y="1825625"/>
            <a:ext cx="48768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8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curve and gains table from logistic regression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6364" y="1825625"/>
            <a:ext cx="5112327" cy="435133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13709"/>
            <a:ext cx="5507182" cy="349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2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MARS model and response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9146" y="1953491"/>
            <a:ext cx="5181600" cy="260198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1745" y="1825625"/>
            <a:ext cx="4987637" cy="4351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75" y="5281613"/>
            <a:ext cx="42862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9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Gains </a:t>
            </a:r>
            <a:r>
              <a:rPr lang="en-US" dirty="0" smtClean="0"/>
              <a:t>table and ROC </a:t>
            </a:r>
            <a:r>
              <a:rPr lang="en-US" dirty="0" smtClean="0"/>
              <a:t>from </a:t>
            </a:r>
            <a:r>
              <a:rPr lang="en-US" dirty="0" smtClean="0"/>
              <a:t>MARS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2272145"/>
            <a:ext cx="5798127" cy="3228109"/>
          </a:xfrm>
          <a:prstGeom prst="rect">
            <a:avLst/>
          </a:prstGeom>
        </p:spPr>
      </p:pic>
      <p:pic>
        <p:nvPicPr>
          <p:cNvPr id="6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11208" y="1825625"/>
            <a:ext cx="38296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3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611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Final Project Md Mahi Uddin</vt:lpstr>
      <vt:lpstr>Dataset</vt:lpstr>
      <vt:lpstr>Creating new variables and binning two variables</vt:lpstr>
      <vt:lpstr>Logistic regression result</vt:lpstr>
      <vt:lpstr>ROC for regression model </vt:lpstr>
      <vt:lpstr>KS stat and KS plot from Logistic regression</vt:lpstr>
      <vt:lpstr>Lift curve and gains table from logistic regression</vt:lpstr>
      <vt:lpstr>Summary of MARS model and response</vt:lpstr>
      <vt:lpstr>Gains table and ROC from MARS model</vt:lpstr>
      <vt:lpstr>KS stat and KS plot from MARS model</vt:lpstr>
      <vt:lpstr>Lift curve from MARS model </vt:lpstr>
      <vt:lpstr>Good customer score in logistic model</vt:lpstr>
      <vt:lpstr>ROC and lift from good customer score model</vt:lpstr>
      <vt:lpstr>KS stat and KS plot from good customer score model</vt:lpstr>
      <vt:lpstr>Summary of good customer score with MARS model</vt:lpstr>
      <vt:lpstr>Profit from good and bad customer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Md Mahi Uddin</dc:title>
  <dc:creator>Windows User</dc:creator>
  <cp:lastModifiedBy>Windows User</cp:lastModifiedBy>
  <cp:revision>80</cp:revision>
  <dcterms:created xsi:type="dcterms:W3CDTF">2019-04-29T01:04:52Z</dcterms:created>
  <dcterms:modified xsi:type="dcterms:W3CDTF">2019-04-29T07:48:11Z</dcterms:modified>
</cp:coreProperties>
</file>