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f05855b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f05855b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f05855b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f05855b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f05855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f05855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f05855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f05855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f05855b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f05855b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f05855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f05855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f05855b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f05855b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f05855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f05855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f05855b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f05855b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f05855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f05855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f0585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f0585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f05855b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f05855b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f05855b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f05855b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f05855b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f05855b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f05855b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f05855b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f05855b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f05855b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f05855b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f05855b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f05855b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8f05855b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f05855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f05855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8f05855b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8f05855b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f05855b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f05855b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f05855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f05855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f05855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f05855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8f05855b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8f05855b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f05855b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f05855b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f05855b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f05855b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f05855b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f05855b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f05855b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f05855b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f05855b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f05855b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8f05855b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8f05855b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f05855b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f05855b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f05855bb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f05855bb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f05855b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f05855b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8f05855bb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8f05855bb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f05855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f05855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f05855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f05855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05855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05855b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f05855b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f05855bb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f05855b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f05855b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s">
  <p:cSld name="Title Slide with Pictures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600450"/>
            <a:ext cx="9144000" cy="15432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00050" y="3813362"/>
            <a:ext cx="8343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2" descr="An empty placeholder to add an image. Click on the placeholder and select the image that you wish to add"/>
          <p:cNvSpPr>
            <a:spLocks noGrp="1"/>
          </p:cNvSpPr>
          <p:nvPr>
            <p:ph type="pic" idx="3"/>
          </p:nvPr>
        </p:nvSpPr>
        <p:spPr>
          <a:xfrm>
            <a:off x="3063240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2" descr="An empty placeholder to add an image. Click on the placeholder and select the image that you wish to add"/>
          <p:cNvSpPr>
            <a:spLocks noGrp="1"/>
          </p:cNvSpPr>
          <p:nvPr>
            <p:ph type="pic" idx="4"/>
          </p:nvPr>
        </p:nvSpPr>
        <p:spPr>
          <a:xfrm>
            <a:off x="6126480" y="1"/>
            <a:ext cx="30174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00050" y="4532342"/>
            <a:ext cx="8343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93773"/>
            <a:ext cx="1443297" cy="4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113860" y="1254701"/>
            <a:ext cx="26301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2300"/>
              <a:buFont typeface="Helvetica Neue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97766" y="342900"/>
            <a:ext cx="5431500" cy="4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762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6113860" y="3442716"/>
            <a:ext cx="26358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5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 rot="5400000">
            <a:off x="2900400" y="-471524"/>
            <a:ext cx="3343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 rot="5400000">
            <a:off x="5127450" y="1759050"/>
            <a:ext cx="42897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 rot="5400000">
            <a:off x="1641376" y="-155400"/>
            <a:ext cx="4289700" cy="5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61950" rtl="0"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76225" rtl="0">
              <a:spcBef>
                <a:spcPts val="600"/>
              </a:spcBef>
              <a:spcAft>
                <a:spcPts val="0"/>
              </a:spcAft>
              <a:buSzPts val="750"/>
              <a:buChar char="❑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143000" y="1285875"/>
            <a:ext cx="3372000" cy="3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2762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629150" y="1285875"/>
            <a:ext cx="3372000" cy="3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2762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6115050" y="0"/>
            <a:ext cx="3028800" cy="51435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399610" y="1262495"/>
            <a:ext cx="23442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1"/>
            <a:ext cx="6076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9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399610" y="3443821"/>
            <a:ext cx="2344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5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051" y="4575597"/>
            <a:ext cx="1767494" cy="55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43000" y="1285876"/>
            <a:ext cx="68580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❑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1143000" y="4951167"/>
            <a:ext cx="48684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40931" y="4951167"/>
            <a:ext cx="11505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420875" y="4951167"/>
            <a:ext cx="5802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002678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45" y="4162427"/>
            <a:ext cx="2370095" cy="73713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628650" y="2890994"/>
            <a:ext cx="7886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None/>
              <a:defRPr sz="2100" b="1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rgbClr val="00267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3888" y="1862570"/>
            <a:ext cx="7886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Helvetica Neue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26269" y="394335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1" strike="noStrike" cap="none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marL="1371600" lvl="2" indent="-27622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 cap="none">
                <a:solidFill>
                  <a:schemeClr val="lt1"/>
                </a:solidFill>
              </a:defRPr>
            </a:lvl3pPr>
            <a:lvl4pPr marL="1828800" lvl="3" indent="-32385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  <a:defRPr sz="1500" cap="none">
                <a:solidFill>
                  <a:schemeClr val="lt1"/>
                </a:solidFill>
              </a:defRPr>
            </a:lvl4pPr>
            <a:lvl5pPr marL="2286000" lvl="4" indent="-32385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▪"/>
              <a:defRPr sz="1500" cap="none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145" y="4157466"/>
            <a:ext cx="2370095" cy="73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1145286" y="1299872"/>
            <a:ext cx="3374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1145286" y="1861459"/>
            <a:ext cx="3374100" cy="27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2762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4629150" y="1299872"/>
            <a:ext cx="33741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4629150" y="1861459"/>
            <a:ext cx="3374100" cy="27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2762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50"/>
              <a:buChar char="❑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78"/>
              </a:buClr>
              <a:buSzPts val="2700"/>
              <a:buFont typeface="Helvetica Neue"/>
              <a:buNone/>
              <a:defRPr sz="2700" b="1" i="0" u="none" strike="noStrike" cap="none">
                <a:solidFill>
                  <a:srgbClr val="00267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3000" y="1285876"/>
            <a:ext cx="68580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1950"/>
              </a:buClr>
              <a:buSzPts val="2100"/>
              <a:buFont typeface="Arial"/>
              <a:buChar char="▪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762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750"/>
              <a:buFont typeface="Noto Sans Symbols"/>
              <a:buChar char="❑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1950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4714876"/>
            <a:ext cx="9144000" cy="428700"/>
          </a:xfrm>
          <a:prstGeom prst="rect">
            <a:avLst/>
          </a:prstGeom>
          <a:solidFill>
            <a:srgbClr val="00267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4693773"/>
            <a:ext cx="1443297" cy="4488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heverge.com/android/2011/12/16/2640782/google-translate-android-update-handwriting-recognit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Hand-Written Character Analysis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628650" y="2748994"/>
            <a:ext cx="7886700" cy="85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" dirty="0"/>
              <a:t>Md Mahi Uddin</a:t>
            </a:r>
          </a:p>
          <a:p>
            <a:pPr marL="0" lvl="0" indent="0" algn="ctr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" dirty="0"/>
              <a:t>Basanta Chalise</a:t>
            </a:r>
            <a:endParaRPr dirty="0"/>
          </a:p>
          <a:p>
            <a:pPr marL="0" lvl="0" indent="0" algn="ctr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" dirty="0"/>
              <a:t>Richa Kumar</a:t>
            </a:r>
            <a:endParaRPr dirty="0"/>
          </a:p>
          <a:p>
            <a:pPr marL="0" lvl="0" indent="0" algn="ctr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" dirty="0"/>
              <a:t>Joshua Peterson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Frequency plot shows high variance in distribution of characters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Most notable difference is a much higher representation of letters vs numbers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Some letters also much higher representation than others, including n, e, a, o, and u.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Despite having 1,000 observations, number observations generally have less than 10.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Plotting the mean and standard deviation for each character shows that some are more consistent than others.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338"/>
            <a:ext cx="4419600" cy="272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8338"/>
            <a:ext cx="4267201" cy="26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818600" y="352450"/>
            <a:ext cx="1087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</a:t>
            </a:r>
            <a:endParaRPr sz="2400"/>
          </a:p>
        </p:txBody>
      </p:sp>
      <p:sp>
        <p:nvSpPr>
          <p:cNvPr id="144" name="Google Shape;144;p25"/>
          <p:cNvSpPr txBox="1"/>
          <p:nvPr/>
        </p:nvSpPr>
        <p:spPr>
          <a:xfrm>
            <a:off x="5214150" y="352450"/>
            <a:ext cx="2982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Deviation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 - Unlabeled Data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Unlabeled data contains 10,000 additional observations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 low </a:t>
            </a:r>
            <a:r>
              <a:rPr lang="en" i="1"/>
              <a:t>n</a:t>
            </a:r>
            <a:r>
              <a:rPr lang="en"/>
              <a:t> of some letters for labeled data, these additional observations are essential to building a reliable model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Opted to manually label by using a looping algorithm to efficiently cycle through the observations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1350"/>
              </a:spcBef>
              <a:spcAft>
                <a:spcPts val="800"/>
              </a:spcAft>
              <a:buSzPts val="2100"/>
              <a:buChar char="▪"/>
            </a:pPr>
            <a:r>
              <a:rPr lang="en"/>
              <a:t>As several characters like O and 0, 1 and I, u and v, etc have quite similar features and contour, best judgement and a majority vote from group members was used to label more ambiguous cases with examples from the labeled data set used as a baseline.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12" y="0"/>
            <a:ext cx="7375374" cy="4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99" y="0"/>
            <a:ext cx="6604401" cy="46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 - Unlabeled Data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can see from the previous slides that the unlabeled data is similar to the labeled both in character structure and frequency.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still have a lower selection comparatively of numbers versus letters, but they now number closer to values between 30 and 50 instead of 5 and 10.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Similarly, the mean and standard deviation seem comparable to the labeled data.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338"/>
            <a:ext cx="4419600" cy="272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8350"/>
            <a:ext cx="4267201" cy="26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818600" y="352450"/>
            <a:ext cx="1087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Mean</a:t>
            </a:r>
            <a:endParaRPr sz="2400"/>
          </a:p>
        </p:txBody>
      </p:sp>
      <p:sp>
        <p:nvSpPr>
          <p:cNvPr id="174" name="Google Shape;174;p30"/>
          <p:cNvSpPr txBox="1"/>
          <p:nvPr/>
        </p:nvSpPr>
        <p:spPr>
          <a:xfrm>
            <a:off x="5214150" y="352450"/>
            <a:ext cx="2982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Deviation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Character Structure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After variable frequency, the biggest issue in both the labeled and unlabeled data is character structure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First, we have a number of characters that are visually very similar to each other (1 and I, 2 and Z, 5 and S, etc.)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Second, we have multiple writing styles that result in different shapes for the same character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These are issues that will factor into final model selection: we want the model that not only performs best overall, but also most accurately labels on a per-character basis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88" y="0"/>
            <a:ext cx="52578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025" y="2272775"/>
            <a:ext cx="54959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2076913" y="3064275"/>
            <a:ext cx="2649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4390788" y="3064275"/>
            <a:ext cx="362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495563" y="3085125"/>
            <a:ext cx="3624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2230238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4390788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6425863" y="809425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2272038" y="1936850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4335013" y="1936850"/>
            <a:ext cx="264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6397988" y="1926425"/>
            <a:ext cx="4182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2076913" y="4363875"/>
            <a:ext cx="2649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348963" y="4363875"/>
            <a:ext cx="362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6495563" y="4384725"/>
            <a:ext cx="3624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0010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Problem Question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are provided with a set of hand-drawn characters in a pixelated format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From a data perspective, this can be viewed as a 56 by 56 grid of 1’s and 0’s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Given this format, can we use these grid values as variables to classify hand-drawn letters?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050" y="1017725"/>
            <a:ext cx="2781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3,136 is a computationally expensive number of variables to work with, especially when a significant portion of them represent empty space that is shared between characters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However, not </a:t>
            </a:r>
            <a:r>
              <a:rPr lang="en" i="1"/>
              <a:t>all</a:t>
            </a:r>
            <a:r>
              <a:rPr lang="en"/>
              <a:t> empty space is irrelevant, as at a certain point it is important for distinguishing between characters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reduce variable number, we need a method that reduces excess empty space while retaining the defining shape for each character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accomplish this, we use a blurring method that takes an average of a selection of pixels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take a 4x4 grid of pixels and calculate the average, which we code as a new pixel in a modified data set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These new pixels act as a representation of the old pixels, and are grayscale instead of black and white, with values ranging from 0 to 1 in 1/16 increments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This reduces number of variables from 3,136 to 196 while retaining the shape of character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Reduction</a:t>
            </a:r>
            <a:endParaRPr/>
          </a:p>
        </p:txBody>
      </p:sp>
      <p:pic>
        <p:nvPicPr>
          <p:cNvPr id="221" name="Google Shape;221;p36" descr="A close up of a screen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75" y="1026838"/>
            <a:ext cx="6511450" cy="30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0" y="1226875"/>
            <a:ext cx="4359500" cy="268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 descr="A close up of a keyboard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625" y="1226875"/>
            <a:ext cx="3887663" cy="26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1666550" y="473325"/>
            <a:ext cx="14514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Original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6060850" y="473325"/>
            <a:ext cx="1183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Blurred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have 35 classes, so this is a multi-class classification problem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Certain methods such as logistic regression do not work well with non-binary outcomes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To address this, we chose the following four methods: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K-Nearest Neighbors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Random Forest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Bagging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Classified by a majority vote of its neighbors, with the object being assigned to the class most common among its k nearest neighbors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optimal value of K was chosen from odd values of K from 1 to 22 with 5-fold cross validation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7916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K-value of 1 chosen as optimal with an error rate of 24.2%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07916"/>
              </a:lnSpc>
              <a:spcBef>
                <a:spcPts val="1350"/>
              </a:spcBef>
              <a:spcAft>
                <a:spcPts val="800"/>
              </a:spcAft>
              <a:buClr>
                <a:schemeClr val="dk1"/>
              </a:buClr>
              <a:buSzPts val="2100"/>
              <a:buChar char="▪"/>
            </a:pPr>
            <a:r>
              <a:rPr lang="en">
                <a:solidFill>
                  <a:schemeClr val="dk1"/>
                </a:solidFill>
              </a:rPr>
              <a:t>Accuracy of 75.</a:t>
            </a:r>
            <a:r>
              <a:rPr lang="en"/>
              <a:t>75</a:t>
            </a:r>
            <a:r>
              <a:rPr lang="en">
                <a:solidFill>
                  <a:schemeClr val="dk1"/>
                </a:solidFill>
              </a:rPr>
              <a:t>% on the overall validation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588" y="262850"/>
            <a:ext cx="6636823" cy="43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Ensemble learning method that uses a multitude of decision trees during training and outputs the class that is the mode of the classes of the individual trees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500 trees were grown and the optimal value of number of variables (mtry) to be considered for splitting chosen via 5-fold cross validation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100"/>
              <a:buFont typeface="Helvetica Neue"/>
              <a:buChar char="▪"/>
            </a:pPr>
            <a:r>
              <a:rPr lang="en"/>
              <a:t>resulting error rate of 20.1% when 25 variables were randomly chosen for the split, with 80.35% overall accuracy on validation set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675" y="0"/>
            <a:ext cx="6770648" cy="4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Ensemble modeling method very similar to random forest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Follows identical process of creating a forest of trees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Key difference is that all variables are used in tree creation instead of a random subset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Using this method we obtained an overall predictive accuracy of 77.55% on the validation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Applications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Archive Digitization</a:t>
            </a:r>
            <a:endParaRPr/>
          </a:p>
          <a:p>
            <a:pPr marL="457200" lvl="0" indent="0" algn="l" rtl="0">
              <a:spcBef>
                <a:spcPts val="135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Forensics</a:t>
            </a:r>
            <a:endParaRPr/>
          </a:p>
          <a:p>
            <a:pPr marL="457200" lvl="0" indent="0" algn="l" rtl="0">
              <a:spcBef>
                <a:spcPts val="135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Translation (Google Translate)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9650"/>
            <a:ext cx="4267198" cy="2844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841450" y="4125775"/>
            <a:ext cx="172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Verge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SVMs are extensions of the support vector classifier which works by finding a decision boundary that has maximum margins from the data point from either of the classes that are closest to a separating plane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The cost parameters controls the width of the decision boundary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100"/>
              <a:buFont typeface="Helvetica Neue"/>
              <a:buChar char="▪"/>
            </a:pPr>
            <a:r>
              <a:rPr lang="en"/>
              <a:t>Different costs including 0.01, 0.05, 0.1, 0.5, 1 were used with 5-fold CV, resulting in a chosen cost of 0.05 with 21.24% accuracy</a:t>
            </a:r>
            <a:endParaRPr/>
          </a:p>
          <a:p>
            <a:pPr marL="457200" lvl="0" indent="-36195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100"/>
              <a:buChar char="▪"/>
            </a:pPr>
            <a:r>
              <a:rPr lang="en"/>
              <a:t>An SVM with this cost gave a validation accuracy of 79.62%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38" y="199750"/>
            <a:ext cx="7155324" cy="4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3538"/>
            <a:ext cx="8839200" cy="251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Looked at by-character predictive accuracy to determine final model selection between random forest and SVM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While there was some variance between the two, it was largely negligible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noticeable difference that resulted in the selection of random forest was that SVM was unable to successfully label any 0’s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In terms of overall performance, random forest performs best on letters and worst on numbers that look like similar to letters (such as 1 vs I, 2 vs Z, and 5 vs 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Analysis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Alternative variable selection methods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PCA - Not chosen because of computational expense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Could potentially eliminate remaining “border” variables post-reduction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Ambiguous characters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Similar characters such as those mentioned in the previous slide pose an ongoing challenge for this data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ctrTitle"/>
          </p:nvPr>
        </p:nvSpPr>
        <p:spPr>
          <a:xfrm>
            <a:off x="628650" y="1161184"/>
            <a:ext cx="7886700" cy="1680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25" y="89275"/>
            <a:ext cx="34222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618" y="152400"/>
            <a:ext cx="34030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Confusion Matrices for Ambiguous Characters</a:t>
            </a:r>
            <a:endParaRPr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700"/>
            <a:ext cx="8839200" cy="85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9446"/>
            <a:ext cx="8839199" cy="70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6955"/>
            <a:ext cx="8839199" cy="82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6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3562"/>
            <a:ext cx="8839203" cy="108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08564"/>
            <a:ext cx="8839198" cy="74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10819"/>
            <a:ext cx="8839200" cy="88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02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8621"/>
            <a:ext cx="8839200" cy="94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24849"/>
            <a:ext cx="8839203" cy="9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Process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Data Summary and Exploration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Variable Reduction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Model Development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KNN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Random Forest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SVM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Bagging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Model Selection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Prediction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" y="0"/>
            <a:ext cx="89849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Two Datasets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Labeled data contains 1,000 rows and 3,137 variables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Unlabeled data contains 10,000 rows and 3,136 variables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 both data sets, each row represents a single character, with the first 3,136 variables representing an individual pixel from the matrix on which the character appears.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pixel columns are binary: a 0 indicates a blank pixel while a 1 indicates a filled in pixel. 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For the labeled data, the final variable is a class variable assigning a label to the thousand observations in that data set.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begin with labeled data to get an idea of the structure of the data, what the letters look like, etc.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Looking at a distinct observation from each letter, we can begin to make some initial observations.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63" y="146490"/>
            <a:ext cx="7299075" cy="4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Labeled Data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spcBef>
                <a:spcPts val="135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We begin with labeled data to get an idea of the structure of the data, what the letters look like, etc.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Looking at a distinct observation from each letter, we can begin to make some initial observations.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Most of each individual image is blank space.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Numerically it is a roughly 85% to 15% split in space usage across the data set.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distribution of that space, however, is distinct, giving us the shapes of our characters.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25" y="105075"/>
            <a:ext cx="6581552" cy="45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nn Template">
  <a:themeElements>
    <a:clrScheme name="Custom 6">
      <a:dk1>
        <a:srgbClr val="000000"/>
      </a:dk1>
      <a:lt1>
        <a:srgbClr val="FFFFFF"/>
      </a:lt1>
      <a:dk2>
        <a:srgbClr val="0033A0"/>
      </a:dk2>
      <a:lt2>
        <a:srgbClr val="FFFFFF"/>
      </a:lt2>
      <a:accent1>
        <a:srgbClr val="0033A0"/>
      </a:accent1>
      <a:accent2>
        <a:srgbClr val="FFD700"/>
      </a:accent2>
      <a:accent3>
        <a:srgbClr val="84BD00"/>
      </a:accent3>
      <a:accent4>
        <a:srgbClr val="0000FF"/>
      </a:accent4>
      <a:accent5>
        <a:srgbClr val="7C878E"/>
      </a:accent5>
      <a:accent6>
        <a:srgbClr val="0C2340"/>
      </a:accent6>
      <a:hlink>
        <a:srgbClr val="0033A0"/>
      </a:hlink>
      <a:folHlink>
        <a:srgbClr val="FFA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Microsoft Office PowerPoint</Application>
  <PresentationFormat>On-screen Show (16:9)</PresentationFormat>
  <Paragraphs>132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Helvetica Neue</vt:lpstr>
      <vt:lpstr>Garamond</vt:lpstr>
      <vt:lpstr>Noto Sans Symbols</vt:lpstr>
      <vt:lpstr>Arial</vt:lpstr>
      <vt:lpstr>Dunn Template</vt:lpstr>
      <vt:lpstr>Hand-Written Character Analysis </vt:lpstr>
      <vt:lpstr>Background - Problem Question</vt:lpstr>
      <vt:lpstr>Background - Applications</vt:lpstr>
      <vt:lpstr>Background - Process</vt:lpstr>
      <vt:lpstr>Data Summary</vt:lpstr>
      <vt:lpstr>Data Exploration - Labeled Data</vt:lpstr>
      <vt:lpstr>PowerPoint Presentation</vt:lpstr>
      <vt:lpstr>Data Exploration - Labeled Data</vt:lpstr>
      <vt:lpstr>PowerPoint Presentation</vt:lpstr>
      <vt:lpstr>Data Exploration - Labeled Data</vt:lpstr>
      <vt:lpstr>PowerPoint Presentation</vt:lpstr>
      <vt:lpstr>Data Exploration - Unlabeled Data</vt:lpstr>
      <vt:lpstr>PowerPoint Presentation</vt:lpstr>
      <vt:lpstr>PowerPoint Presentation</vt:lpstr>
      <vt:lpstr>Data Exploration - Unlabeled Data</vt:lpstr>
      <vt:lpstr>PowerPoint Presentation</vt:lpstr>
      <vt:lpstr>Data Exploration - Character Structure</vt:lpstr>
      <vt:lpstr>PowerPoint Presentation</vt:lpstr>
      <vt:lpstr>PowerPoint Presentation</vt:lpstr>
      <vt:lpstr>Variable Reduction</vt:lpstr>
      <vt:lpstr>Variable Reduction</vt:lpstr>
      <vt:lpstr>Variable Reduction</vt:lpstr>
      <vt:lpstr>PowerPoint Presentation</vt:lpstr>
      <vt:lpstr>Model Development</vt:lpstr>
      <vt:lpstr>K-Nearest Neighbors</vt:lpstr>
      <vt:lpstr>PowerPoint Presentation</vt:lpstr>
      <vt:lpstr>Random Forest</vt:lpstr>
      <vt:lpstr>PowerPoint Presentation</vt:lpstr>
      <vt:lpstr>Bagging</vt:lpstr>
      <vt:lpstr>Support Vector Machine</vt:lpstr>
      <vt:lpstr>PowerPoint Presentation</vt:lpstr>
      <vt:lpstr>Model Selection</vt:lpstr>
      <vt:lpstr>Model Selection</vt:lpstr>
      <vt:lpstr>Conclusion and Future Analysis</vt:lpstr>
      <vt:lpstr>Thank you!</vt:lpstr>
      <vt:lpstr>PowerPoint Presentation</vt:lpstr>
      <vt:lpstr>Reduced Confusion Matrices for Ambiguous Characters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Hand-Written Character Analysis </dc:title>
  <cp:lastModifiedBy>Md Mahi Uddin</cp:lastModifiedBy>
  <cp:revision>1</cp:revision>
  <dcterms:modified xsi:type="dcterms:W3CDTF">2020-11-17T19:33:24Z</dcterms:modified>
</cp:coreProperties>
</file>