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Garamond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Garamond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aramond-italic.fntdata"/><Relationship Id="rId47" Type="http://schemas.openxmlformats.org/officeDocument/2006/relationships/font" Target="fonts/Garamond-bold.fntdata"/><Relationship Id="rId49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f05855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f05855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f05855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f05855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f05855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f05855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f05855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f05855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f05855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f05855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f05855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f05855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f05855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f05855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f05855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f05855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f05855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f05855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f05855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f05855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f0585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f0585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f05855b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f05855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f05855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f05855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f05855b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f05855b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f05855b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f05855b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f05855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f05855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f05855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f05855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f05855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8f05855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f05855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f05855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f05855b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f05855b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f05855b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f05855b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f05855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f05855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f05855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f05855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f05855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f05855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f05855b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f05855b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f05855b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f05855b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f05855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f05855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f05855b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f05855b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f05855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f05855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f05855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f05855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f05855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f05855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f05855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f05855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f05855b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f05855b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8f05855b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8f05855b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f05855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f05855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f05855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f05855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05855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05855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f05855b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f05855b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f05855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f05855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s" showMasterSp="0">
  <p:cSld name="Title Slide with Pictures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600450"/>
            <a:ext cx="9144000" cy="15432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00050" y="3813362"/>
            <a:ext cx="834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3" name="Google Shape;13;p2"/>
          <p:cNvSpPr/>
          <p:nvPr>
            <p:ph idx="2" type="pic"/>
          </p:nvPr>
        </p:nvSpPr>
        <p:spPr>
          <a:xfrm>
            <a:off x="1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/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" id="14" name="Google Shape;14;p2"/>
          <p:cNvSpPr/>
          <p:nvPr>
            <p:ph idx="3" type="pic"/>
          </p:nvPr>
        </p:nvSpPr>
        <p:spPr>
          <a:xfrm>
            <a:off x="3063240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/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" id="15" name="Google Shape;15;p2"/>
          <p:cNvSpPr/>
          <p:nvPr>
            <p:ph idx="4" type="pic"/>
          </p:nvPr>
        </p:nvSpPr>
        <p:spPr>
          <a:xfrm>
            <a:off x="6126480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/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00050" y="4532342"/>
            <a:ext cx="8343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93773"/>
            <a:ext cx="1443297" cy="4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6113860" y="1254701"/>
            <a:ext cx="26301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2300"/>
              <a:buFont typeface="Helvetica Neue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97766" y="342900"/>
            <a:ext cx="5431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622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6113860" y="3442716"/>
            <a:ext cx="2635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5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2900400" y="-471524"/>
            <a:ext cx="3343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 rot="5400000">
            <a:off x="5127450" y="1759050"/>
            <a:ext cx="4289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1641376" y="-155400"/>
            <a:ext cx="42897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indent="-361950" lvl="0" marL="457200" rtl="0"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76225" lvl="2" marL="1371600" rtl="0">
              <a:spcBef>
                <a:spcPts val="600"/>
              </a:spcBef>
              <a:spcAft>
                <a:spcPts val="0"/>
              </a:spcAft>
              <a:buSzPts val="750"/>
              <a:buChar char="❑"/>
              <a:defRPr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indent="-298450" lvl="5" marL="2743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6pPr>
            <a:lvl7pPr indent="-298450" lvl="6" marL="32004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7pPr>
            <a:lvl8pPr indent="-298450" lvl="7" marL="36576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8pPr>
            <a:lvl9pPr indent="-298450" lvl="8" marL="41148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143000" y="1285875"/>
            <a:ext cx="33720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7622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629150" y="1285875"/>
            <a:ext cx="33720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7622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6115050" y="0"/>
            <a:ext cx="3028800" cy="51435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399610" y="1262495"/>
            <a:ext cx="23442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5" name="Google Shape;25;p4"/>
          <p:cNvSpPr/>
          <p:nvPr>
            <p:ph idx="2" type="pic"/>
          </p:nvPr>
        </p:nvSpPr>
        <p:spPr>
          <a:xfrm>
            <a:off x="0" y="1"/>
            <a:ext cx="6076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/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399610" y="3443821"/>
            <a:ext cx="234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5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5051" y="4575597"/>
            <a:ext cx="1767494" cy="55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143000" y="1285876"/>
            <a:ext cx="6858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002678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45" y="4162427"/>
            <a:ext cx="2370095" cy="73713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42;p7"/>
          <p:cNvSpPr txBox="1"/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628650" y="2890994"/>
            <a:ext cx="7886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None/>
              <a:defRPr b="1" sz="21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solidFill>
          <a:srgbClr val="002678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623888" y="1862570"/>
            <a:ext cx="7886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6269" y="394335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 sz="1800" cap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indent="-276225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 cap="none">
                <a:solidFill>
                  <a:schemeClr val="lt1"/>
                </a:solidFill>
              </a:defRPr>
            </a:lvl3pPr>
            <a:lvl4pPr indent="-32385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  <a:defRPr sz="1500" cap="none">
                <a:solidFill>
                  <a:schemeClr val="lt1"/>
                </a:solidFill>
              </a:defRPr>
            </a:lvl4pPr>
            <a:lvl5pPr indent="-32385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  <a:defRPr sz="1500" cap="none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45" y="4157466"/>
            <a:ext cx="2370095" cy="73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45286" y="1299872"/>
            <a:ext cx="3374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145286" y="1861459"/>
            <a:ext cx="33741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7622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4629150" y="1299872"/>
            <a:ext cx="3374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4629150" y="1861459"/>
            <a:ext cx="33741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7622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2700"/>
              <a:buFont typeface="Helvetica Neue"/>
              <a:buNone/>
              <a:defRPr b="1" i="0" sz="2700" u="none" cap="none" strike="noStrike">
                <a:solidFill>
                  <a:srgbClr val="00267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3000" y="1285876"/>
            <a:ext cx="6858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6225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750"/>
              <a:buFont typeface="Noto Sans Symbols"/>
              <a:buChar char="❑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714876"/>
            <a:ext cx="9144000" cy="4287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693773"/>
            <a:ext cx="1443297" cy="448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theverge.com/android/2011/12/16/2640782/google-translate-android-update-handwriting-recognit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Hand-Written Character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28650" y="2748994"/>
            <a:ext cx="78867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350"/>
              </a:spcBef>
              <a:spcAft>
                <a:spcPts val="0"/>
              </a:spcAft>
              <a:buNone/>
            </a:pPr>
            <a:r>
              <a:rPr lang="en"/>
              <a:t>Basanta Chalise</a:t>
            </a:r>
            <a:endParaRPr/>
          </a:p>
          <a:p>
            <a:pPr indent="0" lvl="0" marL="0" rtl="0" algn="ctr">
              <a:spcBef>
                <a:spcPts val="1350"/>
              </a:spcBef>
              <a:spcAft>
                <a:spcPts val="0"/>
              </a:spcAft>
              <a:buNone/>
            </a:pPr>
            <a:r>
              <a:rPr lang="en"/>
              <a:t>Richa Kumar</a:t>
            </a:r>
            <a:endParaRPr/>
          </a:p>
          <a:p>
            <a:pPr indent="0" lvl="0" marL="0" rtl="0" algn="ctr">
              <a:spcBef>
                <a:spcPts val="1350"/>
              </a:spcBef>
              <a:spcAft>
                <a:spcPts val="0"/>
              </a:spcAft>
              <a:buNone/>
            </a:pPr>
            <a:r>
              <a:rPr lang="en"/>
              <a:t>Joshua Peterson</a:t>
            </a:r>
            <a:endParaRPr/>
          </a:p>
          <a:p>
            <a:pPr indent="0" lvl="0" marL="0" rtl="0" algn="ctr">
              <a:spcBef>
                <a:spcPts val="1350"/>
              </a:spcBef>
              <a:spcAft>
                <a:spcPts val="0"/>
              </a:spcAft>
              <a:buNone/>
            </a:pPr>
            <a:r>
              <a:rPr lang="en"/>
              <a:t>Mahi Uddin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Frequency plot shows high variance in distribution of characters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Most notable difference is a much higher representation of letters vs numbers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Some letters also much higher representation than others, including n, e, a, o, and u.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Despite having 1,000 observations, number observations generally have less than 10.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Plotting the mean and standard deviation for each character shows that some are more consistent than others.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338"/>
            <a:ext cx="4419600" cy="272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8338"/>
            <a:ext cx="4267201" cy="26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818600" y="352450"/>
            <a:ext cx="1087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</a:t>
            </a:r>
            <a:endParaRPr sz="2400"/>
          </a:p>
        </p:txBody>
      </p:sp>
      <p:sp>
        <p:nvSpPr>
          <p:cNvPr id="144" name="Google Shape;144;p25"/>
          <p:cNvSpPr txBox="1"/>
          <p:nvPr/>
        </p:nvSpPr>
        <p:spPr>
          <a:xfrm>
            <a:off x="5214150" y="352450"/>
            <a:ext cx="298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Deviation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 - Unlabeled Data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Unlabeled data contains 10,000 additional observations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 low </a:t>
            </a:r>
            <a:r>
              <a:rPr i="1" lang="en"/>
              <a:t>n</a:t>
            </a:r>
            <a:r>
              <a:rPr lang="en"/>
              <a:t> of some letters for labeled data, these additional observations are essential to building a reliable model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Opted to manually label by using a looping algorithm to efficiently cycle through the observations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1350"/>
              </a:spcBef>
              <a:spcAft>
                <a:spcPts val="800"/>
              </a:spcAft>
              <a:buSzPts val="2100"/>
              <a:buChar char="▪"/>
            </a:pPr>
            <a:r>
              <a:rPr lang="en"/>
              <a:t>As several characters like O and 0, 1 and I, u and v, etc have quite similar features and contour, best judgement and a majority vote from group members was used to label more ambiguous cases with examples from the labeled data set used as a baseline.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12" y="0"/>
            <a:ext cx="7375374" cy="4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99" y="0"/>
            <a:ext cx="6604401" cy="46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 - Unlabeled Data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can see from the previous slides that the unlabeled data is similar to the labeled both in character structure and frequency.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still have a lower selection comparatively of numbers versus letters, but they now number closer to values between 30 and 50 instead of 5 and 10.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Similarly, the mean and standard deviation seem comparable to the labeled 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338"/>
            <a:ext cx="4419600" cy="272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8350"/>
            <a:ext cx="4267201" cy="26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818600" y="352450"/>
            <a:ext cx="1087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</a:t>
            </a:r>
            <a:endParaRPr sz="2400"/>
          </a:p>
        </p:txBody>
      </p:sp>
      <p:sp>
        <p:nvSpPr>
          <p:cNvPr id="174" name="Google Shape;174;p30"/>
          <p:cNvSpPr txBox="1"/>
          <p:nvPr/>
        </p:nvSpPr>
        <p:spPr>
          <a:xfrm>
            <a:off x="5214150" y="352450"/>
            <a:ext cx="298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Deviation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Character Structure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After variable frequency, the biggest issue in both the labeled and unlabeled data is character structure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First, we have a number of characters that are visually very similar to each other (1 and I, 2 and Z, 5 and S, etc.)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Second, we have multiple writing styles that result in different shapes for the same character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These are issues that will factor into final model selection: we want the model that not only performs best overall, but also most accurately labels on a per-character basis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88" y="0"/>
            <a:ext cx="52578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025" y="2272775"/>
            <a:ext cx="54959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2076913" y="3064275"/>
            <a:ext cx="264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4390788" y="3064275"/>
            <a:ext cx="362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495563" y="3085125"/>
            <a:ext cx="36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2230238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390788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6425863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2272038" y="1936850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335013" y="1936850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6397988" y="1926425"/>
            <a:ext cx="4182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2076913" y="4363875"/>
            <a:ext cx="264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348963" y="4363875"/>
            <a:ext cx="362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6495563" y="4384725"/>
            <a:ext cx="36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0010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Problem Question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are provided with a set of hand-drawn characters in a pixelated format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From a data perspective, this can be viewed as a 56 by 56 grid of 1’s and 0’s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 this format, can we use these grid values as variables to classify hand-drawn letters?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50" y="1017725"/>
            <a:ext cx="2781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3,136 is a computationally expensive number of variables to work with, especially when a significant portion of them represent empty space that is shared between characters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However, not </a:t>
            </a:r>
            <a:r>
              <a:rPr i="1" lang="en"/>
              <a:t>all</a:t>
            </a:r>
            <a:r>
              <a:rPr lang="en"/>
              <a:t> empty space is irrelevant, as at a certain point it is important for distinguishing between characters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reduce variable number, we need a method that reduces excess empty space while retaining the defining shape for each character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accomplish this, we use a blurring method that takes an average of a selection of pixels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take a 4x4 grid of pixels and calculate the average, which we code as a new pixel in a modified data set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These new pixels act as a representation of the old pixels, and are grayscale instead of black and white, with values ranging from 0 to 1 in 1/16 increments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This reduces number of variables from 3,136 to 196 while retaining the shape of character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pic>
        <p:nvPicPr>
          <p:cNvPr descr="A close up of a screen&#10;&#10;Description automatically generated"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75" y="1026838"/>
            <a:ext cx="6511450" cy="30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0" y="1226875"/>
            <a:ext cx="4359500" cy="2689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keyboard&#10;&#10;Description automatically generated"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625" y="1226875"/>
            <a:ext cx="3887663" cy="26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1666550" y="473325"/>
            <a:ext cx="1451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Original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6060850" y="473325"/>
            <a:ext cx="1183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Blurred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have 35 classes, so this is a multi-class classification problem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Certain methods such as logistic regression do not work well with non-binary outcomes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address this, we chose the following four methods: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K-Nearest Neighbors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Random Forest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Bagging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Classified by a majority vote of its neighbors, with the object being assigned to the class most common among its k nearest neighbors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optimal value of K was chosen from odd values of K from 1 to 22 with 5-fold cross validation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K-value of 1 chosen as optimal with an error rate of 24.2%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1350"/>
              </a:spcBef>
              <a:spcAft>
                <a:spcPts val="80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Accuracy of 75.</a:t>
            </a:r>
            <a:r>
              <a:rPr lang="en"/>
              <a:t>75</a:t>
            </a:r>
            <a:r>
              <a:rPr lang="en">
                <a:solidFill>
                  <a:schemeClr val="dk1"/>
                </a:solidFill>
              </a:rPr>
              <a:t>% on the overall validation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588" y="262850"/>
            <a:ext cx="6636823" cy="43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Ensemble learning method that uses a multitude of decision trees during training and outputs the class that is the mode of the classes of the individual trees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500 trees were grown and the optimal value of number of variables (mtry) to be considered for splitting chosen via 5-fold cross validation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100"/>
              <a:buFont typeface="Helvetica Neue"/>
              <a:buChar char="▪"/>
            </a:pPr>
            <a:r>
              <a:rPr lang="en"/>
              <a:t>resulting error rate of 20.1% when 25 variables were randomly chosen for the split, with 80.35% overall accuracy on validation set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675" y="0"/>
            <a:ext cx="6770648" cy="4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Ensemble modeling method very similar to random forest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Follows identical process of creating a forest of trees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Key difference is that all variables are used in tree creation instead of a random subset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Using this method we obtained an overall predictive accuracy of 77.55% on the validation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Applications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Archive Digitization</a:t>
            </a:r>
            <a:endParaRPr/>
          </a:p>
          <a:p>
            <a:pPr indent="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Forensics</a:t>
            </a:r>
            <a:endParaRPr/>
          </a:p>
          <a:p>
            <a:pPr indent="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Translation (Google Translate)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9650"/>
            <a:ext cx="4267198" cy="2844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841450" y="4125775"/>
            <a:ext cx="172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Verge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SVMs are extensions of the support vector classifier which works by finding a decision boundary that has maximum margins from the data point from either of the classes that are closest to a separating plane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The cost parameters controls the width of the decision boundary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Different costs including 0.01, 0.05, 0.1, 0.5, 1 were used with 5-fold CV, resulting in a chosen cost of 0.05 with 21.24% accuracy</a:t>
            </a:r>
            <a:endParaRPr/>
          </a:p>
          <a:p>
            <a:pPr indent="-3619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100"/>
              <a:buChar char="▪"/>
            </a:pPr>
            <a:r>
              <a:rPr lang="en"/>
              <a:t>An SVM with this cost gave a validation accuracy of 79.62%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38" y="199750"/>
            <a:ext cx="7155324" cy="4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3538"/>
            <a:ext cx="8839200" cy="251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Looked at by-character predictive accuracy to determine final model selection between random forest and SVM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While there was some variance between the two, it was largely negligible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noticeable difference that resulted in the selection of random forest was that SVM was unable to successfully label any 0’s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In terms of overall performance, random forest performs best on letters and worst on numbers that look like similar to letters (such as 1 vs I, 2 vs Z, and 5 vs 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Analysis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Alternative variable selection 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PCA - Not chosen because of computational expense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Could potentially eliminate remaining “border” variables post-reduction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Ambiguous characters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Similar characters such as those mentioned in the previous slide pose an ongoing challenge for this data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25" y="89275"/>
            <a:ext cx="34222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618" y="152400"/>
            <a:ext cx="34030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Confusion Matrices for Ambiguous Characters</a:t>
            </a:r>
            <a:endParaRPr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700"/>
            <a:ext cx="8839200" cy="85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9446"/>
            <a:ext cx="8839199" cy="70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6955"/>
            <a:ext cx="8839199" cy="82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6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3562"/>
            <a:ext cx="8839203" cy="108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08564"/>
            <a:ext cx="8839198" cy="74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10819"/>
            <a:ext cx="8839200" cy="88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2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8621"/>
            <a:ext cx="8839200" cy="94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24849"/>
            <a:ext cx="8839203" cy="9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Process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Data Summary and Exploration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Variable Reduction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Model Development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KNN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Random Forest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SVM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Bagging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Model Selection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Prediction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" y="0"/>
            <a:ext cx="89849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Two Datasets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Labeled data contains 1,000 rows and 3,137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Unlabeled data contains 10,000 rows and 3,136 variables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 both data sets, each row represents a single character, with the first 3,136 variables representing an individual pixel from the matrix on which the character appears.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pixel columns are binary: a 0 indicates a blank pixel while a 1 indicates a filled in pixel.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 the labeled data, the final variable is a class variable assigning a label to the thousand observations in that data 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begin with labeled data to get an idea of the structure of the data, what the letters look like,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Looking at a distinct observation from each letter, we can begin to make some initial observations.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3" y="146490"/>
            <a:ext cx="7299075" cy="4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begin with labeled data to get an idea of the structure of the data, what the letters look like,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Looking at a distinct observation from each letter, we can begin to make some initial observations.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Most of each individual image is blank space.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Numerically it is a roughly 85% to 15% split in space usage across the data set.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distribution of that space, however, is distinct, giving us the shapes of our characters.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25" y="105075"/>
            <a:ext cx="6581552" cy="45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nn Template">
  <a:themeElements>
    <a:clrScheme name="Custom 6">
      <a:dk1>
        <a:srgbClr val="000000"/>
      </a:dk1>
      <a:lt1>
        <a:srgbClr val="FFFFFF"/>
      </a:lt1>
      <a:dk2>
        <a:srgbClr val="0033A0"/>
      </a:dk2>
      <a:lt2>
        <a:srgbClr val="FFFFFF"/>
      </a:lt2>
      <a:accent1>
        <a:srgbClr val="0033A0"/>
      </a:accent1>
      <a:accent2>
        <a:srgbClr val="FFD700"/>
      </a:accent2>
      <a:accent3>
        <a:srgbClr val="84BD00"/>
      </a:accent3>
      <a:accent4>
        <a:srgbClr val="0000FF"/>
      </a:accent4>
      <a:accent5>
        <a:srgbClr val="7C878E"/>
      </a:accent5>
      <a:accent6>
        <a:srgbClr val="0C2340"/>
      </a:accent6>
      <a:hlink>
        <a:srgbClr val="0033A0"/>
      </a:hlink>
      <a:folHlink>
        <a:srgbClr val="FFA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