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9790-472C-3C58-DC75-8970A7E1D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7036B-3436-2ECC-98A1-3765899A9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3E386-B5D0-8734-1DBC-68DC57D14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D00-6E46-4C19-956B-DD5F13D498BA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6A5AA-D60D-5899-3B2B-8147ED73F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BB4E8-9FDA-501D-D8FC-0A4B3450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EBA2-A018-4302-9BF4-9CAACC2B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2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9DB2-D254-E3E4-902B-7BDA7ED9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600AA-B31D-E678-F260-AE6A779B3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6FC36-F579-06AB-FF1F-B94D9B0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D00-6E46-4C19-956B-DD5F13D498BA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3D1B4-A222-3015-D554-7EA13761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7C27C-D366-FA52-71BF-643E534B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EBA2-A018-4302-9BF4-9CAACC2B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9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0CD0E0-56D8-5FEC-1E15-5E3AD4971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B363F-5CCE-86A2-4A5B-61672BD3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43126-E48F-F5B8-CE88-2993938D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D00-6E46-4C19-956B-DD5F13D498BA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F0010-C46F-5397-7126-BF3AF5E0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84A64-1A53-DF15-84AF-B18CEC7C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EBA2-A018-4302-9BF4-9CAACC2B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91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CAE4-C079-FD16-9713-9BEC9B04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DF808-9717-1113-A8D3-2077F93B6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D12BE-8D43-DE5B-8A8E-5B45ABEE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D00-6E46-4C19-956B-DD5F13D498BA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77AA-5D5D-108C-4291-13007813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3CEBA-0C04-140A-F2FC-D4FE51D9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EBA2-A018-4302-9BF4-9CAACC2B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0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80F4-B5B0-1B56-16D2-646EAFEE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E3C4-50FC-9DE0-B2FE-1E4634A0F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76CEE-B879-61DD-82AA-1CE76BA5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D00-6E46-4C19-956B-DD5F13D498BA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A2F27-670A-22B0-96B8-419FC93D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008EA-214A-A211-897A-B476782C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EBA2-A018-4302-9BF4-9CAACC2B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9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9950-02AB-4409-1818-AC5C86C6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7E3F-927A-8589-0B17-F061B2A42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9E3A1-7841-4676-2018-E52B9722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ED07C-6252-7597-4FEF-B50C9A63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D00-6E46-4C19-956B-DD5F13D498BA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5D32C-BBC6-A62F-D5B7-74D97628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880D0-969C-3B6A-469A-7523AE5D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EBA2-A018-4302-9BF4-9CAACC2B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8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B899-886A-6363-6A6F-691B3498A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531D9-DED1-63A7-0CDF-30766C057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AA24E-B281-753E-3673-E13842117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715E0E-181E-EC88-A4A4-DA5A583D1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D7408-7A70-DFC6-A6DE-E02071E49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74A14-AD99-F7C0-2AE7-0C5C1E97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D00-6E46-4C19-956B-DD5F13D498BA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6CCC3-BE3B-8DDF-AE13-900EE27A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2AC35-9811-0128-FB4D-3883D951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EBA2-A018-4302-9BF4-9CAACC2B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1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92D7-89C4-65A4-0413-676DFD55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A670B-3088-198A-2B0F-63DE58AD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D00-6E46-4C19-956B-DD5F13D498BA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F02E75-2C6F-F36B-4B1B-14309786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E517C-92FF-DCF1-E2D5-ADA01172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EBA2-A018-4302-9BF4-9CAACC2B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1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573CB-59CC-A067-CEF3-9D119061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D00-6E46-4C19-956B-DD5F13D498BA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0066E-24B4-28EF-A3F4-6087A096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AC8A6-D132-97AD-91B1-2F1E407E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EBA2-A018-4302-9BF4-9CAACC2B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0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3F72-A8CC-7F22-8BB0-CC266712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87F3F-7A0F-67C9-3944-371364D6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E04B9-F774-7858-D6C2-E5AB3F741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2EF2A-EB5D-0CC1-7D0E-403A67BC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D00-6E46-4C19-956B-DD5F13D498BA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9760C-65A7-40F4-40D8-C7B6AFC40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C3E62-340D-A99C-F7A6-7B533884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EBA2-A018-4302-9BF4-9CAACC2B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5823-46B1-79E8-1130-DEDBDA21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11C47-C77B-4790-7596-26B483D20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84DC4-4B07-6A8B-8099-262E54B12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6AC88-CB5E-B059-773A-0FEC0E80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CD00-6E46-4C19-956B-DD5F13D498BA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5B3C8-E50B-E3D3-4149-E3E3AC2A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9CA8E-F3AB-3480-92BC-7C78A848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3EBA2-A018-4302-9BF4-9CAACC2B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B5699-0463-A118-48A0-D5A3B334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E51A3-FC21-90E0-B21E-2232B53AF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8B7AD-44C4-78E8-E1F4-A54A11B25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CD00-6E46-4C19-956B-DD5F13D498BA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614E-DE76-8BA0-6C00-2DD013F83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AC9F2-D22C-88D8-83E8-AD6A1C3E1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EBA2-A018-4302-9BF4-9CAACC2B3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1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560663-B97F-B1A6-BE9D-248673DC00E8}"/>
              </a:ext>
            </a:extLst>
          </p:cNvPr>
          <p:cNvSpPr txBox="1"/>
          <p:nvPr/>
        </p:nvSpPr>
        <p:spPr>
          <a:xfrm>
            <a:off x="2664541" y="1651819"/>
            <a:ext cx="5931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67D43-4B9A-ABC1-D809-CA49A3558F7F}"/>
              </a:ext>
            </a:extLst>
          </p:cNvPr>
          <p:cNvSpPr txBox="1"/>
          <p:nvPr/>
        </p:nvSpPr>
        <p:spPr>
          <a:xfrm>
            <a:off x="3910074" y="3636522"/>
            <a:ext cx="3440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Md. Manirujjaman</a:t>
            </a:r>
          </a:p>
        </p:txBody>
      </p:sp>
    </p:spTree>
    <p:extLst>
      <p:ext uri="{BB962C8B-B14F-4D97-AF65-F5344CB8AC3E}">
        <p14:creationId xmlns:p14="http://schemas.microsoft.com/office/powerpoint/2010/main" val="1587600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2DC206-DC90-5CAC-CC6A-28D6F75F817F}"/>
              </a:ext>
            </a:extLst>
          </p:cNvPr>
          <p:cNvSpPr txBox="1"/>
          <p:nvPr/>
        </p:nvSpPr>
        <p:spPr>
          <a:xfrm>
            <a:off x="810667" y="1099529"/>
            <a:ext cx="10107561" cy="93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document.write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</a:t>
            </a:r>
          </a:p>
          <a:p>
            <a:pPr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For testing purposes, it is convenient to use </a:t>
            </a:r>
            <a:r>
              <a:rPr lang="en-US" sz="2400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sz="2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AE4D9-E8AA-F696-B0B8-680056F01491}"/>
              </a:ext>
            </a:extLst>
          </p:cNvPr>
          <p:cNvSpPr txBox="1"/>
          <p:nvPr/>
        </p:nvSpPr>
        <p:spPr>
          <a:xfrm>
            <a:off x="1007314" y="2403175"/>
            <a:ext cx="5491809" cy="2975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My First Web Page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My first paragraph.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document.write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ascadia code" panose="020B060902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ascadia code" panose="020B06090200000200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DB11C-3970-AF3F-0FC9-641CFF4D6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352" y="2403175"/>
            <a:ext cx="2781541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22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150A3E-007D-0884-9FCE-0F240EF6F1E3}"/>
              </a:ext>
            </a:extLst>
          </p:cNvPr>
          <p:cNvSpPr txBox="1"/>
          <p:nvPr/>
        </p:nvSpPr>
        <p:spPr>
          <a:xfrm>
            <a:off x="1297857" y="837389"/>
            <a:ext cx="78953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document.write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 after an HTML document is loaded, will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delete all existing HTML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1B67A-0BE1-2D07-D3A7-665DFA51CA5B}"/>
              </a:ext>
            </a:extLst>
          </p:cNvPr>
          <p:cNvSpPr txBox="1"/>
          <p:nvPr/>
        </p:nvSpPr>
        <p:spPr>
          <a:xfrm>
            <a:off x="1297857" y="2953338"/>
            <a:ext cx="10176387" cy="2616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My First Web Page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My first paragraph.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"button"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document</a:t>
            </a:r>
            <a:r>
              <a:rPr lang="en-US" b="0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write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ascadia code" panose="020B0609020000020004" pitchFamily="49" charset="0"/>
              </a:rPr>
              <a:t>5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ascadia code" panose="020B0609020000020004" pitchFamily="49" charset="0"/>
              </a:rPr>
              <a:t>6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)"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Try it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04623F-3176-7B37-01FB-445E9D65B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075" y="2501037"/>
            <a:ext cx="2949196" cy="14098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2B252A-6D06-2AC4-B645-D57E74797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075" y="2501037"/>
            <a:ext cx="3047759" cy="14909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89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D9C637-7F43-1876-FEFF-92FA918B8ED2}"/>
              </a:ext>
            </a:extLst>
          </p:cNvPr>
          <p:cNvSpPr txBox="1"/>
          <p:nvPr/>
        </p:nvSpPr>
        <p:spPr>
          <a:xfrm>
            <a:off x="1622323" y="775913"/>
            <a:ext cx="6096000" cy="93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window.alert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</a:t>
            </a:r>
          </a:p>
          <a:p>
            <a:pPr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You can use an alert box to display data: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23EC1-1E46-B15A-12C9-DDA83D1DEF41}"/>
              </a:ext>
            </a:extLst>
          </p:cNvPr>
          <p:cNvSpPr txBox="1"/>
          <p:nvPr/>
        </p:nvSpPr>
        <p:spPr>
          <a:xfrm>
            <a:off x="1401966" y="2748850"/>
            <a:ext cx="5706757" cy="2975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My First Web Page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My first paragraph.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window.alert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"This is an alert box!"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198BD-0173-30E3-B49D-3733EAD11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261" y="2621210"/>
            <a:ext cx="5494496" cy="16155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9630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79CE1D-1DA0-BF9E-86EE-C49DCA24C342}"/>
              </a:ext>
            </a:extLst>
          </p:cNvPr>
          <p:cNvSpPr txBox="1"/>
          <p:nvPr/>
        </p:nvSpPr>
        <p:spPr>
          <a:xfrm>
            <a:off x="1356852" y="833210"/>
            <a:ext cx="10198234" cy="1302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 console.log()</a:t>
            </a:r>
          </a:p>
          <a:p>
            <a:pPr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For debugging purposes, you can call the </a:t>
            </a:r>
            <a:r>
              <a:rPr lang="en-US" sz="2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console.log()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method in the browser to display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41155-7FDC-AD23-1CC8-3FFF749633F8}"/>
              </a:ext>
            </a:extLst>
          </p:cNvPr>
          <p:cNvSpPr txBox="1"/>
          <p:nvPr/>
        </p:nvSpPr>
        <p:spPr>
          <a:xfrm>
            <a:off x="1179870" y="2330765"/>
            <a:ext cx="8386916" cy="3694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Activate Debugging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F12 on your keyboard will activate debugging.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Then select "Console" in the debugger menu.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Then click Run again.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console.log(</a:t>
            </a:r>
            <a:r>
              <a:rPr lang="en-US" b="0" dirty="0">
                <a:solidFill>
                  <a:srgbClr val="098658"/>
                </a:solidFill>
                <a:effectLst/>
                <a:latin typeface="cascadia code" panose="020B06090200000200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ascadia code" panose="020B06090200000200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&lt;/html&gt;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F09643-7985-B0C4-BE4C-AC55B72A9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901" y="2003996"/>
            <a:ext cx="4999153" cy="15774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1356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9A8014-47EB-3C72-AE43-F8E771C8E69D}"/>
              </a:ext>
            </a:extLst>
          </p:cNvPr>
          <p:cNvSpPr txBox="1"/>
          <p:nvPr/>
        </p:nvSpPr>
        <p:spPr>
          <a:xfrm>
            <a:off x="1081548" y="1039443"/>
            <a:ext cx="9960078" cy="204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Print</a:t>
            </a:r>
          </a:p>
          <a:p>
            <a:pPr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does not have any print object or print methods.</a:t>
            </a:r>
          </a:p>
          <a:p>
            <a:pPr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You cannot access output devices from JavaScript.</a:t>
            </a:r>
          </a:p>
          <a:p>
            <a:pPr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only exception is that you can call the </a:t>
            </a:r>
            <a:r>
              <a:rPr lang="en-US" sz="2400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window.print</a:t>
            </a:r>
            <a:r>
              <a:rPr lang="en-US" sz="2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method in the browser to print the content of the current window.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B66276-00CD-58C8-1F07-EF0BF006E3AF}"/>
              </a:ext>
            </a:extLst>
          </p:cNvPr>
          <p:cNvSpPr txBox="1"/>
          <p:nvPr/>
        </p:nvSpPr>
        <p:spPr>
          <a:xfrm>
            <a:off x="1081548" y="3170387"/>
            <a:ext cx="7570839" cy="2221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Print this window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window</a:t>
            </a:r>
            <a:r>
              <a:rPr lang="en-US" b="0" dirty="0" err="1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print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()"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Print this page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85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8A353-2E35-9D96-2B82-9B291BACD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09" y="555653"/>
            <a:ext cx="11064926" cy="567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36BCD8-7C16-0B66-EAFB-B42BC00C40D8}"/>
              </a:ext>
            </a:extLst>
          </p:cNvPr>
          <p:cNvSpPr txBox="1"/>
          <p:nvPr/>
        </p:nvSpPr>
        <p:spPr>
          <a:xfrm>
            <a:off x="1297858" y="2133600"/>
            <a:ext cx="101731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Comments, Variable, Datatypes.</a:t>
            </a:r>
          </a:p>
        </p:txBody>
      </p:sp>
    </p:spTree>
    <p:extLst>
      <p:ext uri="{BB962C8B-B14F-4D97-AF65-F5344CB8AC3E}">
        <p14:creationId xmlns:p14="http://schemas.microsoft.com/office/powerpoint/2010/main" val="1292773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194B9D-3BFF-E39E-E06B-4B005D284E13}"/>
              </a:ext>
            </a:extLst>
          </p:cNvPr>
          <p:cNvSpPr txBox="1"/>
          <p:nvPr/>
        </p:nvSpPr>
        <p:spPr>
          <a:xfrm>
            <a:off x="1091380" y="972149"/>
            <a:ext cx="98224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Types of Comments in JavaScript</a:t>
            </a:r>
          </a:p>
          <a:p>
            <a:pPr>
              <a:buNone/>
            </a:pPr>
            <a:r>
              <a:rPr lang="en-US" sz="2400" dirty="0"/>
              <a:t>JavaScript supports </a:t>
            </a:r>
            <a:r>
              <a:rPr lang="en-US" sz="2400" b="1" dirty="0"/>
              <a:t>two types of comments</a:t>
            </a:r>
            <a:r>
              <a:rPr lang="en-US" sz="2400" dirty="0"/>
              <a:t>:</a:t>
            </a:r>
          </a:p>
          <a:p>
            <a:pPr>
              <a:buNone/>
            </a:pPr>
            <a:r>
              <a:rPr lang="en-US" sz="2400" b="1" dirty="0"/>
              <a:t>1. Single-line Comment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Starts with </a:t>
            </a:r>
            <a:r>
              <a:rPr lang="en-US" sz="2400" dirty="0">
                <a:latin typeface="Courier New" panose="02070309020205020404" pitchFamily="49" charset="0"/>
              </a:rPr>
              <a:t>//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Everything after </a:t>
            </a:r>
            <a:r>
              <a:rPr lang="en-US" sz="2400" dirty="0">
                <a:latin typeface="Courier New" panose="02070309020205020404" pitchFamily="49" charset="0"/>
              </a:rPr>
              <a:t>//</a:t>
            </a:r>
            <a:r>
              <a:rPr lang="en-US" sz="2400" dirty="0"/>
              <a:t> on that line is ignored by JavaScript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1BC9D-CF3C-2D4F-C43E-059492EED370}"/>
              </a:ext>
            </a:extLst>
          </p:cNvPr>
          <p:cNvSpPr txBox="1"/>
          <p:nvPr/>
        </p:nvSpPr>
        <p:spPr>
          <a:xfrm>
            <a:off x="1091380" y="302353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2. Multi-line Comment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Starts with </a:t>
            </a:r>
            <a:r>
              <a:rPr lang="en-US" sz="2400" dirty="0">
                <a:latin typeface="Courier New" panose="02070309020205020404" pitchFamily="49" charset="0"/>
              </a:rPr>
              <a:t>/*</a:t>
            </a:r>
            <a:r>
              <a:rPr lang="en-US" sz="2400" dirty="0"/>
              <a:t> and ends with </a:t>
            </a:r>
            <a:r>
              <a:rPr lang="en-US" sz="2400" dirty="0">
                <a:latin typeface="Courier New" panose="02070309020205020404" pitchFamily="49" charset="0"/>
              </a:rPr>
              <a:t>*/</a:t>
            </a:r>
            <a:endParaRPr lang="en-US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/>
              <a:t>Can span across multiple lines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3478C4-F0B6-DE17-C8A6-87026787F36D}"/>
              </a:ext>
            </a:extLst>
          </p:cNvPr>
          <p:cNvSpPr txBox="1"/>
          <p:nvPr/>
        </p:nvSpPr>
        <p:spPr>
          <a:xfrm>
            <a:off x="2762865" y="448902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</a:rPr>
              <a:t>// This is a single-line comment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k = </a:t>
            </a:r>
            <a:r>
              <a:rPr lang="en-US" b="0" dirty="0">
                <a:solidFill>
                  <a:srgbClr val="098658"/>
                </a:solidFill>
                <a:effectLst/>
                <a:latin typeface="cascadia code" panose="020B06090200000200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</a:rPr>
              <a:t>// Comment after code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</a:rPr>
              <a:t>/*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</a:rPr>
              <a:t>      This is a multi-line comment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</a:rPr>
              <a:t>      It can span multiple lines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ascadia code" panose="020B0609020000020004" pitchFamily="49" charset="0"/>
              </a:rPr>
              <a:t>    */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003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769911-7611-DBB6-870A-D7BD15EE87C7}"/>
              </a:ext>
            </a:extLst>
          </p:cNvPr>
          <p:cNvSpPr txBox="1"/>
          <p:nvPr/>
        </p:nvSpPr>
        <p:spPr>
          <a:xfrm>
            <a:off x="1700981" y="1464359"/>
            <a:ext cx="9783095" cy="4052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Variables are Containers for Data</a:t>
            </a:r>
          </a:p>
          <a:p>
            <a:pPr algn="l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variables can be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declared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in 4 ways:</a:t>
            </a:r>
          </a:p>
          <a:p>
            <a:pPr lvl="1">
              <a:spcBef>
                <a:spcPts val="750"/>
              </a:spcBef>
              <a:spcAft>
                <a:spcPts val="750"/>
              </a:spcAf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Modern JavaScript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 </a:t>
            </a:r>
            <a:r>
              <a:rPr lang="en-US" sz="28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let</a:t>
            </a:r>
            <a:endParaRPr lang="en-US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 </a:t>
            </a:r>
            <a:r>
              <a:rPr lang="en-US" sz="28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1">
              <a:spcBef>
                <a:spcPts val="750"/>
              </a:spcBef>
              <a:spcAft>
                <a:spcPts val="750"/>
              </a:spcAf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Older JavaScript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 </a:t>
            </a:r>
            <a:r>
              <a:rPr lang="en-US" sz="28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(Not Recommended)</a:t>
            </a:r>
          </a:p>
          <a:p>
            <a:pPr marL="1371600" lvl="2" indent="-457200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Automatically (Not Recommended)</a:t>
            </a:r>
          </a:p>
        </p:txBody>
      </p:sp>
    </p:spTree>
    <p:extLst>
      <p:ext uri="{BB962C8B-B14F-4D97-AF65-F5344CB8AC3E}">
        <p14:creationId xmlns:p14="http://schemas.microsoft.com/office/powerpoint/2010/main" val="341272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57DF3F-E7B0-196E-AA09-6905DA21252E}"/>
              </a:ext>
            </a:extLst>
          </p:cNvPr>
          <p:cNvSpPr txBox="1"/>
          <p:nvPr/>
        </p:nvSpPr>
        <p:spPr>
          <a:xfrm>
            <a:off x="1415845" y="1140993"/>
            <a:ext cx="25465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da-DK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a-DK" dirty="0"/>
            </a:br>
            <a:r>
              <a:rPr lang="da-DK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 = </a:t>
            </a:r>
            <a:r>
              <a:rPr lang="da-DK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a-DK" dirty="0"/>
            </a:br>
            <a:r>
              <a:rPr lang="da-DK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z = x + y;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86FDC-9E34-F9D0-C7E5-38E43EE3BC54}"/>
              </a:ext>
            </a:extLst>
          </p:cNvPr>
          <p:cNvSpPr txBox="1"/>
          <p:nvPr/>
        </p:nvSpPr>
        <p:spPr>
          <a:xfrm>
            <a:off x="4463845" y="1140993"/>
            <a:ext cx="26842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s-E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ES" dirty="0"/>
            </a:br>
            <a:r>
              <a:rPr lang="es-ES" b="0" i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 = </a:t>
            </a:r>
            <a:r>
              <a:rPr lang="es-E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ES" dirty="0"/>
            </a:br>
            <a:r>
              <a:rPr lang="es-ES" b="0" i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z = x + y;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2BD13-BA9E-FA9B-36F6-52AF048EB32C}"/>
              </a:ext>
            </a:extLst>
          </p:cNvPr>
          <p:cNvSpPr txBox="1"/>
          <p:nvPr/>
        </p:nvSpPr>
        <p:spPr>
          <a:xfrm>
            <a:off x="1415845" y="2665443"/>
            <a:ext cx="39427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price1 =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price2 =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total = price1 + price2;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11616-E8E4-328F-B671-0F0A93E1D9DB}"/>
              </a:ext>
            </a:extLst>
          </p:cNvPr>
          <p:cNvSpPr txBox="1"/>
          <p:nvPr/>
        </p:nvSpPr>
        <p:spPr>
          <a:xfrm>
            <a:off x="7806814" y="1140993"/>
            <a:ext cx="26842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da-DK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a-DK" dirty="0"/>
            </a:br>
            <a:r>
              <a:rPr lang="da-DK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 = </a:t>
            </a:r>
            <a:r>
              <a:rPr lang="da-DK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a-DK" dirty="0"/>
            </a:br>
            <a:r>
              <a:rPr lang="da-DK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z = x + y;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0115E-CBF7-09A4-7766-396EEED7B220}"/>
              </a:ext>
            </a:extLst>
          </p:cNvPr>
          <p:cNvSpPr txBox="1"/>
          <p:nvPr/>
        </p:nvSpPr>
        <p:spPr>
          <a:xfrm>
            <a:off x="6223819" y="2665443"/>
            <a:ext cx="35789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pi =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 =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"John Doe"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answer =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'Yes I am!'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DE637-C0C1-D5B9-FB00-42FD926480BA}"/>
              </a:ext>
            </a:extLst>
          </p:cNvPr>
          <p:cNvSpPr txBox="1"/>
          <p:nvPr/>
        </p:nvSpPr>
        <p:spPr>
          <a:xfrm>
            <a:off x="1415845" y="408083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"Johnson"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_x =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_100 =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0A1EA1-01E7-8FEC-7E86-728E1FA9A9DB}"/>
              </a:ext>
            </a:extLst>
          </p:cNvPr>
          <p:cNvSpPr txBox="1"/>
          <p:nvPr/>
        </p:nvSpPr>
        <p:spPr>
          <a:xfrm>
            <a:off x="6223819" y="4080838"/>
            <a:ext cx="37755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$ =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$$$ =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$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myMoney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42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807F9-EF96-7837-96F9-752C065BBB95}"/>
              </a:ext>
            </a:extLst>
          </p:cNvPr>
          <p:cNvSpPr txBox="1"/>
          <p:nvPr/>
        </p:nvSpPr>
        <p:spPr>
          <a:xfrm>
            <a:off x="2104101" y="2126714"/>
            <a:ext cx="84360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is the programming language of the web.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It can update and change both HTML and CSS.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It can calculate, manipulate and validate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EB2ED-391E-91B2-3C6E-A79181F7EC53}"/>
              </a:ext>
            </a:extLst>
          </p:cNvPr>
          <p:cNvSpPr txBox="1"/>
          <p:nvPr/>
        </p:nvSpPr>
        <p:spPr>
          <a:xfrm>
            <a:off x="1347019" y="96570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4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JavaScript?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37195E-8F05-E424-14C7-BB27A9CCEFBE}"/>
              </a:ext>
            </a:extLst>
          </p:cNvPr>
          <p:cNvSpPr txBox="1"/>
          <p:nvPr/>
        </p:nvSpPr>
        <p:spPr>
          <a:xfrm>
            <a:off x="2664541" y="4608561"/>
            <a:ext cx="7315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to program the behavior of web pages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921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305230-B3B4-2BDB-BF13-C59C0DED868F}"/>
              </a:ext>
            </a:extLst>
          </p:cNvPr>
          <p:cNvSpPr txBox="1"/>
          <p:nvPr/>
        </p:nvSpPr>
        <p:spPr>
          <a:xfrm>
            <a:off x="1160209" y="2287664"/>
            <a:ext cx="1700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x +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F4282-407F-79D7-0CB3-15455EF4DF32}"/>
              </a:ext>
            </a:extLst>
          </p:cNvPr>
          <p:cNvSpPr txBox="1"/>
          <p:nvPr/>
        </p:nvSpPr>
        <p:spPr>
          <a:xfrm>
            <a:off x="3220063" y="2299219"/>
            <a:ext cx="4139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D08DA-B17C-78F8-D81C-38A68EFB068B}"/>
              </a:ext>
            </a:extLst>
          </p:cNvPr>
          <p:cNvSpPr txBox="1"/>
          <p:nvPr/>
        </p:nvSpPr>
        <p:spPr>
          <a:xfrm>
            <a:off x="4345858" y="3136629"/>
            <a:ext cx="3185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da-DK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da-DK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da-DK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74803-D367-6BB5-9A47-8552706E267E}"/>
              </a:ext>
            </a:extLst>
          </p:cNvPr>
          <p:cNvSpPr txBox="1"/>
          <p:nvPr/>
        </p:nvSpPr>
        <p:spPr>
          <a:xfrm>
            <a:off x="7846141" y="2287664"/>
            <a:ext cx="345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da-DK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da-DK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da-DK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da-DK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0829E3-5824-9CCC-7A73-B78DDE365CDE}"/>
              </a:ext>
            </a:extLst>
          </p:cNvPr>
          <p:cNvSpPr txBox="1"/>
          <p:nvPr/>
        </p:nvSpPr>
        <p:spPr>
          <a:xfrm>
            <a:off x="1160209" y="118481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 =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"John Doe"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price =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A3474E-EB5E-9C49-B3CF-B2EF2FA760A1}"/>
              </a:ext>
            </a:extLst>
          </p:cNvPr>
          <p:cNvSpPr txBox="1"/>
          <p:nvPr/>
        </p:nvSpPr>
        <p:spPr>
          <a:xfrm>
            <a:off x="7983792" y="1146329"/>
            <a:ext cx="34511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 =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"John Doe"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price =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50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2DC50C-B557-4986-E5C5-4FFE594F6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592785"/>
              </p:ext>
            </p:extLst>
          </p:nvPr>
        </p:nvGraphicFramePr>
        <p:xfrm>
          <a:off x="688258" y="1239701"/>
          <a:ext cx="10815483" cy="4841730"/>
        </p:xfrm>
        <a:graphic>
          <a:graphicData uri="http://schemas.openxmlformats.org/drawingml/2006/table">
            <a:tbl>
              <a:tblPr/>
              <a:tblGrid>
                <a:gridCol w="1582994">
                  <a:extLst>
                    <a:ext uri="{9D8B030D-6E8A-4147-A177-3AD203B41FA5}">
                      <a16:colId xmlns:a16="http://schemas.microsoft.com/office/drawing/2014/main" val="3122835864"/>
                    </a:ext>
                  </a:extLst>
                </a:gridCol>
                <a:gridCol w="4434348">
                  <a:extLst>
                    <a:ext uri="{9D8B030D-6E8A-4147-A177-3AD203B41FA5}">
                      <a16:colId xmlns:a16="http://schemas.microsoft.com/office/drawing/2014/main" val="3718763709"/>
                    </a:ext>
                  </a:extLst>
                </a:gridCol>
                <a:gridCol w="4798141">
                  <a:extLst>
                    <a:ext uri="{9D8B030D-6E8A-4147-A177-3AD203B41FA5}">
                      <a16:colId xmlns:a16="http://schemas.microsoft.com/office/drawing/2014/main" val="2352157586"/>
                    </a:ext>
                  </a:extLst>
                </a:gridCol>
              </a:tblGrid>
              <a:tr h="33905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000">
                          <a:effectLst/>
                        </a:rPr>
                        <a:t>Type</a:t>
                      </a:r>
                    </a:p>
                  </a:txBody>
                  <a:tcPr marL="120870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000" dirty="0">
                          <a:effectLst/>
                        </a:rPr>
                        <a:t>Description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000" dirty="0">
                          <a:effectLst/>
                        </a:rPr>
                        <a:t>Size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283962"/>
                  </a:ext>
                </a:extLst>
              </a:tr>
              <a:tr h="57441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 dirty="0">
                          <a:effectLst/>
                        </a:rPr>
                        <a:t>String</a:t>
                      </a:r>
                    </a:p>
                  </a:txBody>
                  <a:tcPr marL="120870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>
                          <a:effectLst/>
                        </a:rPr>
                        <a:t>A text of characters enclosed in quotes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 dirty="0">
                          <a:effectLst/>
                        </a:rPr>
                        <a:t>2 bytes per character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99527"/>
                  </a:ext>
                </a:extLst>
              </a:tr>
              <a:tr h="57441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>
                          <a:effectLst/>
                        </a:rPr>
                        <a:t>Number</a:t>
                      </a:r>
                    </a:p>
                  </a:txBody>
                  <a:tcPr marL="120870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>
                          <a:effectLst/>
                        </a:rPr>
                        <a:t>A number representing a mathematical value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 dirty="0">
                          <a:effectLst/>
                        </a:rPr>
                        <a:t>8 bytes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410111"/>
                  </a:ext>
                </a:extLst>
              </a:tr>
              <a:tr h="57441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>
                          <a:effectLst/>
                        </a:rPr>
                        <a:t>Bigint</a:t>
                      </a:r>
                    </a:p>
                  </a:txBody>
                  <a:tcPr marL="120870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>
                          <a:effectLst/>
                        </a:rPr>
                        <a:t>A number representing a large integer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/>
                        <a:t>Varies (depends on digits, minimum ~16 bytes)</a:t>
                      </a:r>
                      <a:endParaRPr lang="en-US" sz="1800" dirty="0">
                        <a:effectLst/>
                      </a:endParaRP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682642"/>
                  </a:ext>
                </a:extLst>
              </a:tr>
              <a:tr h="57441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>
                          <a:effectLst/>
                        </a:rPr>
                        <a:t>Boolean</a:t>
                      </a:r>
                    </a:p>
                  </a:txBody>
                  <a:tcPr marL="120870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>
                          <a:effectLst/>
                        </a:rPr>
                        <a:t>A data type representing true or false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/>
                        <a:t>4 bytes (sometimes optimized to 1 bit internally)</a:t>
                      </a:r>
                      <a:endParaRPr lang="en-US" sz="1800" dirty="0">
                        <a:effectLst/>
                      </a:endParaRP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717757"/>
                  </a:ext>
                </a:extLst>
              </a:tr>
              <a:tr h="57441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>
                          <a:effectLst/>
                        </a:rPr>
                        <a:t>Object</a:t>
                      </a:r>
                    </a:p>
                  </a:txBody>
                  <a:tcPr marL="120870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>
                          <a:effectLst/>
                        </a:rPr>
                        <a:t>A collection of key-value pairs of data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/>
                        <a:t>Varies (minimum ~32 bytes + extra per property)</a:t>
                      </a:r>
                      <a:endParaRPr lang="en-US" sz="1800" dirty="0">
                        <a:effectLst/>
                      </a:endParaRP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356398"/>
                  </a:ext>
                </a:extLst>
              </a:tr>
              <a:tr h="57441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>
                          <a:effectLst/>
                        </a:rPr>
                        <a:t>Undefined</a:t>
                      </a:r>
                    </a:p>
                  </a:txBody>
                  <a:tcPr marL="120870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>
                          <a:effectLst/>
                        </a:rPr>
                        <a:t>A primitive variable with no assigned value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dirty="0"/>
                        <a:t>Usually 4–8 bytes (engine dependent)</a:t>
                      </a:r>
                      <a:endParaRPr lang="en-US" sz="1800" dirty="0">
                        <a:effectLst/>
                      </a:endParaRP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799305"/>
                  </a:ext>
                </a:extLst>
              </a:tr>
              <a:tr h="57441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>
                          <a:effectLst/>
                        </a:rPr>
                        <a:t>Null</a:t>
                      </a:r>
                    </a:p>
                  </a:txBody>
                  <a:tcPr marL="120870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>
                          <a:effectLst/>
                        </a:rPr>
                        <a:t>A primitive value representing object absence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 bytes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745967"/>
                  </a:ext>
                </a:extLst>
              </a:tr>
              <a:tr h="33905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>
                          <a:effectLst/>
                        </a:rPr>
                        <a:t>Symbol</a:t>
                      </a:r>
                    </a:p>
                  </a:txBody>
                  <a:tcPr marL="120870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 dirty="0">
                          <a:effectLst/>
                        </a:rPr>
                        <a:t>A unique and primitive identifier</a:t>
                      </a:r>
                    </a:p>
                  </a:txBody>
                  <a:tcPr marL="60435" marR="60435" marT="60435" marB="60435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~16–32 bytes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3656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E8FC8A5-FFBE-EA50-8E23-AEF024BBA44C}"/>
              </a:ext>
            </a:extLst>
          </p:cNvPr>
          <p:cNvSpPr txBox="1"/>
          <p:nvPr/>
        </p:nvSpPr>
        <p:spPr>
          <a:xfrm>
            <a:off x="3048000" y="332984"/>
            <a:ext cx="6096000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has 8 Datatypes</a:t>
            </a:r>
          </a:p>
          <a:p>
            <a:pPr algn="ctr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 JavaScript variable can hold 8 types of data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6072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94D12D-751E-6472-E0F7-9AC0980A7B13}"/>
              </a:ext>
            </a:extLst>
          </p:cNvPr>
          <p:cNvSpPr txBox="1"/>
          <p:nvPr/>
        </p:nvSpPr>
        <p:spPr>
          <a:xfrm>
            <a:off x="363793" y="1090642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Strings</a:t>
            </a:r>
            <a:b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color =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"Yellow"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"Johnson"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Numbers</a:t>
            </a:r>
            <a:b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length =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weight =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7.5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Bigint</a:t>
            </a:r>
            <a:b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 1234567890123456789012345n;</a:t>
            </a:r>
            <a:br>
              <a:rPr lang="en-US" dirty="0"/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1234567890123456789012345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Booleans</a:t>
            </a:r>
            <a:b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 = 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FAB15-C105-0117-C8A4-F77671159882}"/>
              </a:ext>
            </a:extLst>
          </p:cNvPr>
          <p:cNvSpPr txBox="1"/>
          <p:nvPr/>
        </p:nvSpPr>
        <p:spPr>
          <a:xfrm>
            <a:off x="6096000" y="398144"/>
            <a:ext cx="533891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Object</a:t>
            </a:r>
            <a:b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 = {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Array object</a:t>
            </a:r>
            <a:b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Date object</a:t>
            </a:r>
            <a:b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 = 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Date(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"2022-03-25"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Undefined</a:t>
            </a:r>
            <a:b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x;</a:t>
            </a:r>
            <a:br>
              <a:rPr lang="en-US" dirty="0"/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Null</a:t>
            </a:r>
            <a:b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 = </a:t>
            </a: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Symbol</a:t>
            </a:r>
            <a:b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 Symbol();</a:t>
            </a:r>
            <a:br>
              <a:rPr lang="en-US" dirty="0"/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 = Symbol();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11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2BABF4-665F-D21D-7A96-91217D8672A2}"/>
              </a:ext>
            </a:extLst>
          </p:cNvPr>
          <p:cNvSpPr txBox="1"/>
          <p:nvPr/>
        </p:nvSpPr>
        <p:spPr>
          <a:xfrm>
            <a:off x="973394" y="1208122"/>
            <a:ext cx="41000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Using double quotes:</a:t>
            </a:r>
            <a:b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carName1 =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"Volvo XC60"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Using single quotes:</a:t>
            </a:r>
            <a:b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carName2 =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'Volvo XC60'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F7AB9B-3ECF-3FD3-DF22-17ECA4146E9B}"/>
              </a:ext>
            </a:extLst>
          </p:cNvPr>
          <p:cNvSpPr txBox="1"/>
          <p:nvPr/>
        </p:nvSpPr>
        <p:spPr>
          <a:xfrm>
            <a:off x="5476568" y="120812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Single quote inside double quotes:</a:t>
            </a:r>
            <a:b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answer1 =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"It's alright"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Single quotes inside double quotes:</a:t>
            </a:r>
            <a:b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answer2 =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 is called 'Johnny'"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Double quotes inside single quotes:</a:t>
            </a:r>
            <a:b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answer3 =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'He is called "Johnny"'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164BF-BD3F-740D-D3A5-05D88F54323C}"/>
              </a:ext>
            </a:extLst>
          </p:cNvPr>
          <p:cNvSpPr txBox="1"/>
          <p:nvPr/>
        </p:nvSpPr>
        <p:spPr>
          <a:xfrm>
            <a:off x="973394" y="328527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 =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123e5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12300000</a:t>
            </a:r>
            <a:b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z =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123e-5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0.00123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7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A5E1EC-FD62-E993-059E-455F5399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66" y="548963"/>
            <a:ext cx="4266334" cy="15846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EF5A24-5422-C7DE-849F-4C7C20E84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66" y="548963"/>
            <a:ext cx="4266334" cy="15846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33E96F-C4F3-B436-C457-FFF7C8ACF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466" y="2616361"/>
            <a:ext cx="4991533" cy="29034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DCDB27-431B-19AD-F8A7-4EE39E4E4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466" y="2608741"/>
            <a:ext cx="5044877" cy="29110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0E742D-9732-91E8-9542-794595FC9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48963"/>
            <a:ext cx="4231635" cy="13132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5F48F3-71C7-1E74-2DBF-3509732737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48963"/>
            <a:ext cx="5968181" cy="18823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1F0D8B-8E4D-7EDA-3C09-26B38E7669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3189" y="2895554"/>
            <a:ext cx="2880610" cy="10668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366F1B-89FE-9FA2-0FBA-D97859FDF5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3189" y="2895554"/>
            <a:ext cx="3770432" cy="11444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C20090-D9DA-7E36-1F61-5E887CC857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3189" y="4264742"/>
            <a:ext cx="3337849" cy="13717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8D32AC-7C79-767B-6EA1-DE046EBA04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3188" y="4264741"/>
            <a:ext cx="3337849" cy="1371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123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4D6148-6E8C-7334-2937-8C20FFB40B55}"/>
              </a:ext>
            </a:extLst>
          </p:cNvPr>
          <p:cNvSpPr txBox="1"/>
          <p:nvPr/>
        </p:nvSpPr>
        <p:spPr>
          <a:xfrm>
            <a:off x="3893575" y="377410"/>
            <a:ext cx="3767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JavaScript Topics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511C3-4978-781D-C389-BF26C8E46B34}"/>
              </a:ext>
            </a:extLst>
          </p:cNvPr>
          <p:cNvSpPr txBox="1"/>
          <p:nvPr/>
        </p:nvSpPr>
        <p:spPr>
          <a:xfrm>
            <a:off x="607547" y="1338374"/>
            <a:ext cx="671196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Introduction.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Basic Syntex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Variables,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types,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Control Statement, Loops,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Array, Strings.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Object.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DOM Manipulation (important for web)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Courier New" panose="02070309020205020404" pitchFamily="49" charset="0"/>
              </a:rPr>
              <a:t>document.getElementById</a:t>
            </a:r>
            <a:r>
              <a:rPr lang="en-US" sz="2000" dirty="0">
                <a:latin typeface="Courier New" panose="02070309020205020404" pitchFamily="49" charset="0"/>
              </a:rPr>
              <a:t>()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Courier New" panose="02070309020205020404" pitchFamily="49" charset="0"/>
              </a:rPr>
              <a:t>document.querySelector</a:t>
            </a:r>
            <a:r>
              <a:rPr lang="en-US" sz="2000" dirty="0">
                <a:latin typeface="Courier New" panose="02070309020205020404" pitchFamily="49" charset="0"/>
              </a:rPr>
              <a:t>()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Changing text: </a:t>
            </a:r>
            <a:r>
              <a:rPr lang="en-US" sz="2000" dirty="0"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</a:rPr>
              <a:t>innerHTML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</a:rPr>
              <a:t>innerText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Changing style: </a:t>
            </a:r>
            <a:r>
              <a:rPr lang="en-US" sz="2000" dirty="0">
                <a:latin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</a:rPr>
              <a:t>style.color</a:t>
            </a:r>
            <a:r>
              <a:rPr lang="en-US" sz="2000" dirty="0">
                <a:latin typeface="Courier New" panose="02070309020205020404" pitchFamily="49" charset="0"/>
              </a:rPr>
              <a:t> = "red"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Creating elements: </a:t>
            </a:r>
            <a:r>
              <a:rPr lang="en-US" sz="2000" dirty="0" err="1">
                <a:latin typeface="Courier New" panose="02070309020205020404" pitchFamily="49" charset="0"/>
              </a:rPr>
              <a:t>document.createElement</a:t>
            </a:r>
            <a:r>
              <a:rPr lang="en-US" sz="2000" dirty="0">
                <a:latin typeface="Courier New" panose="02070309020205020404" pitchFamily="49" charset="0"/>
              </a:rPr>
              <a:t>()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E22C8D-02E0-4919-D180-B8374A75B436}"/>
              </a:ext>
            </a:extLst>
          </p:cNvPr>
          <p:cNvSpPr txBox="1"/>
          <p:nvPr/>
        </p:nvSpPr>
        <p:spPr>
          <a:xfrm>
            <a:off x="4798142" y="121713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10.Events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Courier New" panose="02070309020205020404" pitchFamily="49" charset="0"/>
              </a:rPr>
              <a:t>onclick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onmouseover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</a:rPr>
              <a:t>onkeyup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Courier New" panose="02070309020205020404" pitchFamily="49" charset="0"/>
              </a:rPr>
              <a:t>addEventListener</a:t>
            </a:r>
            <a:r>
              <a:rPr lang="en-US" sz="2000" dirty="0">
                <a:latin typeface="Courier New" panose="02070309020205020404" pitchFamily="49" charset="0"/>
              </a:rPr>
              <a:t>()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C5A68-FFF8-8895-1EE6-DCCEB02C3467}"/>
              </a:ext>
            </a:extLst>
          </p:cNvPr>
          <p:cNvSpPr txBox="1"/>
          <p:nvPr/>
        </p:nvSpPr>
        <p:spPr>
          <a:xfrm>
            <a:off x="5718174" y="2426196"/>
            <a:ext cx="62041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11.Basic Form Validation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Checking if input is empty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/>
              <a:t>Validating numbers/emails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153594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A53E8E1-A185-971D-ADAF-FA84388D9C02}"/>
              </a:ext>
            </a:extLst>
          </p:cNvPr>
          <p:cNvSpPr txBox="1"/>
          <p:nvPr/>
        </p:nvSpPr>
        <p:spPr>
          <a:xfrm>
            <a:off x="265471" y="646346"/>
            <a:ext cx="6680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Where Can JavaScript Code Be Placed?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066179-7472-B772-2DDA-899667098B98}"/>
              </a:ext>
            </a:extLst>
          </p:cNvPr>
          <p:cNvSpPr txBox="1"/>
          <p:nvPr/>
        </p:nvSpPr>
        <p:spPr>
          <a:xfrm>
            <a:off x="816080" y="2459504"/>
            <a:ext cx="51914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Inside &lt;script&gt; tag in HTML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 &lt;head&gt; section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runs before page loads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 &lt;body&gt; section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runs as the page loads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BB742F-D0FD-DA79-83AF-0F117AB4C8D6}"/>
              </a:ext>
            </a:extLst>
          </p:cNvPr>
          <p:cNvSpPr txBox="1"/>
          <p:nvPr/>
        </p:nvSpPr>
        <p:spPr>
          <a:xfrm>
            <a:off x="6184490" y="1169566"/>
            <a:ext cx="574203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0" dirty="0"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&lt;head&gt;</a:t>
            </a:r>
            <a:endParaRPr lang="en-US" sz="32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sz="3200" b="0" dirty="0"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&lt;script&gt;</a:t>
            </a:r>
            <a:endParaRPr lang="en-US" sz="32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alert(</a:t>
            </a:r>
            <a:r>
              <a:rPr lang="en-US" sz="3200" b="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"Head Section Script"</a:t>
            </a:r>
            <a:r>
              <a:rPr lang="en-US" sz="3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sz="3200" b="0" dirty="0"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&lt;/script&gt;</a:t>
            </a:r>
            <a:endParaRPr lang="en-US" sz="32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3200" b="0" dirty="0"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&lt;/head&gt;</a:t>
            </a:r>
            <a:endParaRPr lang="en-US" sz="32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3200" b="0" dirty="0"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  <a:endParaRPr lang="en-US" sz="32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sz="3200" b="0" dirty="0"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&lt;script&gt;</a:t>
            </a:r>
            <a:endParaRPr lang="en-US" sz="32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alert(</a:t>
            </a:r>
            <a:r>
              <a:rPr lang="en-US" sz="3200" b="0" dirty="0">
                <a:solidFill>
                  <a:srgbClr val="A3151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"Body Section Script"</a:t>
            </a:r>
            <a:r>
              <a:rPr lang="en-US" sz="3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buNone/>
            </a:pPr>
            <a:r>
              <a:rPr lang="en-US" sz="3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en-US" sz="3200" b="0" dirty="0"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&lt;/script&gt;</a:t>
            </a:r>
            <a:endParaRPr lang="en-US" sz="32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3200" b="0" dirty="0">
                <a:solidFill>
                  <a:srgbClr val="8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  <a:endParaRPr lang="en-US" sz="3200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58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7AA35A-150F-AA05-979B-72FC53FCD6F3}"/>
              </a:ext>
            </a:extLst>
          </p:cNvPr>
          <p:cNvSpPr txBox="1"/>
          <p:nvPr/>
        </p:nvSpPr>
        <p:spPr>
          <a:xfrm>
            <a:off x="1209367" y="845178"/>
            <a:ext cx="83672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External JavaScript File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Code is written in a separate </a:t>
            </a:r>
            <a:r>
              <a:rPr lang="en-US" sz="2400" dirty="0">
                <a:latin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</a:rPr>
              <a:t>js</a:t>
            </a:r>
            <a:r>
              <a:rPr lang="en-US" sz="2400" dirty="0"/>
              <a:t>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Linked with </a:t>
            </a:r>
            <a:r>
              <a:rPr lang="en-US" sz="2400" dirty="0">
                <a:latin typeface="Courier New" panose="02070309020205020404" pitchFamily="49" charset="0"/>
              </a:rPr>
              <a:t>&lt;script </a:t>
            </a:r>
            <a:r>
              <a:rPr lang="en-US" sz="2400" dirty="0" err="1">
                <a:latin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</a:rPr>
              <a:t>="script.js"&gt;&lt;/script&gt;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Keeps code organized &amp; reusable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60DC9-E5C8-4E8C-3939-4143885A670E}"/>
              </a:ext>
            </a:extLst>
          </p:cNvPr>
          <p:cNvSpPr txBox="1"/>
          <p:nvPr/>
        </p:nvSpPr>
        <p:spPr>
          <a:xfrm>
            <a:off x="1209367" y="2967335"/>
            <a:ext cx="104713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Inline JavaScript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Placed directly inside HTML elements (not recommended for big projects)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54035F-483A-50AA-9D5E-2C95D6AF06FC}"/>
              </a:ext>
            </a:extLst>
          </p:cNvPr>
          <p:cNvSpPr txBox="1"/>
          <p:nvPr/>
        </p:nvSpPr>
        <p:spPr>
          <a:xfrm>
            <a:off x="2659625" y="3977021"/>
            <a:ext cx="7570839" cy="282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&lt;button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alert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'Hello!'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)"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Click Me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C55C45-BF37-E54C-E838-070CE1995914}"/>
              </a:ext>
            </a:extLst>
          </p:cNvPr>
          <p:cNvSpPr txBox="1"/>
          <p:nvPr/>
        </p:nvSpPr>
        <p:spPr>
          <a:xfrm>
            <a:off x="1681316" y="4809272"/>
            <a:ext cx="92619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Best Practice: Use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external .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cleaner, reusable, and maintainable code.</a:t>
            </a:r>
          </a:p>
        </p:txBody>
      </p:sp>
    </p:spTree>
    <p:extLst>
      <p:ext uri="{BB962C8B-B14F-4D97-AF65-F5344CB8AC3E}">
        <p14:creationId xmlns:p14="http://schemas.microsoft.com/office/powerpoint/2010/main" val="125414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07CF76-E4C9-71A7-C35F-16C7AA2B447C}"/>
              </a:ext>
            </a:extLst>
          </p:cNvPr>
          <p:cNvSpPr txBox="1"/>
          <p:nvPr/>
        </p:nvSpPr>
        <p:spPr>
          <a:xfrm>
            <a:off x="1071715" y="365941"/>
            <a:ext cx="7187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Display Possibilities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5AA9A-C111-8CE3-7AAC-A8F3C5CAC6B5}"/>
              </a:ext>
            </a:extLst>
          </p:cNvPr>
          <p:cNvSpPr txBox="1"/>
          <p:nvPr/>
        </p:nvSpPr>
        <p:spPr>
          <a:xfrm>
            <a:off x="1514168" y="1518925"/>
            <a:ext cx="95176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 can "display" data in different ways: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Writing into an HTML element, using </a:t>
            </a:r>
            <a:r>
              <a:rPr lang="en-US" sz="2800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or </a:t>
            </a:r>
            <a:r>
              <a:rPr lang="en-US" sz="2800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Writing into the HTML output using </a:t>
            </a:r>
            <a:r>
              <a:rPr lang="en-US" sz="2800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document.write</a:t>
            </a:r>
            <a:r>
              <a:rPr lang="en-US" sz="28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Writing into an alert box, using </a:t>
            </a:r>
            <a:r>
              <a:rPr lang="en-US" sz="2800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window.alert</a:t>
            </a:r>
            <a:r>
              <a:rPr lang="en-US" sz="28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Writing into the browser console, using </a:t>
            </a:r>
            <a:r>
              <a:rPr lang="en-US" sz="28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console.log()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390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AF680E-5CDB-9256-CEFF-FC193F038B30}"/>
              </a:ext>
            </a:extLst>
          </p:cNvPr>
          <p:cNvSpPr txBox="1"/>
          <p:nvPr/>
        </p:nvSpPr>
        <p:spPr>
          <a:xfrm>
            <a:off x="1130708" y="1058523"/>
            <a:ext cx="10301861" cy="2082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innerHTML</a:t>
            </a:r>
            <a:r>
              <a:rPr lang="en-US" sz="2000" b="1" dirty="0">
                <a:solidFill>
                  <a:srgbClr val="000000"/>
                </a:solidFill>
                <a:latin typeface="Segoe UI" panose="020B0502040204020203" pitchFamily="34" charset="0"/>
              </a:rPr>
              <a:t>: </a:t>
            </a:r>
          </a:p>
          <a:p>
            <a:pPr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To access an HTML element, you can use the </a:t>
            </a:r>
            <a:r>
              <a:rPr lang="en-US" sz="2400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(id)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method.Use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the </a:t>
            </a:r>
            <a:r>
              <a:rPr lang="en-US" sz="2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attribute to identify the HTML element. Then use the </a:t>
            </a:r>
            <a:r>
              <a:rPr lang="en-US" sz="2400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property to change the HTML content of the HTML element: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0262F-718D-2B9A-C687-D0AB50765FBA}"/>
              </a:ext>
            </a:extLst>
          </p:cNvPr>
          <p:cNvSpPr txBox="1"/>
          <p:nvPr/>
        </p:nvSpPr>
        <p:spPr>
          <a:xfrm>
            <a:off x="403122" y="3187395"/>
            <a:ext cx="9252156" cy="3232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My Web Page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"demo"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"demo"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"&lt;h2&gt;Hello World&lt;/h2&gt;"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&lt;/html&gt;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A70BB3-FA16-4E07-439A-669BB2CFE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926" y="3429000"/>
            <a:ext cx="2591025" cy="11278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B07A75-F108-081D-B468-FC2D87765CAA}"/>
              </a:ext>
            </a:extLst>
          </p:cNvPr>
          <p:cNvSpPr txBox="1"/>
          <p:nvPr/>
        </p:nvSpPr>
        <p:spPr>
          <a:xfrm>
            <a:off x="1071715" y="365941"/>
            <a:ext cx="7187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Display Possibilities</a:t>
            </a:r>
          </a:p>
        </p:txBody>
      </p:sp>
    </p:spTree>
    <p:extLst>
      <p:ext uri="{BB962C8B-B14F-4D97-AF65-F5344CB8AC3E}">
        <p14:creationId xmlns:p14="http://schemas.microsoft.com/office/powerpoint/2010/main" val="190091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2CDB67-B8ED-274D-EF96-55AB6DF68252}"/>
              </a:ext>
            </a:extLst>
          </p:cNvPr>
          <p:cNvSpPr txBox="1"/>
          <p:nvPr/>
        </p:nvSpPr>
        <p:spPr>
          <a:xfrm>
            <a:off x="899651" y="540029"/>
            <a:ext cx="10392697" cy="204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Using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innerText</a:t>
            </a:r>
            <a:endParaRPr lang="en-US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To access an HTML element, use the </a:t>
            </a:r>
            <a:r>
              <a:rPr lang="en-US" sz="2400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(id)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method.</a:t>
            </a:r>
          </a:p>
          <a:p>
            <a:pPr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Then use the </a:t>
            </a:r>
            <a:r>
              <a:rPr lang="en-US" sz="2400" b="0" i="0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property to change the inner text of the HTML element: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4393C1-ABF8-23F3-75BD-8223C410F983}"/>
              </a:ext>
            </a:extLst>
          </p:cNvPr>
          <p:cNvSpPr txBox="1"/>
          <p:nvPr/>
        </p:nvSpPr>
        <p:spPr>
          <a:xfrm>
            <a:off x="1387840" y="2623946"/>
            <a:ext cx="9904507" cy="3514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&lt;html&gt;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&lt;h1&gt;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My First Web Page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&lt;/h1&gt;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&lt;p&gt;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My First Paragraph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</a:rPr>
              <a:t>"demo"</a:t>
            </a: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&gt;&lt;/p&gt;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"demo"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innerText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ascadia code" panose="020B0609020000020004" pitchFamily="49" charset="0"/>
              </a:rPr>
              <a:t>"Hello World"</a:t>
            </a:r>
            <a: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ascadia code" panose="020B06090200000200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ascadia code" panose="020B06090200000200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ascadia code" panose="020B06090200000200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699474-0764-104B-46EB-1A3612836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757" y="2893749"/>
            <a:ext cx="3670565" cy="171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0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1658</Words>
  <Application>Microsoft Office PowerPoint</Application>
  <PresentationFormat>Widescreen</PresentationFormat>
  <Paragraphs>231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cascadia code</vt:lpstr>
      <vt:lpstr>Consolas</vt:lpstr>
      <vt:lpstr>Courier New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Manirujjaman</dc:creator>
  <cp:lastModifiedBy>Md Manirujjaman</cp:lastModifiedBy>
  <cp:revision>3</cp:revision>
  <dcterms:created xsi:type="dcterms:W3CDTF">2025-09-12T06:59:23Z</dcterms:created>
  <dcterms:modified xsi:type="dcterms:W3CDTF">2025-09-12T11:03:41Z</dcterms:modified>
</cp:coreProperties>
</file>